
<file path=[Content_Types].xml><?xml version="1.0" encoding="utf-8"?>
<Types xmlns="http://schemas.openxmlformats.org/package/2006/content-types">
  <Default Extension="xml" ContentType="application/xml"/>
  <Default Extension="doc" ContentType="application/msword"/>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media/audio1.bin" ContentType="audio/unknown"/>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media/audio2.bin" ContentType="audio/unknown"/>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Lst>
  <p:notesMasterIdLst>
    <p:notesMasterId r:id="rId102"/>
  </p:notesMasterIdLst>
  <p:handoutMasterIdLst>
    <p:handoutMasterId r:id="rId103"/>
  </p:handoutMasterIdLst>
  <p:sldIdLst>
    <p:sldId id="256" r:id="rId2"/>
    <p:sldId id="379" r:id="rId3"/>
    <p:sldId id="375" r:id="rId4"/>
    <p:sldId id="376" r:id="rId5"/>
    <p:sldId id="377" r:id="rId6"/>
    <p:sldId id="370" r:id="rId7"/>
    <p:sldId id="371" r:id="rId8"/>
    <p:sldId id="338" r:id="rId9"/>
    <p:sldId id="327" r:id="rId10"/>
    <p:sldId id="260" r:id="rId11"/>
    <p:sldId id="346" r:id="rId12"/>
    <p:sldId id="347" r:id="rId13"/>
    <p:sldId id="350" r:id="rId14"/>
    <p:sldId id="373" r:id="rId15"/>
    <p:sldId id="374" r:id="rId16"/>
    <p:sldId id="351" r:id="rId17"/>
    <p:sldId id="257" r:id="rId18"/>
    <p:sldId id="325" r:id="rId19"/>
    <p:sldId id="258" r:id="rId20"/>
    <p:sldId id="259" r:id="rId21"/>
    <p:sldId id="344" r:id="rId22"/>
    <p:sldId id="348" r:id="rId23"/>
    <p:sldId id="349" r:id="rId24"/>
    <p:sldId id="261" r:id="rId25"/>
    <p:sldId id="263" r:id="rId26"/>
    <p:sldId id="270" r:id="rId27"/>
    <p:sldId id="271" r:id="rId28"/>
    <p:sldId id="272" r:id="rId29"/>
    <p:sldId id="274" r:id="rId30"/>
    <p:sldId id="275" r:id="rId31"/>
    <p:sldId id="277" r:id="rId32"/>
    <p:sldId id="276" r:id="rId33"/>
    <p:sldId id="280" r:id="rId34"/>
    <p:sldId id="281" r:id="rId35"/>
    <p:sldId id="282" r:id="rId36"/>
    <p:sldId id="283" r:id="rId37"/>
    <p:sldId id="372" r:id="rId38"/>
    <p:sldId id="284" r:id="rId39"/>
    <p:sldId id="285" r:id="rId40"/>
    <p:sldId id="342" r:id="rId41"/>
    <p:sldId id="343" r:id="rId42"/>
    <p:sldId id="287" r:id="rId43"/>
    <p:sldId id="330" r:id="rId44"/>
    <p:sldId id="288" r:id="rId45"/>
    <p:sldId id="289" r:id="rId46"/>
    <p:sldId id="290" r:id="rId47"/>
    <p:sldId id="329" r:id="rId48"/>
    <p:sldId id="354" r:id="rId49"/>
    <p:sldId id="355" r:id="rId50"/>
    <p:sldId id="356" r:id="rId51"/>
    <p:sldId id="357" r:id="rId52"/>
    <p:sldId id="358" r:id="rId53"/>
    <p:sldId id="359" r:id="rId54"/>
    <p:sldId id="360" r:id="rId55"/>
    <p:sldId id="361" r:id="rId56"/>
    <p:sldId id="362" r:id="rId57"/>
    <p:sldId id="363" r:id="rId58"/>
    <p:sldId id="364" r:id="rId59"/>
    <p:sldId id="365" r:id="rId60"/>
    <p:sldId id="366" r:id="rId61"/>
    <p:sldId id="367" r:id="rId62"/>
    <p:sldId id="368" r:id="rId63"/>
    <p:sldId id="369" r:id="rId64"/>
    <p:sldId id="293" r:id="rId65"/>
    <p:sldId id="294" r:id="rId66"/>
    <p:sldId id="295" r:id="rId67"/>
    <p:sldId id="296" r:id="rId68"/>
    <p:sldId id="299" r:id="rId69"/>
    <p:sldId id="300" r:id="rId70"/>
    <p:sldId id="301" r:id="rId71"/>
    <p:sldId id="302" r:id="rId72"/>
    <p:sldId id="378" r:id="rId73"/>
    <p:sldId id="286" r:id="rId74"/>
    <p:sldId id="331" r:id="rId75"/>
    <p:sldId id="336" r:id="rId76"/>
    <p:sldId id="303" r:id="rId77"/>
    <p:sldId id="305" r:id="rId78"/>
    <p:sldId id="304" r:id="rId79"/>
    <p:sldId id="337" r:id="rId80"/>
    <p:sldId id="309" r:id="rId81"/>
    <p:sldId id="310" r:id="rId82"/>
    <p:sldId id="311" r:id="rId83"/>
    <p:sldId id="312" r:id="rId84"/>
    <p:sldId id="313" r:id="rId85"/>
    <p:sldId id="314" r:id="rId86"/>
    <p:sldId id="315" r:id="rId87"/>
    <p:sldId id="316" r:id="rId88"/>
    <p:sldId id="317" r:id="rId89"/>
    <p:sldId id="318" r:id="rId90"/>
    <p:sldId id="319" r:id="rId91"/>
    <p:sldId id="320" r:id="rId92"/>
    <p:sldId id="321" r:id="rId93"/>
    <p:sldId id="322" r:id="rId94"/>
    <p:sldId id="323" r:id="rId95"/>
    <p:sldId id="324" r:id="rId96"/>
    <p:sldId id="352" r:id="rId97"/>
    <p:sldId id="353" r:id="rId98"/>
    <p:sldId id="307" r:id="rId99"/>
    <p:sldId id="308" r:id="rId100"/>
    <p:sldId id="345" r:id="rId10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charset="0"/>
        <a:ea typeface="MS PGothic" charset="0"/>
        <a:cs typeface="MS PGothic" charset="0"/>
      </a:defRPr>
    </a:lvl1pPr>
    <a:lvl2pPr marL="457200" algn="l" defTabSz="457200" rtl="0" fontAlgn="base">
      <a:spcBef>
        <a:spcPct val="0"/>
      </a:spcBef>
      <a:spcAft>
        <a:spcPct val="0"/>
      </a:spcAft>
      <a:defRPr kern="1200">
        <a:solidFill>
          <a:schemeClr val="tx1"/>
        </a:solidFill>
        <a:latin typeface="Calibri" charset="0"/>
        <a:ea typeface="MS PGothic" charset="0"/>
        <a:cs typeface="MS PGothic" charset="0"/>
      </a:defRPr>
    </a:lvl2pPr>
    <a:lvl3pPr marL="914400" algn="l" defTabSz="457200" rtl="0" fontAlgn="base">
      <a:spcBef>
        <a:spcPct val="0"/>
      </a:spcBef>
      <a:spcAft>
        <a:spcPct val="0"/>
      </a:spcAft>
      <a:defRPr kern="1200">
        <a:solidFill>
          <a:schemeClr val="tx1"/>
        </a:solidFill>
        <a:latin typeface="Calibri" charset="0"/>
        <a:ea typeface="MS PGothic" charset="0"/>
        <a:cs typeface="MS PGothic" charset="0"/>
      </a:defRPr>
    </a:lvl3pPr>
    <a:lvl4pPr marL="1371600" algn="l" defTabSz="457200" rtl="0" fontAlgn="base">
      <a:spcBef>
        <a:spcPct val="0"/>
      </a:spcBef>
      <a:spcAft>
        <a:spcPct val="0"/>
      </a:spcAft>
      <a:defRPr kern="1200">
        <a:solidFill>
          <a:schemeClr val="tx1"/>
        </a:solidFill>
        <a:latin typeface="Calibri" charset="0"/>
        <a:ea typeface="MS PGothic" charset="0"/>
        <a:cs typeface="MS PGothic" charset="0"/>
      </a:defRPr>
    </a:lvl4pPr>
    <a:lvl5pPr marL="1828800" algn="l" defTabSz="457200" rtl="0" fontAlgn="base">
      <a:spcBef>
        <a:spcPct val="0"/>
      </a:spcBef>
      <a:spcAft>
        <a:spcPct val="0"/>
      </a:spcAft>
      <a:defRPr kern="1200">
        <a:solidFill>
          <a:schemeClr val="tx1"/>
        </a:solidFill>
        <a:latin typeface="Calibri" charset="0"/>
        <a:ea typeface="MS PGothic" charset="0"/>
        <a:cs typeface="MS PGothic" charset="0"/>
      </a:defRPr>
    </a:lvl5pPr>
    <a:lvl6pPr marL="2286000" algn="l" defTabSz="457200" rtl="0" eaLnBrk="1" latinLnBrk="0" hangingPunct="1">
      <a:defRPr kern="1200">
        <a:solidFill>
          <a:schemeClr val="tx1"/>
        </a:solidFill>
        <a:latin typeface="Calibri" charset="0"/>
        <a:ea typeface="MS PGothic" charset="0"/>
        <a:cs typeface="MS PGothic" charset="0"/>
      </a:defRPr>
    </a:lvl6pPr>
    <a:lvl7pPr marL="2743200" algn="l" defTabSz="457200" rtl="0" eaLnBrk="1" latinLnBrk="0" hangingPunct="1">
      <a:defRPr kern="1200">
        <a:solidFill>
          <a:schemeClr val="tx1"/>
        </a:solidFill>
        <a:latin typeface="Calibri" charset="0"/>
        <a:ea typeface="MS PGothic" charset="0"/>
        <a:cs typeface="MS PGothic" charset="0"/>
      </a:defRPr>
    </a:lvl7pPr>
    <a:lvl8pPr marL="3200400" algn="l" defTabSz="457200" rtl="0" eaLnBrk="1" latinLnBrk="0" hangingPunct="1">
      <a:defRPr kern="1200">
        <a:solidFill>
          <a:schemeClr val="tx1"/>
        </a:solidFill>
        <a:latin typeface="Calibri" charset="0"/>
        <a:ea typeface="MS PGothic" charset="0"/>
        <a:cs typeface="MS PGothic" charset="0"/>
      </a:defRPr>
    </a:lvl8pPr>
    <a:lvl9pPr marL="3657600" algn="l" defTabSz="457200" rtl="0" eaLnBrk="1" latinLnBrk="0" hangingPunct="1">
      <a:defRPr kern="1200">
        <a:solidFill>
          <a:schemeClr val="tx1"/>
        </a:solidFill>
        <a:latin typeface="Calibri" charset="0"/>
        <a:ea typeface="MS PGothic" charset="0"/>
        <a:cs typeface="MS PGothic"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543" autoAdjust="0"/>
    <p:restoredTop sz="79608" autoAdjust="0"/>
  </p:normalViewPr>
  <p:slideViewPr>
    <p:cSldViewPr snapToGrid="0" snapToObjects="1">
      <p:cViewPr varScale="1">
        <p:scale>
          <a:sx n="66" d="100"/>
          <a:sy n="66" d="100"/>
        </p:scale>
        <p:origin x="-208" y="-104"/>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101" Type="http://schemas.openxmlformats.org/officeDocument/2006/relationships/slide" Target="slides/slide100.xml"/><Relationship Id="rId102" Type="http://schemas.openxmlformats.org/officeDocument/2006/relationships/notesMaster" Target="notesMasters/notesMaster1.xml"/><Relationship Id="rId103" Type="http://schemas.openxmlformats.org/officeDocument/2006/relationships/handoutMaster" Target="handoutMasters/handoutMaster1.xml"/><Relationship Id="rId104" Type="http://schemas.openxmlformats.org/officeDocument/2006/relationships/printerSettings" Target="printerSettings/printerSettings1.bin"/><Relationship Id="rId105" Type="http://schemas.openxmlformats.org/officeDocument/2006/relationships/presProps" Target="presProps.xml"/><Relationship Id="rId106" Type="http://schemas.openxmlformats.org/officeDocument/2006/relationships/viewProps" Target="viewProps.xml"/><Relationship Id="rId107"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slide" Target="slides/slide99.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810AC64-5F1D-424F-9D36-C3EC07F8B7E8}" type="doc">
      <dgm:prSet loTypeId="urn:microsoft.com/office/officeart/2008/layout/NameandTitleOrganizationalChart" loCatId="" qsTypeId="urn:microsoft.com/office/officeart/2005/8/quickstyle/simple4" qsCatId="simple" csTypeId="urn:microsoft.com/office/officeart/2005/8/colors/accent1_2" csCatId="accent1" phldr="1"/>
      <dgm:spPr/>
      <dgm:t>
        <a:bodyPr/>
        <a:lstStyle/>
        <a:p>
          <a:endParaRPr lang="en-GB"/>
        </a:p>
      </dgm:t>
    </dgm:pt>
    <dgm:pt modelId="{E76457D0-9A71-6341-A66D-3C4D753CEC1C}">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r>
            <a:rPr lang="en-GB" sz="1400" dirty="0" smtClean="0">
              <a:latin typeface="Arial Black"/>
              <a:cs typeface="Arial Black"/>
            </a:rPr>
            <a:t>CTO</a:t>
          </a:r>
          <a:endParaRPr lang="en-GB" sz="1400" dirty="0">
            <a:latin typeface="Arial Black"/>
            <a:cs typeface="Arial Black"/>
          </a:endParaRPr>
        </a:p>
      </dgm:t>
    </dgm:pt>
    <dgm:pt modelId="{8D5DBA3A-9E67-984C-90CF-DC8EA3854B95}" type="parTrans" cxnId="{61CF1CDB-5414-D947-9557-FED96FFB3EB9}">
      <dgm:prSet/>
      <dgm:spPr/>
      <dgm:t>
        <a:bodyPr/>
        <a:lstStyle/>
        <a:p>
          <a:endParaRPr lang="en-GB"/>
        </a:p>
      </dgm:t>
    </dgm:pt>
    <dgm:pt modelId="{DF63E48F-EA33-0442-82DA-0F382EF40B9C}" type="sibTrans" cxnId="{61CF1CDB-5414-D947-9557-FED96FFB3EB9}">
      <dgm:prSet custT="1"/>
      <dgm:spPr/>
      <dgm:t>
        <a:bodyPr/>
        <a:lstStyle/>
        <a:p>
          <a:pPr algn="ctr"/>
          <a:r>
            <a:rPr lang="en-GB" sz="1400" dirty="0" smtClean="0">
              <a:latin typeface="Arial Black"/>
              <a:cs typeface="Arial Black"/>
            </a:rPr>
            <a:t>John</a:t>
          </a:r>
          <a:endParaRPr lang="en-GB" sz="1400" dirty="0">
            <a:latin typeface="Arial Black"/>
            <a:cs typeface="Arial Black"/>
          </a:endParaRPr>
        </a:p>
      </dgm:t>
    </dgm:pt>
    <dgm:pt modelId="{64E51924-8515-4141-B097-578FA35D17DC}" type="asst">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r>
            <a:rPr lang="en-GB" sz="1400" dirty="0" smtClean="0">
              <a:latin typeface="Arial Black"/>
              <a:cs typeface="Arial Black"/>
            </a:rPr>
            <a:t>Architect</a:t>
          </a:r>
          <a:endParaRPr lang="en-GB" sz="1400" dirty="0">
            <a:latin typeface="Arial Black"/>
            <a:cs typeface="Arial Black"/>
          </a:endParaRPr>
        </a:p>
      </dgm:t>
    </dgm:pt>
    <dgm:pt modelId="{85597A6A-D7DC-C741-9C6A-7FD9FFFC37A8}" type="parTrans" cxnId="{4BFCE7EF-EC34-E64F-BC35-F764F95C9D5E}">
      <dgm:prSet/>
      <dgm:spPr/>
      <dgm:t>
        <a:bodyPr/>
        <a:lstStyle/>
        <a:p>
          <a:endParaRPr lang="en-GB" sz="2400">
            <a:latin typeface="Arial Black"/>
            <a:cs typeface="Arial Black"/>
          </a:endParaRPr>
        </a:p>
      </dgm:t>
    </dgm:pt>
    <dgm:pt modelId="{8C70D220-6C04-1E44-B3C4-B4DFFD6EAF22}" type="sibTrans" cxnId="{4BFCE7EF-EC34-E64F-BC35-F764F95C9D5E}">
      <dgm:prSet custT="1"/>
      <dgm:spPr/>
      <dgm:t>
        <a:bodyPr/>
        <a:lstStyle/>
        <a:p>
          <a:pPr algn="ctr"/>
          <a:r>
            <a:rPr lang="en-GB" sz="1400" dirty="0" smtClean="0">
              <a:latin typeface="Arial Black"/>
              <a:cs typeface="Arial Black"/>
            </a:rPr>
            <a:t>Jane</a:t>
          </a:r>
          <a:endParaRPr lang="en-GB" sz="1400" dirty="0">
            <a:latin typeface="Arial Black"/>
            <a:cs typeface="Arial Black"/>
          </a:endParaRPr>
        </a:p>
      </dgm:t>
    </dgm:pt>
    <dgm:pt modelId="{E2400C26-EBE0-A947-8C4A-213B7266D87A}">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GB" dirty="0" smtClean="0">
              <a:latin typeface="Arial Black"/>
              <a:cs typeface="Arial Black"/>
            </a:rPr>
            <a:t>Standards</a:t>
          </a:r>
          <a:endParaRPr lang="en-GB" dirty="0">
            <a:latin typeface="Arial Black"/>
            <a:cs typeface="Arial Black"/>
          </a:endParaRPr>
        </a:p>
      </dgm:t>
    </dgm:pt>
    <dgm:pt modelId="{35D223CF-7865-9D4A-9D7C-FA905301C56D}" type="parTrans" cxnId="{30130BB8-D4FD-F843-9FFB-6211755341B5}">
      <dgm:prSet/>
      <dgm:spPr/>
      <dgm:t>
        <a:bodyPr/>
        <a:lstStyle/>
        <a:p>
          <a:endParaRPr lang="en-GB" sz="2400">
            <a:latin typeface="Arial Black"/>
            <a:cs typeface="Arial Black"/>
          </a:endParaRPr>
        </a:p>
      </dgm:t>
    </dgm:pt>
    <dgm:pt modelId="{CBACF499-C4B7-3B4F-A0F5-83B29462A605}" type="sibTrans" cxnId="{30130BB8-D4FD-F843-9FFB-6211755341B5}">
      <dgm:prSet custT="1"/>
      <dgm:spPr/>
      <dgm:t>
        <a:bodyPr/>
        <a:lstStyle/>
        <a:p>
          <a:pPr algn="ctr"/>
          <a:r>
            <a:rPr lang="en-GB" sz="1400" dirty="0" smtClean="0">
              <a:latin typeface="Arial Black"/>
              <a:cs typeface="Arial Black"/>
            </a:rPr>
            <a:t>Jack</a:t>
          </a:r>
          <a:endParaRPr lang="en-GB" sz="1400" dirty="0">
            <a:latin typeface="Arial Black"/>
            <a:cs typeface="Arial Black"/>
          </a:endParaRPr>
        </a:p>
      </dgm:t>
    </dgm:pt>
    <dgm:pt modelId="{EB8A751F-A587-3F49-8158-4BA3C0C6314D}">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r>
            <a:rPr lang="en-GB" sz="1400" dirty="0" smtClean="0">
              <a:latin typeface="Arial Black"/>
              <a:cs typeface="Arial Black"/>
            </a:rPr>
            <a:t>Audit</a:t>
          </a:r>
          <a:endParaRPr lang="en-GB" sz="1400" dirty="0">
            <a:latin typeface="Arial Black"/>
            <a:cs typeface="Arial Black"/>
          </a:endParaRPr>
        </a:p>
      </dgm:t>
    </dgm:pt>
    <dgm:pt modelId="{553E1D2D-E28E-2A43-951D-1467D9490A25}" type="parTrans" cxnId="{83B6E999-210E-3845-B17A-9594094F6AB8}">
      <dgm:prSet/>
      <dgm:spPr/>
      <dgm:t>
        <a:bodyPr/>
        <a:lstStyle/>
        <a:p>
          <a:endParaRPr lang="en-GB" sz="2400">
            <a:latin typeface="Arial Black"/>
            <a:cs typeface="Arial Black"/>
          </a:endParaRPr>
        </a:p>
      </dgm:t>
    </dgm:pt>
    <dgm:pt modelId="{5859B23E-535A-0644-9D65-F04A4E5C09AA}" type="sibTrans" cxnId="{83B6E999-210E-3845-B17A-9594094F6AB8}">
      <dgm:prSet custT="1"/>
      <dgm:spPr/>
      <dgm:t>
        <a:bodyPr/>
        <a:lstStyle/>
        <a:p>
          <a:pPr algn="ctr"/>
          <a:r>
            <a:rPr lang="en-GB" sz="1400" dirty="0" smtClean="0">
              <a:latin typeface="Arial Black"/>
              <a:cs typeface="Arial Black"/>
            </a:rPr>
            <a:t>Jean</a:t>
          </a:r>
          <a:endParaRPr lang="en-GB" sz="1400" dirty="0">
            <a:latin typeface="Arial Black"/>
            <a:cs typeface="Arial Black"/>
          </a:endParaRPr>
        </a:p>
      </dgm:t>
    </dgm:pt>
    <dgm:pt modelId="{FEF5D2DB-CBB7-E140-9C64-5CAF1FBED17E}">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r>
            <a:rPr lang="en-GB" sz="1400" dirty="0" smtClean="0">
              <a:latin typeface="Arial Black"/>
              <a:cs typeface="Arial Black"/>
            </a:rPr>
            <a:t>Project Management</a:t>
          </a:r>
          <a:endParaRPr lang="en-GB" sz="1400" dirty="0">
            <a:latin typeface="Arial Black"/>
            <a:cs typeface="Arial Black"/>
          </a:endParaRPr>
        </a:p>
      </dgm:t>
    </dgm:pt>
    <dgm:pt modelId="{0858B282-249B-0946-A893-FEE182F51EB3}" type="parTrans" cxnId="{6D6294F7-4CCA-664F-95CC-FF4BF9801609}">
      <dgm:prSet/>
      <dgm:spPr/>
      <dgm:t>
        <a:bodyPr/>
        <a:lstStyle/>
        <a:p>
          <a:endParaRPr lang="en-GB" sz="2400">
            <a:latin typeface="Arial Black"/>
            <a:cs typeface="Arial Black"/>
          </a:endParaRPr>
        </a:p>
      </dgm:t>
    </dgm:pt>
    <dgm:pt modelId="{EB708537-D04A-9241-964E-557DF272FCDB}" type="sibTrans" cxnId="{6D6294F7-4CCA-664F-95CC-FF4BF9801609}">
      <dgm:prSet custT="1"/>
      <dgm:spPr/>
      <dgm:t>
        <a:bodyPr/>
        <a:lstStyle/>
        <a:p>
          <a:pPr algn="ctr"/>
          <a:r>
            <a:rPr lang="en-GB" sz="1400" dirty="0" smtClean="0">
              <a:latin typeface="Arial Black"/>
              <a:cs typeface="Arial Black"/>
            </a:rPr>
            <a:t>Jill</a:t>
          </a:r>
          <a:endParaRPr lang="en-GB" sz="1400" dirty="0">
            <a:latin typeface="Arial Black"/>
            <a:cs typeface="Arial Black"/>
          </a:endParaRPr>
        </a:p>
      </dgm:t>
    </dgm:pt>
    <dgm:pt modelId="{033CB141-2015-C941-941F-B0675FAA445C}" type="pres">
      <dgm:prSet presAssocID="{3810AC64-5F1D-424F-9D36-C3EC07F8B7E8}" presName="hierChild1" presStyleCnt="0">
        <dgm:presLayoutVars>
          <dgm:orgChart val="1"/>
          <dgm:chPref val="1"/>
          <dgm:dir/>
          <dgm:animOne val="branch"/>
          <dgm:animLvl val="lvl"/>
          <dgm:resizeHandles/>
        </dgm:presLayoutVars>
      </dgm:prSet>
      <dgm:spPr/>
      <dgm:t>
        <a:bodyPr/>
        <a:lstStyle/>
        <a:p>
          <a:endParaRPr lang="en-GB"/>
        </a:p>
      </dgm:t>
    </dgm:pt>
    <dgm:pt modelId="{96186B2C-899F-8445-9AE5-2DA84E0005E6}" type="pres">
      <dgm:prSet presAssocID="{E76457D0-9A71-6341-A66D-3C4D753CEC1C}" presName="hierRoot1" presStyleCnt="0">
        <dgm:presLayoutVars>
          <dgm:hierBranch val="init"/>
        </dgm:presLayoutVars>
      </dgm:prSet>
      <dgm:spPr/>
    </dgm:pt>
    <dgm:pt modelId="{7E215A98-D1D5-D342-B4CC-EF503A120E95}" type="pres">
      <dgm:prSet presAssocID="{E76457D0-9A71-6341-A66D-3C4D753CEC1C}" presName="rootComposite1" presStyleCnt="0"/>
      <dgm:spPr/>
    </dgm:pt>
    <dgm:pt modelId="{7EDBF294-7691-404B-973C-58ECB15CA74C}" type="pres">
      <dgm:prSet presAssocID="{E76457D0-9A71-6341-A66D-3C4D753CEC1C}" presName="rootText1" presStyleLbl="node0" presStyleIdx="0" presStyleCnt="1">
        <dgm:presLayoutVars>
          <dgm:chMax/>
          <dgm:chPref val="3"/>
        </dgm:presLayoutVars>
      </dgm:prSet>
      <dgm:spPr/>
      <dgm:t>
        <a:bodyPr/>
        <a:lstStyle/>
        <a:p>
          <a:endParaRPr lang="en-GB"/>
        </a:p>
      </dgm:t>
    </dgm:pt>
    <dgm:pt modelId="{A928D34E-269E-964E-88C5-5A9C4A7AFFDC}" type="pres">
      <dgm:prSet presAssocID="{E76457D0-9A71-6341-A66D-3C4D753CEC1C}" presName="titleText1" presStyleLbl="fgAcc0" presStyleIdx="0" presStyleCnt="1">
        <dgm:presLayoutVars>
          <dgm:chMax val="0"/>
          <dgm:chPref val="0"/>
        </dgm:presLayoutVars>
      </dgm:prSet>
      <dgm:spPr/>
      <dgm:t>
        <a:bodyPr/>
        <a:lstStyle/>
        <a:p>
          <a:endParaRPr lang="en-GB"/>
        </a:p>
      </dgm:t>
    </dgm:pt>
    <dgm:pt modelId="{AC538DFC-AFBE-2147-88A9-8E1AEDE49A37}" type="pres">
      <dgm:prSet presAssocID="{E76457D0-9A71-6341-A66D-3C4D753CEC1C}" presName="rootConnector1" presStyleLbl="node1" presStyleIdx="0" presStyleCnt="3"/>
      <dgm:spPr/>
      <dgm:t>
        <a:bodyPr/>
        <a:lstStyle/>
        <a:p>
          <a:endParaRPr lang="en-GB"/>
        </a:p>
      </dgm:t>
    </dgm:pt>
    <dgm:pt modelId="{BC4EB424-BBC6-374D-A7B1-82DE23175207}" type="pres">
      <dgm:prSet presAssocID="{E76457D0-9A71-6341-A66D-3C4D753CEC1C}" presName="hierChild2" presStyleCnt="0"/>
      <dgm:spPr/>
    </dgm:pt>
    <dgm:pt modelId="{F6DB75B0-C0FB-4F41-A9E4-6CD97466297A}" type="pres">
      <dgm:prSet presAssocID="{35D223CF-7865-9D4A-9D7C-FA905301C56D}" presName="Name37" presStyleLbl="parChTrans1D2" presStyleIdx="0" presStyleCnt="4"/>
      <dgm:spPr/>
      <dgm:t>
        <a:bodyPr/>
        <a:lstStyle/>
        <a:p>
          <a:endParaRPr lang="en-GB"/>
        </a:p>
      </dgm:t>
    </dgm:pt>
    <dgm:pt modelId="{3CDE3247-56F7-5942-B008-1AABBCEFE7D3}" type="pres">
      <dgm:prSet presAssocID="{E2400C26-EBE0-A947-8C4A-213B7266D87A}" presName="hierRoot2" presStyleCnt="0">
        <dgm:presLayoutVars>
          <dgm:hierBranch val="init"/>
        </dgm:presLayoutVars>
      </dgm:prSet>
      <dgm:spPr/>
    </dgm:pt>
    <dgm:pt modelId="{EC55432A-3402-D642-8F9A-4BC9400632C3}" type="pres">
      <dgm:prSet presAssocID="{E2400C26-EBE0-A947-8C4A-213B7266D87A}" presName="rootComposite" presStyleCnt="0"/>
      <dgm:spPr/>
    </dgm:pt>
    <dgm:pt modelId="{BD87E01F-0AE2-F740-AB0F-DA04E35A2105}" type="pres">
      <dgm:prSet presAssocID="{E2400C26-EBE0-A947-8C4A-213B7266D87A}" presName="rootText" presStyleLbl="node1" presStyleIdx="0" presStyleCnt="3" custScaleX="146021">
        <dgm:presLayoutVars>
          <dgm:chMax/>
          <dgm:chPref val="3"/>
        </dgm:presLayoutVars>
      </dgm:prSet>
      <dgm:spPr/>
      <dgm:t>
        <a:bodyPr/>
        <a:lstStyle/>
        <a:p>
          <a:endParaRPr lang="en-GB"/>
        </a:p>
      </dgm:t>
    </dgm:pt>
    <dgm:pt modelId="{32693CAC-65EB-DC48-99DF-2C1E56D219E2}" type="pres">
      <dgm:prSet presAssocID="{E2400C26-EBE0-A947-8C4A-213B7266D87A}" presName="titleText2" presStyleLbl="fgAcc1" presStyleIdx="0" presStyleCnt="3">
        <dgm:presLayoutVars>
          <dgm:chMax val="0"/>
          <dgm:chPref val="0"/>
        </dgm:presLayoutVars>
      </dgm:prSet>
      <dgm:spPr/>
      <dgm:t>
        <a:bodyPr/>
        <a:lstStyle/>
        <a:p>
          <a:endParaRPr lang="en-GB"/>
        </a:p>
      </dgm:t>
    </dgm:pt>
    <dgm:pt modelId="{58A482A0-59B9-6845-93E3-6FBE3C2713DF}" type="pres">
      <dgm:prSet presAssocID="{E2400C26-EBE0-A947-8C4A-213B7266D87A}" presName="rootConnector" presStyleLbl="node2" presStyleIdx="0" presStyleCnt="0"/>
      <dgm:spPr/>
      <dgm:t>
        <a:bodyPr/>
        <a:lstStyle/>
        <a:p>
          <a:endParaRPr lang="en-GB"/>
        </a:p>
      </dgm:t>
    </dgm:pt>
    <dgm:pt modelId="{3DDBACB3-0A63-D34A-BE75-FF58D2B5B647}" type="pres">
      <dgm:prSet presAssocID="{E2400C26-EBE0-A947-8C4A-213B7266D87A}" presName="hierChild4" presStyleCnt="0"/>
      <dgm:spPr/>
    </dgm:pt>
    <dgm:pt modelId="{ACE5A713-7F17-254C-8A2F-9AB71E31FB55}" type="pres">
      <dgm:prSet presAssocID="{E2400C26-EBE0-A947-8C4A-213B7266D87A}" presName="hierChild5" presStyleCnt="0"/>
      <dgm:spPr/>
    </dgm:pt>
    <dgm:pt modelId="{59F272A6-1CF0-B744-9ACD-EC2C946268D8}" type="pres">
      <dgm:prSet presAssocID="{553E1D2D-E28E-2A43-951D-1467D9490A25}" presName="Name37" presStyleLbl="parChTrans1D2" presStyleIdx="1" presStyleCnt="4"/>
      <dgm:spPr/>
      <dgm:t>
        <a:bodyPr/>
        <a:lstStyle/>
        <a:p>
          <a:endParaRPr lang="en-GB"/>
        </a:p>
      </dgm:t>
    </dgm:pt>
    <dgm:pt modelId="{5927AF01-A2D1-044C-850A-ED0A37198DAA}" type="pres">
      <dgm:prSet presAssocID="{EB8A751F-A587-3F49-8158-4BA3C0C6314D}" presName="hierRoot2" presStyleCnt="0">
        <dgm:presLayoutVars>
          <dgm:hierBranch val="init"/>
        </dgm:presLayoutVars>
      </dgm:prSet>
      <dgm:spPr/>
    </dgm:pt>
    <dgm:pt modelId="{DF4758EF-D819-B241-9890-926EA0B48EAC}" type="pres">
      <dgm:prSet presAssocID="{EB8A751F-A587-3F49-8158-4BA3C0C6314D}" presName="rootComposite" presStyleCnt="0"/>
      <dgm:spPr/>
    </dgm:pt>
    <dgm:pt modelId="{E1CB3F40-4E22-DE4A-8BED-7AEE102D96C4}" type="pres">
      <dgm:prSet presAssocID="{EB8A751F-A587-3F49-8158-4BA3C0C6314D}" presName="rootText" presStyleLbl="node1" presStyleIdx="1" presStyleCnt="3">
        <dgm:presLayoutVars>
          <dgm:chMax/>
          <dgm:chPref val="3"/>
        </dgm:presLayoutVars>
      </dgm:prSet>
      <dgm:spPr/>
      <dgm:t>
        <a:bodyPr/>
        <a:lstStyle/>
        <a:p>
          <a:endParaRPr lang="en-GB"/>
        </a:p>
      </dgm:t>
    </dgm:pt>
    <dgm:pt modelId="{DC5535FC-6547-5540-A137-6159BC47CB6D}" type="pres">
      <dgm:prSet presAssocID="{EB8A751F-A587-3F49-8158-4BA3C0C6314D}" presName="titleText2" presStyleLbl="fgAcc1" presStyleIdx="1" presStyleCnt="3">
        <dgm:presLayoutVars>
          <dgm:chMax val="0"/>
          <dgm:chPref val="0"/>
        </dgm:presLayoutVars>
      </dgm:prSet>
      <dgm:spPr/>
      <dgm:t>
        <a:bodyPr/>
        <a:lstStyle/>
        <a:p>
          <a:endParaRPr lang="en-GB"/>
        </a:p>
      </dgm:t>
    </dgm:pt>
    <dgm:pt modelId="{959710E5-7CB4-1242-A54A-8AA52A427326}" type="pres">
      <dgm:prSet presAssocID="{EB8A751F-A587-3F49-8158-4BA3C0C6314D}" presName="rootConnector" presStyleLbl="node2" presStyleIdx="0" presStyleCnt="0"/>
      <dgm:spPr/>
      <dgm:t>
        <a:bodyPr/>
        <a:lstStyle/>
        <a:p>
          <a:endParaRPr lang="en-GB"/>
        </a:p>
      </dgm:t>
    </dgm:pt>
    <dgm:pt modelId="{2D3CD9A1-7559-D349-8C5B-37857A4D59B6}" type="pres">
      <dgm:prSet presAssocID="{EB8A751F-A587-3F49-8158-4BA3C0C6314D}" presName="hierChild4" presStyleCnt="0"/>
      <dgm:spPr/>
    </dgm:pt>
    <dgm:pt modelId="{155F99D5-4A25-A748-9469-BE4893504FC7}" type="pres">
      <dgm:prSet presAssocID="{EB8A751F-A587-3F49-8158-4BA3C0C6314D}" presName="hierChild5" presStyleCnt="0"/>
      <dgm:spPr/>
    </dgm:pt>
    <dgm:pt modelId="{A7F2CFA1-2A28-C64B-9A02-B252378C1195}" type="pres">
      <dgm:prSet presAssocID="{0858B282-249B-0946-A893-FEE182F51EB3}" presName="Name37" presStyleLbl="parChTrans1D2" presStyleIdx="2" presStyleCnt="4"/>
      <dgm:spPr/>
      <dgm:t>
        <a:bodyPr/>
        <a:lstStyle/>
        <a:p>
          <a:endParaRPr lang="en-GB"/>
        </a:p>
      </dgm:t>
    </dgm:pt>
    <dgm:pt modelId="{D23E8E0E-15B0-BC4A-8CD2-E00A2F40F153}" type="pres">
      <dgm:prSet presAssocID="{FEF5D2DB-CBB7-E140-9C64-5CAF1FBED17E}" presName="hierRoot2" presStyleCnt="0">
        <dgm:presLayoutVars>
          <dgm:hierBranch val="init"/>
        </dgm:presLayoutVars>
      </dgm:prSet>
      <dgm:spPr/>
    </dgm:pt>
    <dgm:pt modelId="{F8AA91DC-6A7C-D54A-8C8A-A4D3D6BF5295}" type="pres">
      <dgm:prSet presAssocID="{FEF5D2DB-CBB7-E140-9C64-5CAF1FBED17E}" presName="rootComposite" presStyleCnt="0"/>
      <dgm:spPr/>
    </dgm:pt>
    <dgm:pt modelId="{4028EF16-C169-B34C-8BEF-896315D3F5CA}" type="pres">
      <dgm:prSet presAssocID="{FEF5D2DB-CBB7-E140-9C64-5CAF1FBED17E}" presName="rootText" presStyleLbl="node1" presStyleIdx="2" presStyleCnt="3" custScaleX="156694" custScaleY="194340">
        <dgm:presLayoutVars>
          <dgm:chMax/>
          <dgm:chPref val="3"/>
        </dgm:presLayoutVars>
      </dgm:prSet>
      <dgm:spPr/>
      <dgm:t>
        <a:bodyPr/>
        <a:lstStyle/>
        <a:p>
          <a:endParaRPr lang="en-GB"/>
        </a:p>
      </dgm:t>
    </dgm:pt>
    <dgm:pt modelId="{ABB7E881-8393-7041-9D7A-B55FF6A617C1}" type="pres">
      <dgm:prSet presAssocID="{FEF5D2DB-CBB7-E140-9C64-5CAF1FBED17E}" presName="titleText2" presStyleLbl="fgAcc1" presStyleIdx="2" presStyleCnt="3" custLinFactY="1529" custLinFactNeighborY="100000">
        <dgm:presLayoutVars>
          <dgm:chMax val="0"/>
          <dgm:chPref val="0"/>
        </dgm:presLayoutVars>
      </dgm:prSet>
      <dgm:spPr/>
      <dgm:t>
        <a:bodyPr/>
        <a:lstStyle/>
        <a:p>
          <a:endParaRPr lang="en-GB"/>
        </a:p>
      </dgm:t>
    </dgm:pt>
    <dgm:pt modelId="{39E5C0B5-7CBB-8348-A52F-3A57309BC4FE}" type="pres">
      <dgm:prSet presAssocID="{FEF5D2DB-CBB7-E140-9C64-5CAF1FBED17E}" presName="rootConnector" presStyleLbl="node2" presStyleIdx="0" presStyleCnt="0"/>
      <dgm:spPr/>
      <dgm:t>
        <a:bodyPr/>
        <a:lstStyle/>
        <a:p>
          <a:endParaRPr lang="en-GB"/>
        </a:p>
      </dgm:t>
    </dgm:pt>
    <dgm:pt modelId="{31099F1D-4D11-4941-8FF6-1F150E88A981}" type="pres">
      <dgm:prSet presAssocID="{FEF5D2DB-CBB7-E140-9C64-5CAF1FBED17E}" presName="hierChild4" presStyleCnt="0"/>
      <dgm:spPr/>
    </dgm:pt>
    <dgm:pt modelId="{27476D00-A412-D844-BAD7-6FF42DAB93DC}" type="pres">
      <dgm:prSet presAssocID="{FEF5D2DB-CBB7-E140-9C64-5CAF1FBED17E}" presName="hierChild5" presStyleCnt="0"/>
      <dgm:spPr/>
    </dgm:pt>
    <dgm:pt modelId="{6E7E0958-80FD-684D-8789-5CB3CF5DE22B}" type="pres">
      <dgm:prSet presAssocID="{E76457D0-9A71-6341-A66D-3C4D753CEC1C}" presName="hierChild3" presStyleCnt="0"/>
      <dgm:spPr/>
    </dgm:pt>
    <dgm:pt modelId="{8011127B-6C97-B748-8401-B12D9BC45051}" type="pres">
      <dgm:prSet presAssocID="{85597A6A-D7DC-C741-9C6A-7FD9FFFC37A8}" presName="Name96" presStyleLbl="parChTrans1D2" presStyleIdx="3" presStyleCnt="4"/>
      <dgm:spPr/>
      <dgm:t>
        <a:bodyPr/>
        <a:lstStyle/>
        <a:p>
          <a:endParaRPr lang="en-GB"/>
        </a:p>
      </dgm:t>
    </dgm:pt>
    <dgm:pt modelId="{C9BB9C21-8AC2-A348-A3B3-D3E07B4040EC}" type="pres">
      <dgm:prSet presAssocID="{64E51924-8515-4141-B097-578FA35D17DC}" presName="hierRoot3" presStyleCnt="0">
        <dgm:presLayoutVars>
          <dgm:hierBranch val="init"/>
        </dgm:presLayoutVars>
      </dgm:prSet>
      <dgm:spPr/>
    </dgm:pt>
    <dgm:pt modelId="{89070C98-508D-6F47-9AEF-4345D9A1C101}" type="pres">
      <dgm:prSet presAssocID="{64E51924-8515-4141-B097-578FA35D17DC}" presName="rootComposite3" presStyleCnt="0"/>
      <dgm:spPr/>
    </dgm:pt>
    <dgm:pt modelId="{DB7B2FE1-503C-4941-821B-0F139EA61697}" type="pres">
      <dgm:prSet presAssocID="{64E51924-8515-4141-B097-578FA35D17DC}" presName="rootText3" presStyleLbl="asst1" presStyleIdx="0" presStyleCnt="1" custScaleX="148846">
        <dgm:presLayoutVars>
          <dgm:chPref val="3"/>
        </dgm:presLayoutVars>
      </dgm:prSet>
      <dgm:spPr/>
      <dgm:t>
        <a:bodyPr/>
        <a:lstStyle/>
        <a:p>
          <a:endParaRPr lang="en-GB"/>
        </a:p>
      </dgm:t>
    </dgm:pt>
    <dgm:pt modelId="{97918977-9CF8-154B-B076-6A369154D359}" type="pres">
      <dgm:prSet presAssocID="{64E51924-8515-4141-B097-578FA35D17DC}" presName="titleText3" presStyleLbl="fgAcc2" presStyleIdx="0" presStyleCnt="1">
        <dgm:presLayoutVars>
          <dgm:chMax val="0"/>
          <dgm:chPref val="0"/>
        </dgm:presLayoutVars>
      </dgm:prSet>
      <dgm:spPr/>
      <dgm:t>
        <a:bodyPr/>
        <a:lstStyle/>
        <a:p>
          <a:endParaRPr lang="en-GB"/>
        </a:p>
      </dgm:t>
    </dgm:pt>
    <dgm:pt modelId="{003D54AE-0F78-124E-AC0F-2B4874CB2359}" type="pres">
      <dgm:prSet presAssocID="{64E51924-8515-4141-B097-578FA35D17DC}" presName="rootConnector3" presStyleLbl="asst1" presStyleIdx="0" presStyleCnt="1"/>
      <dgm:spPr/>
      <dgm:t>
        <a:bodyPr/>
        <a:lstStyle/>
        <a:p>
          <a:endParaRPr lang="en-GB"/>
        </a:p>
      </dgm:t>
    </dgm:pt>
    <dgm:pt modelId="{D30DF838-AA9F-7546-80AF-25EAF98FBBA9}" type="pres">
      <dgm:prSet presAssocID="{64E51924-8515-4141-B097-578FA35D17DC}" presName="hierChild6" presStyleCnt="0"/>
      <dgm:spPr/>
    </dgm:pt>
    <dgm:pt modelId="{C09E2710-6798-884A-8A61-0D554748503A}" type="pres">
      <dgm:prSet presAssocID="{64E51924-8515-4141-B097-578FA35D17DC}" presName="hierChild7" presStyleCnt="0"/>
      <dgm:spPr/>
    </dgm:pt>
  </dgm:ptLst>
  <dgm:cxnLst>
    <dgm:cxn modelId="{C86F5CE4-EF1B-7E48-8B87-8A699AA9FB1F}" type="presOf" srcId="{E76457D0-9A71-6341-A66D-3C4D753CEC1C}" destId="{AC538DFC-AFBE-2147-88A9-8E1AEDE49A37}" srcOrd="1" destOrd="0" presId="urn:microsoft.com/office/officeart/2008/layout/NameandTitleOrganizationalChart"/>
    <dgm:cxn modelId="{61CF1CDB-5414-D947-9557-FED96FFB3EB9}" srcId="{3810AC64-5F1D-424F-9D36-C3EC07F8B7E8}" destId="{E76457D0-9A71-6341-A66D-3C4D753CEC1C}" srcOrd="0" destOrd="0" parTransId="{8D5DBA3A-9E67-984C-90CF-DC8EA3854B95}" sibTransId="{DF63E48F-EA33-0442-82DA-0F382EF40B9C}"/>
    <dgm:cxn modelId="{CF158831-FE51-1E46-8522-21B929B3FC27}" type="presOf" srcId="{EB8A751F-A587-3F49-8158-4BA3C0C6314D}" destId="{959710E5-7CB4-1242-A54A-8AA52A427326}" srcOrd="1" destOrd="0" presId="urn:microsoft.com/office/officeart/2008/layout/NameandTitleOrganizationalChart"/>
    <dgm:cxn modelId="{2AB36EFC-0F5C-C84E-A1BB-D932D03E8F23}" type="presOf" srcId="{8C70D220-6C04-1E44-B3C4-B4DFFD6EAF22}" destId="{97918977-9CF8-154B-B076-6A369154D359}" srcOrd="0" destOrd="0" presId="urn:microsoft.com/office/officeart/2008/layout/NameandTitleOrganizationalChart"/>
    <dgm:cxn modelId="{8368D076-9D65-7F46-B7DA-962A5A4F3C0F}" type="presOf" srcId="{553E1D2D-E28E-2A43-951D-1467D9490A25}" destId="{59F272A6-1CF0-B744-9ACD-EC2C946268D8}" srcOrd="0" destOrd="0" presId="urn:microsoft.com/office/officeart/2008/layout/NameandTitleOrganizationalChart"/>
    <dgm:cxn modelId="{B65A73D5-AEF4-CC43-BEFA-6D752731B862}" type="presOf" srcId="{EB708537-D04A-9241-964E-557DF272FCDB}" destId="{ABB7E881-8393-7041-9D7A-B55FF6A617C1}" srcOrd="0" destOrd="0" presId="urn:microsoft.com/office/officeart/2008/layout/NameandTitleOrganizationalChart"/>
    <dgm:cxn modelId="{DF8DC9EB-DCFC-5F49-89E3-FA5DF03090DC}" type="presOf" srcId="{EB8A751F-A587-3F49-8158-4BA3C0C6314D}" destId="{E1CB3F40-4E22-DE4A-8BED-7AEE102D96C4}" srcOrd="0" destOrd="0" presId="urn:microsoft.com/office/officeart/2008/layout/NameandTitleOrganizationalChart"/>
    <dgm:cxn modelId="{4BFCE7EF-EC34-E64F-BC35-F764F95C9D5E}" srcId="{E76457D0-9A71-6341-A66D-3C4D753CEC1C}" destId="{64E51924-8515-4141-B097-578FA35D17DC}" srcOrd="0" destOrd="0" parTransId="{85597A6A-D7DC-C741-9C6A-7FD9FFFC37A8}" sibTransId="{8C70D220-6C04-1E44-B3C4-B4DFFD6EAF22}"/>
    <dgm:cxn modelId="{19CB17A1-9AB2-2A4A-B436-A9C230748CDC}" type="presOf" srcId="{CBACF499-C4B7-3B4F-A0F5-83B29462A605}" destId="{32693CAC-65EB-DC48-99DF-2C1E56D219E2}" srcOrd="0" destOrd="0" presId="urn:microsoft.com/office/officeart/2008/layout/NameandTitleOrganizationalChart"/>
    <dgm:cxn modelId="{85ED96C0-3518-7A47-8304-331F35FBD03C}" type="presOf" srcId="{5859B23E-535A-0644-9D65-F04A4E5C09AA}" destId="{DC5535FC-6547-5540-A137-6159BC47CB6D}" srcOrd="0" destOrd="0" presId="urn:microsoft.com/office/officeart/2008/layout/NameandTitleOrganizationalChart"/>
    <dgm:cxn modelId="{30130BB8-D4FD-F843-9FFB-6211755341B5}" srcId="{E76457D0-9A71-6341-A66D-3C4D753CEC1C}" destId="{E2400C26-EBE0-A947-8C4A-213B7266D87A}" srcOrd="1" destOrd="0" parTransId="{35D223CF-7865-9D4A-9D7C-FA905301C56D}" sibTransId="{CBACF499-C4B7-3B4F-A0F5-83B29462A605}"/>
    <dgm:cxn modelId="{58535DB7-06B9-9449-8565-760E474B1F7C}" type="presOf" srcId="{FEF5D2DB-CBB7-E140-9C64-5CAF1FBED17E}" destId="{4028EF16-C169-B34C-8BEF-896315D3F5CA}" srcOrd="0" destOrd="0" presId="urn:microsoft.com/office/officeart/2008/layout/NameandTitleOrganizationalChart"/>
    <dgm:cxn modelId="{6D6294F7-4CCA-664F-95CC-FF4BF9801609}" srcId="{E76457D0-9A71-6341-A66D-3C4D753CEC1C}" destId="{FEF5D2DB-CBB7-E140-9C64-5CAF1FBED17E}" srcOrd="3" destOrd="0" parTransId="{0858B282-249B-0946-A893-FEE182F51EB3}" sibTransId="{EB708537-D04A-9241-964E-557DF272FCDB}"/>
    <dgm:cxn modelId="{BB2A09EF-D6CB-814E-BC3C-089BB704C8FF}" type="presOf" srcId="{E2400C26-EBE0-A947-8C4A-213B7266D87A}" destId="{58A482A0-59B9-6845-93E3-6FBE3C2713DF}" srcOrd="1" destOrd="0" presId="urn:microsoft.com/office/officeart/2008/layout/NameandTitleOrganizationalChart"/>
    <dgm:cxn modelId="{7EB858AB-388F-BE40-BE83-7FBB05BC709A}" type="presOf" srcId="{E2400C26-EBE0-A947-8C4A-213B7266D87A}" destId="{BD87E01F-0AE2-F740-AB0F-DA04E35A2105}" srcOrd="0" destOrd="0" presId="urn:microsoft.com/office/officeart/2008/layout/NameandTitleOrganizationalChart"/>
    <dgm:cxn modelId="{3BDA14D6-99C6-BB42-915F-E6238519D6A1}" type="presOf" srcId="{64E51924-8515-4141-B097-578FA35D17DC}" destId="{DB7B2FE1-503C-4941-821B-0F139EA61697}" srcOrd="0" destOrd="0" presId="urn:microsoft.com/office/officeart/2008/layout/NameandTitleOrganizationalChart"/>
    <dgm:cxn modelId="{1A462119-CAD2-754E-A305-A4EC06AAF3DB}" type="presOf" srcId="{FEF5D2DB-CBB7-E140-9C64-5CAF1FBED17E}" destId="{39E5C0B5-7CBB-8348-A52F-3A57309BC4FE}" srcOrd="1" destOrd="0" presId="urn:microsoft.com/office/officeart/2008/layout/NameandTitleOrganizationalChart"/>
    <dgm:cxn modelId="{F61D7D33-80BC-F04C-A274-108FC00FA98C}" type="presOf" srcId="{85597A6A-D7DC-C741-9C6A-7FD9FFFC37A8}" destId="{8011127B-6C97-B748-8401-B12D9BC45051}" srcOrd="0" destOrd="0" presId="urn:microsoft.com/office/officeart/2008/layout/NameandTitleOrganizationalChart"/>
    <dgm:cxn modelId="{88541F58-A919-AC47-BB01-3633B83089FE}" type="presOf" srcId="{DF63E48F-EA33-0442-82DA-0F382EF40B9C}" destId="{A928D34E-269E-964E-88C5-5A9C4A7AFFDC}" srcOrd="0" destOrd="0" presId="urn:microsoft.com/office/officeart/2008/layout/NameandTitleOrganizationalChart"/>
    <dgm:cxn modelId="{25E73B47-DF06-4A4B-86FC-1CA5D6BEACA3}" type="presOf" srcId="{0858B282-249B-0946-A893-FEE182F51EB3}" destId="{A7F2CFA1-2A28-C64B-9A02-B252378C1195}" srcOrd="0" destOrd="0" presId="urn:microsoft.com/office/officeart/2008/layout/NameandTitleOrganizationalChart"/>
    <dgm:cxn modelId="{732ED03E-2869-3A44-8A2E-BE05C6A803C5}" type="presOf" srcId="{3810AC64-5F1D-424F-9D36-C3EC07F8B7E8}" destId="{033CB141-2015-C941-941F-B0675FAA445C}" srcOrd="0" destOrd="0" presId="urn:microsoft.com/office/officeart/2008/layout/NameandTitleOrganizationalChart"/>
    <dgm:cxn modelId="{5BB895A9-CEB0-7A42-A5FD-F088C9D1C3D8}" type="presOf" srcId="{E76457D0-9A71-6341-A66D-3C4D753CEC1C}" destId="{7EDBF294-7691-404B-973C-58ECB15CA74C}" srcOrd="0" destOrd="0" presId="urn:microsoft.com/office/officeart/2008/layout/NameandTitleOrganizationalChart"/>
    <dgm:cxn modelId="{E025234C-BAE9-CC45-AFFB-A8F7BEF6BBFA}" type="presOf" srcId="{64E51924-8515-4141-B097-578FA35D17DC}" destId="{003D54AE-0F78-124E-AC0F-2B4874CB2359}" srcOrd="1" destOrd="0" presId="urn:microsoft.com/office/officeart/2008/layout/NameandTitleOrganizationalChart"/>
    <dgm:cxn modelId="{2C7F7A7B-3B27-C644-AEE3-90CEA455A46E}" type="presOf" srcId="{35D223CF-7865-9D4A-9D7C-FA905301C56D}" destId="{F6DB75B0-C0FB-4F41-A9E4-6CD97466297A}" srcOrd="0" destOrd="0" presId="urn:microsoft.com/office/officeart/2008/layout/NameandTitleOrganizationalChart"/>
    <dgm:cxn modelId="{83B6E999-210E-3845-B17A-9594094F6AB8}" srcId="{E76457D0-9A71-6341-A66D-3C4D753CEC1C}" destId="{EB8A751F-A587-3F49-8158-4BA3C0C6314D}" srcOrd="2" destOrd="0" parTransId="{553E1D2D-E28E-2A43-951D-1467D9490A25}" sibTransId="{5859B23E-535A-0644-9D65-F04A4E5C09AA}"/>
    <dgm:cxn modelId="{6CCA1675-4D7C-F14A-AAA2-EEB59A42B1F7}" type="presParOf" srcId="{033CB141-2015-C941-941F-B0675FAA445C}" destId="{96186B2C-899F-8445-9AE5-2DA84E0005E6}" srcOrd="0" destOrd="0" presId="urn:microsoft.com/office/officeart/2008/layout/NameandTitleOrganizationalChart"/>
    <dgm:cxn modelId="{06DD1F8A-1D03-5B4E-9F12-F461DE55250C}" type="presParOf" srcId="{96186B2C-899F-8445-9AE5-2DA84E0005E6}" destId="{7E215A98-D1D5-D342-B4CC-EF503A120E95}" srcOrd="0" destOrd="0" presId="urn:microsoft.com/office/officeart/2008/layout/NameandTitleOrganizationalChart"/>
    <dgm:cxn modelId="{1A2D125F-9C68-024C-9A01-EAE744A8E132}" type="presParOf" srcId="{7E215A98-D1D5-D342-B4CC-EF503A120E95}" destId="{7EDBF294-7691-404B-973C-58ECB15CA74C}" srcOrd="0" destOrd="0" presId="urn:microsoft.com/office/officeart/2008/layout/NameandTitleOrganizationalChart"/>
    <dgm:cxn modelId="{5DDADD35-70C0-A64B-ACAC-2F8C86203BBC}" type="presParOf" srcId="{7E215A98-D1D5-D342-B4CC-EF503A120E95}" destId="{A928D34E-269E-964E-88C5-5A9C4A7AFFDC}" srcOrd="1" destOrd="0" presId="urn:microsoft.com/office/officeart/2008/layout/NameandTitleOrganizationalChart"/>
    <dgm:cxn modelId="{E71F2F79-758F-4B4D-AD98-823451624703}" type="presParOf" srcId="{7E215A98-D1D5-D342-B4CC-EF503A120E95}" destId="{AC538DFC-AFBE-2147-88A9-8E1AEDE49A37}" srcOrd="2" destOrd="0" presId="urn:microsoft.com/office/officeart/2008/layout/NameandTitleOrganizationalChart"/>
    <dgm:cxn modelId="{979C40FA-F3CF-1244-B022-BD55E0677C95}" type="presParOf" srcId="{96186B2C-899F-8445-9AE5-2DA84E0005E6}" destId="{BC4EB424-BBC6-374D-A7B1-82DE23175207}" srcOrd="1" destOrd="0" presId="urn:microsoft.com/office/officeart/2008/layout/NameandTitleOrganizationalChart"/>
    <dgm:cxn modelId="{6F6539E2-66DE-7446-AD9B-149837BD6735}" type="presParOf" srcId="{BC4EB424-BBC6-374D-A7B1-82DE23175207}" destId="{F6DB75B0-C0FB-4F41-A9E4-6CD97466297A}" srcOrd="0" destOrd="0" presId="urn:microsoft.com/office/officeart/2008/layout/NameandTitleOrganizationalChart"/>
    <dgm:cxn modelId="{E3EBCAFE-A84D-4142-A615-50CB4F28EEE7}" type="presParOf" srcId="{BC4EB424-BBC6-374D-A7B1-82DE23175207}" destId="{3CDE3247-56F7-5942-B008-1AABBCEFE7D3}" srcOrd="1" destOrd="0" presId="urn:microsoft.com/office/officeart/2008/layout/NameandTitleOrganizationalChart"/>
    <dgm:cxn modelId="{A6FFF251-2551-1947-89D4-639D74702999}" type="presParOf" srcId="{3CDE3247-56F7-5942-B008-1AABBCEFE7D3}" destId="{EC55432A-3402-D642-8F9A-4BC9400632C3}" srcOrd="0" destOrd="0" presId="urn:microsoft.com/office/officeart/2008/layout/NameandTitleOrganizationalChart"/>
    <dgm:cxn modelId="{97CD6B88-62B0-FC4C-B0D5-7093E7924107}" type="presParOf" srcId="{EC55432A-3402-D642-8F9A-4BC9400632C3}" destId="{BD87E01F-0AE2-F740-AB0F-DA04E35A2105}" srcOrd="0" destOrd="0" presId="urn:microsoft.com/office/officeart/2008/layout/NameandTitleOrganizationalChart"/>
    <dgm:cxn modelId="{2EF17164-3067-AB4B-AE6B-3A42F3A60534}" type="presParOf" srcId="{EC55432A-3402-D642-8F9A-4BC9400632C3}" destId="{32693CAC-65EB-DC48-99DF-2C1E56D219E2}" srcOrd="1" destOrd="0" presId="urn:microsoft.com/office/officeart/2008/layout/NameandTitleOrganizationalChart"/>
    <dgm:cxn modelId="{E5683DF2-05DA-FA4A-A1C6-891AA4B94414}" type="presParOf" srcId="{EC55432A-3402-D642-8F9A-4BC9400632C3}" destId="{58A482A0-59B9-6845-93E3-6FBE3C2713DF}" srcOrd="2" destOrd="0" presId="urn:microsoft.com/office/officeart/2008/layout/NameandTitleOrganizationalChart"/>
    <dgm:cxn modelId="{7777AD77-E20E-AE4C-8501-B1585150E2E7}" type="presParOf" srcId="{3CDE3247-56F7-5942-B008-1AABBCEFE7D3}" destId="{3DDBACB3-0A63-D34A-BE75-FF58D2B5B647}" srcOrd="1" destOrd="0" presId="urn:microsoft.com/office/officeart/2008/layout/NameandTitleOrganizationalChart"/>
    <dgm:cxn modelId="{1FB77D8B-37DF-984B-9B73-5B6B646ACE0D}" type="presParOf" srcId="{3CDE3247-56F7-5942-B008-1AABBCEFE7D3}" destId="{ACE5A713-7F17-254C-8A2F-9AB71E31FB55}" srcOrd="2" destOrd="0" presId="urn:microsoft.com/office/officeart/2008/layout/NameandTitleOrganizationalChart"/>
    <dgm:cxn modelId="{06E04681-DB55-4042-84F5-0906368B75DC}" type="presParOf" srcId="{BC4EB424-BBC6-374D-A7B1-82DE23175207}" destId="{59F272A6-1CF0-B744-9ACD-EC2C946268D8}" srcOrd="2" destOrd="0" presId="urn:microsoft.com/office/officeart/2008/layout/NameandTitleOrganizationalChart"/>
    <dgm:cxn modelId="{32712BC1-9571-6147-BAB1-F4FF1CA9D021}" type="presParOf" srcId="{BC4EB424-BBC6-374D-A7B1-82DE23175207}" destId="{5927AF01-A2D1-044C-850A-ED0A37198DAA}" srcOrd="3" destOrd="0" presId="urn:microsoft.com/office/officeart/2008/layout/NameandTitleOrganizationalChart"/>
    <dgm:cxn modelId="{28E70855-A7EA-9D40-98FF-A3287EF7DEA0}" type="presParOf" srcId="{5927AF01-A2D1-044C-850A-ED0A37198DAA}" destId="{DF4758EF-D819-B241-9890-926EA0B48EAC}" srcOrd="0" destOrd="0" presId="urn:microsoft.com/office/officeart/2008/layout/NameandTitleOrganizationalChart"/>
    <dgm:cxn modelId="{FBE71501-25B2-EE4A-BE0B-877084E757F3}" type="presParOf" srcId="{DF4758EF-D819-B241-9890-926EA0B48EAC}" destId="{E1CB3F40-4E22-DE4A-8BED-7AEE102D96C4}" srcOrd="0" destOrd="0" presId="urn:microsoft.com/office/officeart/2008/layout/NameandTitleOrganizationalChart"/>
    <dgm:cxn modelId="{52ADF40D-BB00-8148-A17E-772BA3726AAF}" type="presParOf" srcId="{DF4758EF-D819-B241-9890-926EA0B48EAC}" destId="{DC5535FC-6547-5540-A137-6159BC47CB6D}" srcOrd="1" destOrd="0" presId="urn:microsoft.com/office/officeart/2008/layout/NameandTitleOrganizationalChart"/>
    <dgm:cxn modelId="{4BC7B017-8AD3-4D47-8F7E-B2626EABC9E2}" type="presParOf" srcId="{DF4758EF-D819-B241-9890-926EA0B48EAC}" destId="{959710E5-7CB4-1242-A54A-8AA52A427326}" srcOrd="2" destOrd="0" presId="urn:microsoft.com/office/officeart/2008/layout/NameandTitleOrganizationalChart"/>
    <dgm:cxn modelId="{5C29366F-28C6-7A4E-9A36-549E5B2CDB97}" type="presParOf" srcId="{5927AF01-A2D1-044C-850A-ED0A37198DAA}" destId="{2D3CD9A1-7559-D349-8C5B-37857A4D59B6}" srcOrd="1" destOrd="0" presId="urn:microsoft.com/office/officeart/2008/layout/NameandTitleOrganizationalChart"/>
    <dgm:cxn modelId="{43A6CAC3-6CB4-F849-831C-328F1EA536A6}" type="presParOf" srcId="{5927AF01-A2D1-044C-850A-ED0A37198DAA}" destId="{155F99D5-4A25-A748-9469-BE4893504FC7}" srcOrd="2" destOrd="0" presId="urn:microsoft.com/office/officeart/2008/layout/NameandTitleOrganizationalChart"/>
    <dgm:cxn modelId="{AC87FD61-3524-8140-B785-83CBB9849A5B}" type="presParOf" srcId="{BC4EB424-BBC6-374D-A7B1-82DE23175207}" destId="{A7F2CFA1-2A28-C64B-9A02-B252378C1195}" srcOrd="4" destOrd="0" presId="urn:microsoft.com/office/officeart/2008/layout/NameandTitleOrganizationalChart"/>
    <dgm:cxn modelId="{5B16C1B2-A46E-3347-A6D9-444860088D7A}" type="presParOf" srcId="{BC4EB424-BBC6-374D-A7B1-82DE23175207}" destId="{D23E8E0E-15B0-BC4A-8CD2-E00A2F40F153}" srcOrd="5" destOrd="0" presId="urn:microsoft.com/office/officeart/2008/layout/NameandTitleOrganizationalChart"/>
    <dgm:cxn modelId="{1653A9E8-80EE-D941-B494-4FF7ECABB06C}" type="presParOf" srcId="{D23E8E0E-15B0-BC4A-8CD2-E00A2F40F153}" destId="{F8AA91DC-6A7C-D54A-8C8A-A4D3D6BF5295}" srcOrd="0" destOrd="0" presId="urn:microsoft.com/office/officeart/2008/layout/NameandTitleOrganizationalChart"/>
    <dgm:cxn modelId="{FA9C189E-0FEE-CF42-9B11-603A97E7ABEE}" type="presParOf" srcId="{F8AA91DC-6A7C-D54A-8C8A-A4D3D6BF5295}" destId="{4028EF16-C169-B34C-8BEF-896315D3F5CA}" srcOrd="0" destOrd="0" presId="urn:microsoft.com/office/officeart/2008/layout/NameandTitleOrganizationalChart"/>
    <dgm:cxn modelId="{3A00B3F3-9E9B-0449-A953-A073FA17A33E}" type="presParOf" srcId="{F8AA91DC-6A7C-D54A-8C8A-A4D3D6BF5295}" destId="{ABB7E881-8393-7041-9D7A-B55FF6A617C1}" srcOrd="1" destOrd="0" presId="urn:microsoft.com/office/officeart/2008/layout/NameandTitleOrganizationalChart"/>
    <dgm:cxn modelId="{A2CC72F0-D22A-2B42-8A6C-6C4E6D2F25C8}" type="presParOf" srcId="{F8AA91DC-6A7C-D54A-8C8A-A4D3D6BF5295}" destId="{39E5C0B5-7CBB-8348-A52F-3A57309BC4FE}" srcOrd="2" destOrd="0" presId="urn:microsoft.com/office/officeart/2008/layout/NameandTitleOrganizationalChart"/>
    <dgm:cxn modelId="{C2C8EC04-3824-4F4C-828D-210F221B4CBB}" type="presParOf" srcId="{D23E8E0E-15B0-BC4A-8CD2-E00A2F40F153}" destId="{31099F1D-4D11-4941-8FF6-1F150E88A981}" srcOrd="1" destOrd="0" presId="urn:microsoft.com/office/officeart/2008/layout/NameandTitleOrganizationalChart"/>
    <dgm:cxn modelId="{0A6B6BA8-7F7A-674B-B539-8BC074FF6C90}" type="presParOf" srcId="{D23E8E0E-15B0-BC4A-8CD2-E00A2F40F153}" destId="{27476D00-A412-D844-BAD7-6FF42DAB93DC}" srcOrd="2" destOrd="0" presId="urn:microsoft.com/office/officeart/2008/layout/NameandTitleOrganizationalChart"/>
    <dgm:cxn modelId="{4EA2B916-9364-8D4E-BEBE-D484BF7B0D70}" type="presParOf" srcId="{96186B2C-899F-8445-9AE5-2DA84E0005E6}" destId="{6E7E0958-80FD-684D-8789-5CB3CF5DE22B}" srcOrd="2" destOrd="0" presId="urn:microsoft.com/office/officeart/2008/layout/NameandTitleOrganizationalChart"/>
    <dgm:cxn modelId="{9514291C-6442-EB45-BB2E-B20EF128B842}" type="presParOf" srcId="{6E7E0958-80FD-684D-8789-5CB3CF5DE22B}" destId="{8011127B-6C97-B748-8401-B12D9BC45051}" srcOrd="0" destOrd="0" presId="urn:microsoft.com/office/officeart/2008/layout/NameandTitleOrganizationalChart"/>
    <dgm:cxn modelId="{6D5AC553-5755-5A49-8FDC-B7941FD59423}" type="presParOf" srcId="{6E7E0958-80FD-684D-8789-5CB3CF5DE22B}" destId="{C9BB9C21-8AC2-A348-A3B3-D3E07B4040EC}" srcOrd="1" destOrd="0" presId="urn:microsoft.com/office/officeart/2008/layout/NameandTitleOrganizationalChart"/>
    <dgm:cxn modelId="{21104855-E1BA-EB40-B2BC-8395DC4473BC}" type="presParOf" srcId="{C9BB9C21-8AC2-A348-A3B3-D3E07B4040EC}" destId="{89070C98-508D-6F47-9AEF-4345D9A1C101}" srcOrd="0" destOrd="0" presId="urn:microsoft.com/office/officeart/2008/layout/NameandTitleOrganizationalChart"/>
    <dgm:cxn modelId="{A2C4D651-377D-C043-9C7A-3656EA394D72}" type="presParOf" srcId="{89070C98-508D-6F47-9AEF-4345D9A1C101}" destId="{DB7B2FE1-503C-4941-821B-0F139EA61697}" srcOrd="0" destOrd="0" presId="urn:microsoft.com/office/officeart/2008/layout/NameandTitleOrganizationalChart"/>
    <dgm:cxn modelId="{AEC2AB7F-6236-484A-81C2-3954D410D822}" type="presParOf" srcId="{89070C98-508D-6F47-9AEF-4345D9A1C101}" destId="{97918977-9CF8-154B-B076-6A369154D359}" srcOrd="1" destOrd="0" presId="urn:microsoft.com/office/officeart/2008/layout/NameandTitleOrganizationalChart"/>
    <dgm:cxn modelId="{73F9A6B9-6317-854B-86F8-F19254441B6B}" type="presParOf" srcId="{89070C98-508D-6F47-9AEF-4345D9A1C101}" destId="{003D54AE-0F78-124E-AC0F-2B4874CB2359}" srcOrd="2" destOrd="0" presId="urn:microsoft.com/office/officeart/2008/layout/NameandTitleOrganizationalChart"/>
    <dgm:cxn modelId="{928F1AFA-05AE-174A-9C18-8F2481FC9A15}" type="presParOf" srcId="{C9BB9C21-8AC2-A348-A3B3-D3E07B4040EC}" destId="{D30DF838-AA9F-7546-80AF-25EAF98FBBA9}" srcOrd="1" destOrd="0" presId="urn:microsoft.com/office/officeart/2008/layout/NameandTitleOrganizationalChart"/>
    <dgm:cxn modelId="{097A1C3E-D042-1147-ADE4-0D3E69614B21}" type="presParOf" srcId="{C9BB9C21-8AC2-A348-A3B3-D3E07B4040EC}" destId="{C09E2710-6798-884A-8A61-0D554748503A}" srcOrd="2" destOrd="0" presId="urn:microsoft.com/office/officeart/2008/layout/NameandTitleOrganizational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903CE5-D23C-274B-ABB7-8CAE73567824}" type="doc">
      <dgm:prSet loTypeId="urn:microsoft.com/office/officeart/2005/8/layout/cycle3" loCatId="" qsTypeId="urn:microsoft.com/office/officeart/2005/8/quickstyle/simple4" qsCatId="simple" csTypeId="urn:microsoft.com/office/officeart/2005/8/colors/accent2_4" csCatId="accent2" phldr="1"/>
      <dgm:spPr/>
      <dgm:t>
        <a:bodyPr/>
        <a:lstStyle/>
        <a:p>
          <a:endParaRPr lang="en-GB"/>
        </a:p>
      </dgm:t>
    </dgm:pt>
    <dgm:pt modelId="{0D618283-6531-3341-A058-421B9C334C7D}">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GB" sz="1200" dirty="0" smtClean="0">
              <a:latin typeface="Arial Black"/>
              <a:cs typeface="Arial Black"/>
            </a:rPr>
            <a:t>2. Find Common Cause of Defects</a:t>
          </a:r>
          <a:endParaRPr lang="en-GB" sz="1200" dirty="0">
            <a:latin typeface="Arial Black"/>
            <a:cs typeface="Arial Black"/>
          </a:endParaRPr>
        </a:p>
      </dgm:t>
    </dgm:pt>
    <dgm:pt modelId="{651D0F99-D182-B14E-A989-F7C3A5574344}" type="parTrans" cxnId="{9EEE370D-E300-A744-A4D9-93D4E66CCB46}">
      <dgm:prSet/>
      <dgm:spPr/>
      <dgm:t>
        <a:bodyPr/>
        <a:lstStyle/>
        <a:p>
          <a:endParaRPr lang="en-GB" sz="3200">
            <a:latin typeface="Arial Black"/>
            <a:cs typeface="Arial Black"/>
          </a:endParaRPr>
        </a:p>
      </dgm:t>
    </dgm:pt>
    <dgm:pt modelId="{6A3550E4-3BD8-E040-8D25-330CAD27DFFD}" type="sibTrans" cxnId="{9EEE370D-E300-A744-A4D9-93D4E66CCB46}">
      <dgm:prSet>
        <dgm:style>
          <a:lnRef idx="1">
            <a:schemeClr val="accent5"/>
          </a:lnRef>
          <a:fillRef idx="2">
            <a:schemeClr val="accent5"/>
          </a:fillRef>
          <a:effectRef idx="1">
            <a:schemeClr val="accent5"/>
          </a:effectRef>
          <a:fontRef idx="minor">
            <a:schemeClr val="dk1"/>
          </a:fontRef>
        </dgm:style>
      </dgm:prSet>
      <dgm:spPr/>
      <dgm:t>
        <a:bodyPr/>
        <a:lstStyle/>
        <a:p>
          <a:endParaRPr lang="en-GB" sz="3200">
            <a:latin typeface="Arial Black"/>
            <a:cs typeface="Arial Black"/>
          </a:endParaRPr>
        </a:p>
      </dgm:t>
    </dgm:pt>
    <dgm:pt modelId="{2E166820-DB77-AB40-B0C1-7BDDEDDBA12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GB" sz="1200" dirty="0" smtClean="0">
              <a:latin typeface="Arial Black"/>
              <a:cs typeface="Arial Black"/>
            </a:rPr>
            <a:t>3. Find and do Change to eliminate common cause</a:t>
          </a:r>
          <a:endParaRPr lang="en-GB" sz="1200" dirty="0">
            <a:latin typeface="Arial Black"/>
            <a:cs typeface="Arial Black"/>
          </a:endParaRPr>
        </a:p>
      </dgm:t>
    </dgm:pt>
    <dgm:pt modelId="{EC4499F6-998A-BE46-9E9A-2B317EFDC8F0}" type="parTrans" cxnId="{0C8D4B98-ACC7-B547-A546-239DEE55ECBC}">
      <dgm:prSet/>
      <dgm:spPr/>
      <dgm:t>
        <a:bodyPr/>
        <a:lstStyle/>
        <a:p>
          <a:endParaRPr lang="en-GB" sz="3200">
            <a:latin typeface="Arial Black"/>
            <a:cs typeface="Arial Black"/>
          </a:endParaRPr>
        </a:p>
      </dgm:t>
    </dgm:pt>
    <dgm:pt modelId="{EFB80925-D6B4-2A44-AC21-8AE718484622}" type="sibTrans" cxnId="{0C8D4B98-ACC7-B547-A546-239DEE55ECBC}">
      <dgm:prSet/>
      <dgm:spPr/>
      <dgm:t>
        <a:bodyPr/>
        <a:lstStyle/>
        <a:p>
          <a:endParaRPr lang="en-GB" sz="3200">
            <a:latin typeface="Arial Black"/>
            <a:cs typeface="Arial Black"/>
          </a:endParaRPr>
        </a:p>
      </dgm:t>
    </dgm:pt>
    <dgm:pt modelId="{ED47A9F7-4299-D146-928A-3BE45D3C1C91}">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GB" sz="1200" dirty="0" smtClean="0">
              <a:latin typeface="Arial Black"/>
              <a:cs typeface="Arial Black"/>
            </a:rPr>
            <a:t>4. Measure Results</a:t>
          </a:r>
        </a:p>
        <a:p>
          <a:r>
            <a:rPr lang="en-GB" sz="1200" dirty="0" smtClean="0">
              <a:latin typeface="Arial Black"/>
              <a:cs typeface="Arial Black"/>
            </a:rPr>
            <a:t>Bugs, Productivity, Cost overruns</a:t>
          </a:r>
          <a:endParaRPr lang="en-GB" sz="1200" dirty="0">
            <a:latin typeface="Arial Black"/>
            <a:cs typeface="Arial Black"/>
          </a:endParaRPr>
        </a:p>
      </dgm:t>
    </dgm:pt>
    <dgm:pt modelId="{B5F0EB87-2A7C-CE49-946E-D7314CECAE54}" type="parTrans" cxnId="{707F0CDE-5C69-9345-9B55-900316CB2171}">
      <dgm:prSet/>
      <dgm:spPr/>
      <dgm:t>
        <a:bodyPr/>
        <a:lstStyle/>
        <a:p>
          <a:endParaRPr lang="en-GB" sz="3200">
            <a:latin typeface="Arial Black"/>
            <a:cs typeface="Arial Black"/>
          </a:endParaRPr>
        </a:p>
      </dgm:t>
    </dgm:pt>
    <dgm:pt modelId="{25D280C7-C389-E441-BBED-F4127E503C7B}" type="sibTrans" cxnId="{707F0CDE-5C69-9345-9B55-900316CB2171}">
      <dgm:prSet/>
      <dgm:spPr/>
      <dgm:t>
        <a:bodyPr/>
        <a:lstStyle/>
        <a:p>
          <a:endParaRPr lang="en-GB" sz="3200">
            <a:latin typeface="Arial Black"/>
            <a:cs typeface="Arial Black"/>
          </a:endParaRPr>
        </a:p>
      </dgm:t>
    </dgm:pt>
    <dgm:pt modelId="{A6E2792C-2473-F445-9584-D4F74D380783}">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GB" sz="1200" dirty="0" smtClean="0">
              <a:latin typeface="Arial Black"/>
              <a:cs typeface="Arial Black"/>
            </a:rPr>
            <a:t>5. Spread to the larger organization</a:t>
          </a:r>
          <a:endParaRPr lang="en-GB" sz="1200" dirty="0">
            <a:latin typeface="Arial Black"/>
            <a:cs typeface="Arial Black"/>
          </a:endParaRPr>
        </a:p>
      </dgm:t>
    </dgm:pt>
    <dgm:pt modelId="{EF7D93BE-478D-E14E-8421-EC4EAEEA56DA}" type="parTrans" cxnId="{486B38D6-52C5-6340-B017-7AF2E3D2BBC3}">
      <dgm:prSet/>
      <dgm:spPr/>
      <dgm:t>
        <a:bodyPr/>
        <a:lstStyle/>
        <a:p>
          <a:endParaRPr lang="en-GB" sz="3200">
            <a:latin typeface="Arial Black"/>
            <a:cs typeface="Arial Black"/>
          </a:endParaRPr>
        </a:p>
      </dgm:t>
    </dgm:pt>
    <dgm:pt modelId="{8C51A95C-C5FA-B34F-A8EF-F8904BB93350}" type="sibTrans" cxnId="{486B38D6-52C5-6340-B017-7AF2E3D2BBC3}">
      <dgm:prSet/>
      <dgm:spPr/>
      <dgm:t>
        <a:bodyPr/>
        <a:lstStyle/>
        <a:p>
          <a:endParaRPr lang="en-GB" sz="3200">
            <a:latin typeface="Arial Black"/>
            <a:cs typeface="Arial Black"/>
          </a:endParaRPr>
        </a:p>
      </dgm:t>
    </dgm:pt>
    <dgm:pt modelId="{37F84C9C-EF0D-AF47-83DF-7196E2692A83}">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GB" sz="1200" dirty="0" smtClean="0">
              <a:latin typeface="Arial Black"/>
              <a:cs typeface="Arial Black"/>
            </a:rPr>
            <a:t>1. Identify major defects </a:t>
          </a:r>
        </a:p>
        <a:p>
          <a:r>
            <a:rPr lang="en-GB" sz="1200" dirty="0" smtClean="0">
              <a:latin typeface="Arial Black"/>
              <a:cs typeface="Arial Black"/>
            </a:rPr>
            <a:t>With bad costs</a:t>
          </a:r>
          <a:endParaRPr lang="en-GB" sz="1200" dirty="0">
            <a:latin typeface="Arial Black"/>
            <a:cs typeface="Arial Black"/>
          </a:endParaRPr>
        </a:p>
      </dgm:t>
    </dgm:pt>
    <dgm:pt modelId="{02F537B9-8799-2E44-A3A9-32A2F4FD600D}" type="parTrans" cxnId="{3C0AF71D-1983-B247-B0AF-F6B427967092}">
      <dgm:prSet/>
      <dgm:spPr/>
      <dgm:t>
        <a:bodyPr/>
        <a:lstStyle/>
        <a:p>
          <a:endParaRPr lang="en-GB" sz="3200">
            <a:latin typeface="Arial Black"/>
            <a:cs typeface="Arial Black"/>
          </a:endParaRPr>
        </a:p>
      </dgm:t>
    </dgm:pt>
    <dgm:pt modelId="{577F46AC-8C3A-634E-A34C-77CBC1FB7401}" type="sibTrans" cxnId="{3C0AF71D-1983-B247-B0AF-F6B427967092}">
      <dgm:prSet/>
      <dgm:spPr/>
      <dgm:t>
        <a:bodyPr/>
        <a:lstStyle/>
        <a:p>
          <a:endParaRPr lang="en-GB" sz="3200">
            <a:latin typeface="Arial Black"/>
            <a:cs typeface="Arial Black"/>
          </a:endParaRPr>
        </a:p>
      </dgm:t>
    </dgm:pt>
    <dgm:pt modelId="{79BAD082-A4D2-7E42-935F-894E7E8E492D}" type="pres">
      <dgm:prSet presAssocID="{75903CE5-D23C-274B-ABB7-8CAE73567824}" presName="Name0" presStyleCnt="0">
        <dgm:presLayoutVars>
          <dgm:dir/>
          <dgm:resizeHandles val="exact"/>
        </dgm:presLayoutVars>
      </dgm:prSet>
      <dgm:spPr/>
      <dgm:t>
        <a:bodyPr/>
        <a:lstStyle/>
        <a:p>
          <a:endParaRPr lang="en-GB"/>
        </a:p>
      </dgm:t>
    </dgm:pt>
    <dgm:pt modelId="{FF25E4EF-0F81-D24A-A993-F543F3101423}" type="pres">
      <dgm:prSet presAssocID="{75903CE5-D23C-274B-ABB7-8CAE73567824}" presName="cycle" presStyleCnt="0"/>
      <dgm:spPr/>
    </dgm:pt>
    <dgm:pt modelId="{EE87D6EE-9D81-0A45-8DBE-FD2CC3170D9A}" type="pres">
      <dgm:prSet presAssocID="{0D618283-6531-3341-A058-421B9C334C7D}" presName="nodeFirstNode" presStyleLbl="node1" presStyleIdx="0" presStyleCnt="5">
        <dgm:presLayoutVars>
          <dgm:bulletEnabled val="1"/>
        </dgm:presLayoutVars>
      </dgm:prSet>
      <dgm:spPr/>
      <dgm:t>
        <a:bodyPr/>
        <a:lstStyle/>
        <a:p>
          <a:endParaRPr lang="en-GB"/>
        </a:p>
      </dgm:t>
    </dgm:pt>
    <dgm:pt modelId="{ABB01B61-32D1-054A-BDFB-BFF357C2D0AB}" type="pres">
      <dgm:prSet presAssocID="{6A3550E4-3BD8-E040-8D25-330CAD27DFFD}" presName="sibTransFirstNode" presStyleLbl="bgShp" presStyleIdx="0" presStyleCnt="1"/>
      <dgm:spPr/>
      <dgm:t>
        <a:bodyPr/>
        <a:lstStyle/>
        <a:p>
          <a:endParaRPr lang="en-GB"/>
        </a:p>
      </dgm:t>
    </dgm:pt>
    <dgm:pt modelId="{EF41B7D0-7AEC-F443-B0C2-8F118F3C5E2E}" type="pres">
      <dgm:prSet presAssocID="{2E166820-DB77-AB40-B0C1-7BDDEDDBA12E}" presName="nodeFollowingNodes" presStyleLbl="node1" presStyleIdx="1" presStyleCnt="5">
        <dgm:presLayoutVars>
          <dgm:bulletEnabled val="1"/>
        </dgm:presLayoutVars>
      </dgm:prSet>
      <dgm:spPr/>
      <dgm:t>
        <a:bodyPr/>
        <a:lstStyle/>
        <a:p>
          <a:endParaRPr lang="en-GB"/>
        </a:p>
      </dgm:t>
    </dgm:pt>
    <dgm:pt modelId="{A534AB24-69FD-0447-BC5F-DF506685C475}" type="pres">
      <dgm:prSet presAssocID="{ED47A9F7-4299-D146-928A-3BE45D3C1C91}" presName="nodeFollowingNodes" presStyleLbl="node1" presStyleIdx="2" presStyleCnt="5" custScaleY="143531">
        <dgm:presLayoutVars>
          <dgm:bulletEnabled val="1"/>
        </dgm:presLayoutVars>
      </dgm:prSet>
      <dgm:spPr/>
      <dgm:t>
        <a:bodyPr/>
        <a:lstStyle/>
        <a:p>
          <a:endParaRPr lang="en-GB"/>
        </a:p>
      </dgm:t>
    </dgm:pt>
    <dgm:pt modelId="{92BAE578-8C29-9546-BB01-A3A1C2A54B00}" type="pres">
      <dgm:prSet presAssocID="{A6E2792C-2473-F445-9584-D4F74D380783}" presName="nodeFollowingNodes" presStyleLbl="node1" presStyleIdx="3" presStyleCnt="5">
        <dgm:presLayoutVars>
          <dgm:bulletEnabled val="1"/>
        </dgm:presLayoutVars>
      </dgm:prSet>
      <dgm:spPr/>
      <dgm:t>
        <a:bodyPr/>
        <a:lstStyle/>
        <a:p>
          <a:endParaRPr lang="en-GB"/>
        </a:p>
      </dgm:t>
    </dgm:pt>
    <dgm:pt modelId="{B976C76B-139D-AD48-8FB5-05B140DB5DC0}" type="pres">
      <dgm:prSet presAssocID="{37F84C9C-EF0D-AF47-83DF-7196E2692A83}" presName="nodeFollowingNodes" presStyleLbl="node1" presStyleIdx="4" presStyleCnt="5">
        <dgm:presLayoutVars>
          <dgm:bulletEnabled val="1"/>
        </dgm:presLayoutVars>
      </dgm:prSet>
      <dgm:spPr/>
      <dgm:t>
        <a:bodyPr/>
        <a:lstStyle/>
        <a:p>
          <a:endParaRPr lang="en-GB"/>
        </a:p>
      </dgm:t>
    </dgm:pt>
  </dgm:ptLst>
  <dgm:cxnLst>
    <dgm:cxn modelId="{7E764E69-9EB6-C747-9A41-7ECA881AB8EF}" type="presOf" srcId="{0D618283-6531-3341-A058-421B9C334C7D}" destId="{EE87D6EE-9D81-0A45-8DBE-FD2CC3170D9A}" srcOrd="0" destOrd="0" presId="urn:microsoft.com/office/officeart/2005/8/layout/cycle3"/>
    <dgm:cxn modelId="{D5868E8A-66F6-9A44-9F60-D655AC09BDC4}" type="presOf" srcId="{37F84C9C-EF0D-AF47-83DF-7196E2692A83}" destId="{B976C76B-139D-AD48-8FB5-05B140DB5DC0}" srcOrd="0" destOrd="0" presId="urn:microsoft.com/office/officeart/2005/8/layout/cycle3"/>
    <dgm:cxn modelId="{9EEE370D-E300-A744-A4D9-93D4E66CCB46}" srcId="{75903CE5-D23C-274B-ABB7-8CAE73567824}" destId="{0D618283-6531-3341-A058-421B9C334C7D}" srcOrd="0" destOrd="0" parTransId="{651D0F99-D182-B14E-A989-F7C3A5574344}" sibTransId="{6A3550E4-3BD8-E040-8D25-330CAD27DFFD}"/>
    <dgm:cxn modelId="{45673790-DADD-1546-AC75-BA5D907A61FA}" type="presOf" srcId="{A6E2792C-2473-F445-9584-D4F74D380783}" destId="{92BAE578-8C29-9546-BB01-A3A1C2A54B00}" srcOrd="0" destOrd="0" presId="urn:microsoft.com/office/officeart/2005/8/layout/cycle3"/>
    <dgm:cxn modelId="{707F0CDE-5C69-9345-9B55-900316CB2171}" srcId="{75903CE5-D23C-274B-ABB7-8CAE73567824}" destId="{ED47A9F7-4299-D146-928A-3BE45D3C1C91}" srcOrd="2" destOrd="0" parTransId="{B5F0EB87-2A7C-CE49-946E-D7314CECAE54}" sibTransId="{25D280C7-C389-E441-BBED-F4127E503C7B}"/>
    <dgm:cxn modelId="{E14FE045-E6EB-5844-B7A1-00FAC4DDF661}" type="presOf" srcId="{75903CE5-D23C-274B-ABB7-8CAE73567824}" destId="{79BAD082-A4D2-7E42-935F-894E7E8E492D}" srcOrd="0" destOrd="0" presId="urn:microsoft.com/office/officeart/2005/8/layout/cycle3"/>
    <dgm:cxn modelId="{3862504A-0778-6A4E-ABCD-0F4BD2C6A53C}" type="presOf" srcId="{ED47A9F7-4299-D146-928A-3BE45D3C1C91}" destId="{A534AB24-69FD-0447-BC5F-DF506685C475}" srcOrd="0" destOrd="0" presId="urn:microsoft.com/office/officeart/2005/8/layout/cycle3"/>
    <dgm:cxn modelId="{784977A4-F72E-4D48-AD47-A07732AA439A}" type="presOf" srcId="{6A3550E4-3BD8-E040-8D25-330CAD27DFFD}" destId="{ABB01B61-32D1-054A-BDFB-BFF357C2D0AB}" srcOrd="0" destOrd="0" presId="urn:microsoft.com/office/officeart/2005/8/layout/cycle3"/>
    <dgm:cxn modelId="{0C8D4B98-ACC7-B547-A546-239DEE55ECBC}" srcId="{75903CE5-D23C-274B-ABB7-8CAE73567824}" destId="{2E166820-DB77-AB40-B0C1-7BDDEDDBA12E}" srcOrd="1" destOrd="0" parTransId="{EC4499F6-998A-BE46-9E9A-2B317EFDC8F0}" sibTransId="{EFB80925-D6B4-2A44-AC21-8AE718484622}"/>
    <dgm:cxn modelId="{486B38D6-52C5-6340-B017-7AF2E3D2BBC3}" srcId="{75903CE5-D23C-274B-ABB7-8CAE73567824}" destId="{A6E2792C-2473-F445-9584-D4F74D380783}" srcOrd="3" destOrd="0" parTransId="{EF7D93BE-478D-E14E-8421-EC4EAEEA56DA}" sibTransId="{8C51A95C-C5FA-B34F-A8EF-F8904BB93350}"/>
    <dgm:cxn modelId="{3C0AF71D-1983-B247-B0AF-F6B427967092}" srcId="{75903CE5-D23C-274B-ABB7-8CAE73567824}" destId="{37F84C9C-EF0D-AF47-83DF-7196E2692A83}" srcOrd="4" destOrd="0" parTransId="{02F537B9-8799-2E44-A3A9-32A2F4FD600D}" sibTransId="{577F46AC-8C3A-634E-A34C-77CBC1FB7401}"/>
    <dgm:cxn modelId="{DE145999-DD73-664D-BBC6-694E4B410250}" type="presOf" srcId="{2E166820-DB77-AB40-B0C1-7BDDEDDBA12E}" destId="{EF41B7D0-7AEC-F443-B0C2-8F118F3C5E2E}" srcOrd="0" destOrd="0" presId="urn:microsoft.com/office/officeart/2005/8/layout/cycle3"/>
    <dgm:cxn modelId="{8FBAB87A-9162-F349-9BC5-DEF2B94FC153}" type="presParOf" srcId="{79BAD082-A4D2-7E42-935F-894E7E8E492D}" destId="{FF25E4EF-0F81-D24A-A993-F543F3101423}" srcOrd="0" destOrd="0" presId="urn:microsoft.com/office/officeart/2005/8/layout/cycle3"/>
    <dgm:cxn modelId="{A54ED5DE-4772-D048-BD76-75781009B2DD}" type="presParOf" srcId="{FF25E4EF-0F81-D24A-A993-F543F3101423}" destId="{EE87D6EE-9D81-0A45-8DBE-FD2CC3170D9A}" srcOrd="0" destOrd="0" presId="urn:microsoft.com/office/officeart/2005/8/layout/cycle3"/>
    <dgm:cxn modelId="{2D8CA40F-C3EA-A44B-9802-04847B1C1820}" type="presParOf" srcId="{FF25E4EF-0F81-D24A-A993-F543F3101423}" destId="{ABB01B61-32D1-054A-BDFB-BFF357C2D0AB}" srcOrd="1" destOrd="0" presId="urn:microsoft.com/office/officeart/2005/8/layout/cycle3"/>
    <dgm:cxn modelId="{F783E4E5-CFBE-D344-8696-D63A77EAFED2}" type="presParOf" srcId="{FF25E4EF-0F81-D24A-A993-F543F3101423}" destId="{EF41B7D0-7AEC-F443-B0C2-8F118F3C5E2E}" srcOrd="2" destOrd="0" presId="urn:microsoft.com/office/officeart/2005/8/layout/cycle3"/>
    <dgm:cxn modelId="{C521479C-391D-EF41-8196-F35065E84696}" type="presParOf" srcId="{FF25E4EF-0F81-D24A-A993-F543F3101423}" destId="{A534AB24-69FD-0447-BC5F-DF506685C475}" srcOrd="3" destOrd="0" presId="urn:microsoft.com/office/officeart/2005/8/layout/cycle3"/>
    <dgm:cxn modelId="{8EA297CC-5E5A-7E40-BCED-1E4191C7A787}" type="presParOf" srcId="{FF25E4EF-0F81-D24A-A993-F543F3101423}" destId="{92BAE578-8C29-9546-BB01-A3A1C2A54B00}" srcOrd="4" destOrd="0" presId="urn:microsoft.com/office/officeart/2005/8/layout/cycle3"/>
    <dgm:cxn modelId="{1FFF803A-1F60-C94D-8325-7964C596B767}" type="presParOf" srcId="{FF25E4EF-0F81-D24A-A993-F543F3101423}" destId="{B976C76B-139D-AD48-8FB5-05B140DB5DC0}" srcOrd="5" destOrd="0" presId="urn:microsoft.com/office/officeart/2005/8/layout/cycle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4D933B1-067A-D64C-A0C7-C87EC534F49C}" type="doc">
      <dgm:prSet loTypeId="urn:microsoft.com/office/officeart/2005/8/layout/radial4" loCatId="" qsTypeId="urn:microsoft.com/office/officeart/2005/8/quickstyle/simple4" qsCatId="simple" csTypeId="urn:microsoft.com/office/officeart/2005/8/colors/colorful3" csCatId="colorful" phldr="1"/>
      <dgm:spPr/>
      <dgm:t>
        <a:bodyPr/>
        <a:lstStyle/>
        <a:p>
          <a:endParaRPr lang="en-GB"/>
        </a:p>
      </dgm:t>
    </dgm:pt>
    <dgm:pt modelId="{3D8E6011-7F54-8E40-B54E-7DB2550C6ABD}">
      <dgm:prSet phldrT="[Text]"/>
      <dgm:spPr/>
      <dgm:t>
        <a:bodyPr/>
        <a:lstStyle/>
        <a:p>
          <a:r>
            <a:rPr lang="en-GB" dirty="0" smtClean="0"/>
            <a:t>Coder</a:t>
          </a:r>
          <a:endParaRPr lang="en-GB" dirty="0"/>
        </a:p>
      </dgm:t>
    </dgm:pt>
    <dgm:pt modelId="{BA4552F0-F9C4-014B-A2FA-EAE46C8D37C2}" type="parTrans" cxnId="{751C6672-ED60-2E47-9072-EDE38171A96E}">
      <dgm:prSet/>
      <dgm:spPr/>
      <dgm:t>
        <a:bodyPr/>
        <a:lstStyle/>
        <a:p>
          <a:endParaRPr lang="en-GB"/>
        </a:p>
      </dgm:t>
    </dgm:pt>
    <dgm:pt modelId="{8FA85FCA-AE41-F942-A701-2A13BC4C7776}" type="sibTrans" cxnId="{751C6672-ED60-2E47-9072-EDE38171A96E}">
      <dgm:prSet/>
      <dgm:spPr/>
      <dgm:t>
        <a:bodyPr/>
        <a:lstStyle/>
        <a:p>
          <a:endParaRPr lang="en-GB"/>
        </a:p>
      </dgm:t>
    </dgm:pt>
    <dgm:pt modelId="{6DA0C63A-3C8B-A241-B14F-059B6C441E6C}">
      <dgm:prSet phldrT="[Text]"/>
      <dgm:spPr/>
      <dgm:t>
        <a:bodyPr/>
        <a:lstStyle/>
        <a:p>
          <a:r>
            <a:rPr lang="en-GB" dirty="0" smtClean="0"/>
            <a:t>Customer</a:t>
          </a:r>
          <a:endParaRPr lang="en-GB" dirty="0"/>
        </a:p>
      </dgm:t>
    </dgm:pt>
    <dgm:pt modelId="{C3D27086-C6D3-C940-81E7-F9F3E5B3CEE6}" type="parTrans" cxnId="{ABA1D8BE-78E1-074E-B82A-5F933F2BF386}">
      <dgm:prSet/>
      <dgm:spPr/>
      <dgm:t>
        <a:bodyPr/>
        <a:lstStyle/>
        <a:p>
          <a:endParaRPr lang="en-GB"/>
        </a:p>
      </dgm:t>
    </dgm:pt>
    <dgm:pt modelId="{68AE9843-3F9E-6747-9479-C0362E5168CB}" type="sibTrans" cxnId="{ABA1D8BE-78E1-074E-B82A-5F933F2BF386}">
      <dgm:prSet/>
      <dgm:spPr/>
      <dgm:t>
        <a:bodyPr/>
        <a:lstStyle/>
        <a:p>
          <a:endParaRPr lang="en-GB"/>
        </a:p>
      </dgm:t>
    </dgm:pt>
    <dgm:pt modelId="{F8719463-7BA5-1F43-A6E1-534EAF1481D2}">
      <dgm:prSet phldrT="[Text]"/>
      <dgm:spPr/>
      <dgm:t>
        <a:bodyPr/>
        <a:lstStyle/>
        <a:p>
          <a:r>
            <a:rPr lang="en-GB" dirty="0" smtClean="0"/>
            <a:t>User</a:t>
          </a:r>
          <a:endParaRPr lang="en-GB" dirty="0"/>
        </a:p>
      </dgm:t>
    </dgm:pt>
    <dgm:pt modelId="{7A405828-C3B9-084F-BAF5-1FFFA041A14E}" type="parTrans" cxnId="{7F388299-09DF-9E41-8918-E909925ED9FC}">
      <dgm:prSet/>
      <dgm:spPr/>
      <dgm:t>
        <a:bodyPr/>
        <a:lstStyle/>
        <a:p>
          <a:endParaRPr lang="en-GB"/>
        </a:p>
      </dgm:t>
    </dgm:pt>
    <dgm:pt modelId="{D1A78553-DE94-B24E-92DA-B9D50BF16EBA}" type="sibTrans" cxnId="{7F388299-09DF-9E41-8918-E909925ED9FC}">
      <dgm:prSet/>
      <dgm:spPr/>
      <dgm:t>
        <a:bodyPr/>
        <a:lstStyle/>
        <a:p>
          <a:endParaRPr lang="en-GB"/>
        </a:p>
      </dgm:t>
    </dgm:pt>
    <dgm:pt modelId="{E4C073F8-A42A-864C-8D96-E43B906B4E97}">
      <dgm:prSet phldrT="[Text]"/>
      <dgm:spPr/>
      <dgm:t>
        <a:bodyPr/>
        <a:lstStyle/>
        <a:p>
          <a:r>
            <a:rPr lang="en-GB" dirty="0" smtClean="0"/>
            <a:t>Sales</a:t>
          </a:r>
        </a:p>
        <a:p>
          <a:endParaRPr lang="en-GB" dirty="0"/>
        </a:p>
      </dgm:t>
    </dgm:pt>
    <dgm:pt modelId="{B81AC2F8-BDCD-354B-A795-01DA2CF28091}" type="parTrans" cxnId="{0A01E431-2CEB-EF4F-A64F-5F76187F784B}">
      <dgm:prSet/>
      <dgm:spPr/>
      <dgm:t>
        <a:bodyPr/>
        <a:lstStyle/>
        <a:p>
          <a:endParaRPr lang="en-GB"/>
        </a:p>
      </dgm:t>
    </dgm:pt>
    <dgm:pt modelId="{93083340-2EB8-C642-850A-2B8305E7224B}" type="sibTrans" cxnId="{0A01E431-2CEB-EF4F-A64F-5F76187F784B}">
      <dgm:prSet/>
      <dgm:spPr/>
      <dgm:t>
        <a:bodyPr/>
        <a:lstStyle/>
        <a:p>
          <a:endParaRPr lang="en-GB"/>
        </a:p>
      </dgm:t>
    </dgm:pt>
    <dgm:pt modelId="{88A440E8-A6D0-AE47-94F1-A814CFE6135D}">
      <dgm:prSet phldrT="[Text]"/>
      <dgm:spPr/>
      <dgm:t>
        <a:bodyPr/>
        <a:lstStyle/>
        <a:p>
          <a:r>
            <a:rPr lang="en-GB" dirty="0" smtClean="0"/>
            <a:t>Architect</a:t>
          </a:r>
          <a:endParaRPr lang="en-GB" dirty="0"/>
        </a:p>
      </dgm:t>
    </dgm:pt>
    <dgm:pt modelId="{6279F70C-0066-5F44-BA3B-4E881C421BD8}" type="parTrans" cxnId="{0587AF9F-6E95-FC45-88EA-B20D64F26A7E}">
      <dgm:prSet/>
      <dgm:spPr/>
      <dgm:t>
        <a:bodyPr/>
        <a:lstStyle/>
        <a:p>
          <a:endParaRPr lang="en-GB"/>
        </a:p>
      </dgm:t>
    </dgm:pt>
    <dgm:pt modelId="{F8AFA655-B50F-2247-8D58-C1C482AF5D24}" type="sibTrans" cxnId="{0587AF9F-6E95-FC45-88EA-B20D64F26A7E}">
      <dgm:prSet/>
      <dgm:spPr/>
      <dgm:t>
        <a:bodyPr/>
        <a:lstStyle/>
        <a:p>
          <a:endParaRPr lang="en-GB"/>
        </a:p>
      </dgm:t>
    </dgm:pt>
    <dgm:pt modelId="{728B13EC-169E-2549-A67C-FF7393627419}" type="pres">
      <dgm:prSet presAssocID="{64D933B1-067A-D64C-A0C7-C87EC534F49C}" presName="cycle" presStyleCnt="0">
        <dgm:presLayoutVars>
          <dgm:chMax val="1"/>
          <dgm:dir/>
          <dgm:animLvl val="ctr"/>
          <dgm:resizeHandles val="exact"/>
        </dgm:presLayoutVars>
      </dgm:prSet>
      <dgm:spPr/>
      <dgm:t>
        <a:bodyPr/>
        <a:lstStyle/>
        <a:p>
          <a:endParaRPr lang="en-GB"/>
        </a:p>
      </dgm:t>
    </dgm:pt>
    <dgm:pt modelId="{28423142-7217-AB44-89FE-9F457CCA6F71}" type="pres">
      <dgm:prSet presAssocID="{3D8E6011-7F54-8E40-B54E-7DB2550C6ABD}" presName="centerShape" presStyleLbl="node0" presStyleIdx="0" presStyleCnt="1"/>
      <dgm:spPr/>
      <dgm:t>
        <a:bodyPr/>
        <a:lstStyle/>
        <a:p>
          <a:endParaRPr lang="en-GB"/>
        </a:p>
      </dgm:t>
    </dgm:pt>
    <dgm:pt modelId="{75AFE57B-27AF-9844-B990-EC61F9EA3090}" type="pres">
      <dgm:prSet presAssocID="{C3D27086-C6D3-C940-81E7-F9F3E5B3CEE6}" presName="parTrans" presStyleLbl="bgSibTrans2D1" presStyleIdx="0" presStyleCnt="4"/>
      <dgm:spPr/>
      <dgm:t>
        <a:bodyPr/>
        <a:lstStyle/>
        <a:p>
          <a:endParaRPr lang="en-GB"/>
        </a:p>
      </dgm:t>
    </dgm:pt>
    <dgm:pt modelId="{7737E1C9-ABCB-A544-B0B3-03C6CB0578EA}" type="pres">
      <dgm:prSet presAssocID="{6DA0C63A-3C8B-A241-B14F-059B6C441E6C}" presName="node" presStyleLbl="node1" presStyleIdx="0" presStyleCnt="4">
        <dgm:presLayoutVars>
          <dgm:bulletEnabled val="1"/>
        </dgm:presLayoutVars>
      </dgm:prSet>
      <dgm:spPr/>
      <dgm:t>
        <a:bodyPr/>
        <a:lstStyle/>
        <a:p>
          <a:endParaRPr lang="en-GB"/>
        </a:p>
      </dgm:t>
    </dgm:pt>
    <dgm:pt modelId="{F2834BBF-1284-2142-83F7-E7C654828628}" type="pres">
      <dgm:prSet presAssocID="{7A405828-C3B9-084F-BAF5-1FFFA041A14E}" presName="parTrans" presStyleLbl="bgSibTrans2D1" presStyleIdx="1" presStyleCnt="4"/>
      <dgm:spPr/>
      <dgm:t>
        <a:bodyPr/>
        <a:lstStyle/>
        <a:p>
          <a:endParaRPr lang="en-GB"/>
        </a:p>
      </dgm:t>
    </dgm:pt>
    <dgm:pt modelId="{6FFA2B95-F33C-ED4D-9DF6-FB8ED2AEA4C7}" type="pres">
      <dgm:prSet presAssocID="{F8719463-7BA5-1F43-A6E1-534EAF1481D2}" presName="node" presStyleLbl="node1" presStyleIdx="1" presStyleCnt="4">
        <dgm:presLayoutVars>
          <dgm:bulletEnabled val="1"/>
        </dgm:presLayoutVars>
      </dgm:prSet>
      <dgm:spPr/>
      <dgm:t>
        <a:bodyPr/>
        <a:lstStyle/>
        <a:p>
          <a:endParaRPr lang="en-GB"/>
        </a:p>
      </dgm:t>
    </dgm:pt>
    <dgm:pt modelId="{8B072B0C-225C-F341-A87B-D6E20C00D090}" type="pres">
      <dgm:prSet presAssocID="{B81AC2F8-BDCD-354B-A795-01DA2CF28091}" presName="parTrans" presStyleLbl="bgSibTrans2D1" presStyleIdx="2" presStyleCnt="4"/>
      <dgm:spPr/>
      <dgm:t>
        <a:bodyPr/>
        <a:lstStyle/>
        <a:p>
          <a:endParaRPr lang="en-GB"/>
        </a:p>
      </dgm:t>
    </dgm:pt>
    <dgm:pt modelId="{372B217F-47B7-6344-BDBC-7F0578AE2B68}" type="pres">
      <dgm:prSet presAssocID="{E4C073F8-A42A-864C-8D96-E43B906B4E97}" presName="node" presStyleLbl="node1" presStyleIdx="2" presStyleCnt="4">
        <dgm:presLayoutVars>
          <dgm:bulletEnabled val="1"/>
        </dgm:presLayoutVars>
      </dgm:prSet>
      <dgm:spPr/>
      <dgm:t>
        <a:bodyPr/>
        <a:lstStyle/>
        <a:p>
          <a:endParaRPr lang="en-GB"/>
        </a:p>
      </dgm:t>
    </dgm:pt>
    <dgm:pt modelId="{18AB9C3D-F8A0-3845-92A0-8659AFF39A94}" type="pres">
      <dgm:prSet presAssocID="{6279F70C-0066-5F44-BA3B-4E881C421BD8}" presName="parTrans" presStyleLbl="bgSibTrans2D1" presStyleIdx="3" presStyleCnt="4"/>
      <dgm:spPr/>
      <dgm:t>
        <a:bodyPr/>
        <a:lstStyle/>
        <a:p>
          <a:endParaRPr lang="en-GB"/>
        </a:p>
      </dgm:t>
    </dgm:pt>
    <dgm:pt modelId="{3AE6D3DF-53C3-4C4A-9274-EB868FCEF8C1}" type="pres">
      <dgm:prSet presAssocID="{88A440E8-A6D0-AE47-94F1-A814CFE6135D}" presName="node" presStyleLbl="node1" presStyleIdx="3" presStyleCnt="4">
        <dgm:presLayoutVars>
          <dgm:bulletEnabled val="1"/>
        </dgm:presLayoutVars>
      </dgm:prSet>
      <dgm:spPr/>
      <dgm:t>
        <a:bodyPr/>
        <a:lstStyle/>
        <a:p>
          <a:endParaRPr lang="en-GB"/>
        </a:p>
      </dgm:t>
    </dgm:pt>
  </dgm:ptLst>
  <dgm:cxnLst>
    <dgm:cxn modelId="{73CCD11D-34BF-2A40-B942-0FCC98C8E2FB}" type="presOf" srcId="{F8719463-7BA5-1F43-A6E1-534EAF1481D2}" destId="{6FFA2B95-F33C-ED4D-9DF6-FB8ED2AEA4C7}" srcOrd="0" destOrd="0" presId="urn:microsoft.com/office/officeart/2005/8/layout/radial4"/>
    <dgm:cxn modelId="{22ED40B2-F48F-EA4C-87E7-7953B01B081D}" type="presOf" srcId="{E4C073F8-A42A-864C-8D96-E43B906B4E97}" destId="{372B217F-47B7-6344-BDBC-7F0578AE2B68}" srcOrd="0" destOrd="0" presId="urn:microsoft.com/office/officeart/2005/8/layout/radial4"/>
    <dgm:cxn modelId="{F977B000-8DCF-BC4B-AA76-1856641E96E6}" type="presOf" srcId="{3D8E6011-7F54-8E40-B54E-7DB2550C6ABD}" destId="{28423142-7217-AB44-89FE-9F457CCA6F71}" srcOrd="0" destOrd="0" presId="urn:microsoft.com/office/officeart/2005/8/layout/radial4"/>
    <dgm:cxn modelId="{0A01E431-2CEB-EF4F-A64F-5F76187F784B}" srcId="{3D8E6011-7F54-8E40-B54E-7DB2550C6ABD}" destId="{E4C073F8-A42A-864C-8D96-E43B906B4E97}" srcOrd="2" destOrd="0" parTransId="{B81AC2F8-BDCD-354B-A795-01DA2CF28091}" sibTransId="{93083340-2EB8-C642-850A-2B8305E7224B}"/>
    <dgm:cxn modelId="{816FF12E-E399-734B-8425-8341397573A9}" type="presOf" srcId="{6DA0C63A-3C8B-A241-B14F-059B6C441E6C}" destId="{7737E1C9-ABCB-A544-B0B3-03C6CB0578EA}" srcOrd="0" destOrd="0" presId="urn:microsoft.com/office/officeart/2005/8/layout/radial4"/>
    <dgm:cxn modelId="{F6EBFB7E-D4AB-1649-82FF-0E0F09329F24}" type="presOf" srcId="{7A405828-C3B9-084F-BAF5-1FFFA041A14E}" destId="{F2834BBF-1284-2142-83F7-E7C654828628}" srcOrd="0" destOrd="0" presId="urn:microsoft.com/office/officeart/2005/8/layout/radial4"/>
    <dgm:cxn modelId="{D08AE2C5-EC42-2542-92BC-B992688D7A97}" type="presOf" srcId="{64D933B1-067A-D64C-A0C7-C87EC534F49C}" destId="{728B13EC-169E-2549-A67C-FF7393627419}" srcOrd="0" destOrd="0" presId="urn:microsoft.com/office/officeart/2005/8/layout/radial4"/>
    <dgm:cxn modelId="{751C6672-ED60-2E47-9072-EDE38171A96E}" srcId="{64D933B1-067A-D64C-A0C7-C87EC534F49C}" destId="{3D8E6011-7F54-8E40-B54E-7DB2550C6ABD}" srcOrd="0" destOrd="0" parTransId="{BA4552F0-F9C4-014B-A2FA-EAE46C8D37C2}" sibTransId="{8FA85FCA-AE41-F942-A701-2A13BC4C7776}"/>
    <dgm:cxn modelId="{1F840921-7D21-9C49-9154-EE6EB2DA93C9}" type="presOf" srcId="{6279F70C-0066-5F44-BA3B-4E881C421BD8}" destId="{18AB9C3D-F8A0-3845-92A0-8659AFF39A94}" srcOrd="0" destOrd="0" presId="urn:microsoft.com/office/officeart/2005/8/layout/radial4"/>
    <dgm:cxn modelId="{7F388299-09DF-9E41-8918-E909925ED9FC}" srcId="{3D8E6011-7F54-8E40-B54E-7DB2550C6ABD}" destId="{F8719463-7BA5-1F43-A6E1-534EAF1481D2}" srcOrd="1" destOrd="0" parTransId="{7A405828-C3B9-084F-BAF5-1FFFA041A14E}" sibTransId="{D1A78553-DE94-B24E-92DA-B9D50BF16EBA}"/>
    <dgm:cxn modelId="{BACE8319-9E41-B84E-AD79-68DB6C594E86}" type="presOf" srcId="{B81AC2F8-BDCD-354B-A795-01DA2CF28091}" destId="{8B072B0C-225C-F341-A87B-D6E20C00D090}" srcOrd="0" destOrd="0" presId="urn:microsoft.com/office/officeart/2005/8/layout/radial4"/>
    <dgm:cxn modelId="{7E619EE7-F1AE-D34E-BA78-9E2994495C74}" type="presOf" srcId="{C3D27086-C6D3-C940-81E7-F9F3E5B3CEE6}" destId="{75AFE57B-27AF-9844-B990-EC61F9EA3090}" srcOrd="0" destOrd="0" presId="urn:microsoft.com/office/officeart/2005/8/layout/radial4"/>
    <dgm:cxn modelId="{63C98DE1-1439-A04E-A755-083BD0665A7E}" type="presOf" srcId="{88A440E8-A6D0-AE47-94F1-A814CFE6135D}" destId="{3AE6D3DF-53C3-4C4A-9274-EB868FCEF8C1}" srcOrd="0" destOrd="0" presId="urn:microsoft.com/office/officeart/2005/8/layout/radial4"/>
    <dgm:cxn modelId="{0587AF9F-6E95-FC45-88EA-B20D64F26A7E}" srcId="{3D8E6011-7F54-8E40-B54E-7DB2550C6ABD}" destId="{88A440E8-A6D0-AE47-94F1-A814CFE6135D}" srcOrd="3" destOrd="0" parTransId="{6279F70C-0066-5F44-BA3B-4E881C421BD8}" sibTransId="{F8AFA655-B50F-2247-8D58-C1C482AF5D24}"/>
    <dgm:cxn modelId="{ABA1D8BE-78E1-074E-B82A-5F933F2BF386}" srcId="{3D8E6011-7F54-8E40-B54E-7DB2550C6ABD}" destId="{6DA0C63A-3C8B-A241-B14F-059B6C441E6C}" srcOrd="0" destOrd="0" parTransId="{C3D27086-C6D3-C940-81E7-F9F3E5B3CEE6}" sibTransId="{68AE9843-3F9E-6747-9479-C0362E5168CB}"/>
    <dgm:cxn modelId="{9DAAF48D-8763-564B-BF1D-D9CD6924A40F}" type="presParOf" srcId="{728B13EC-169E-2549-A67C-FF7393627419}" destId="{28423142-7217-AB44-89FE-9F457CCA6F71}" srcOrd="0" destOrd="0" presId="urn:microsoft.com/office/officeart/2005/8/layout/radial4"/>
    <dgm:cxn modelId="{4CE4DC50-E936-6E4B-B61E-05A6142F2A4F}" type="presParOf" srcId="{728B13EC-169E-2549-A67C-FF7393627419}" destId="{75AFE57B-27AF-9844-B990-EC61F9EA3090}" srcOrd="1" destOrd="0" presId="urn:microsoft.com/office/officeart/2005/8/layout/radial4"/>
    <dgm:cxn modelId="{3CEB17D5-E06E-2B4B-9599-9C49D0EB1002}" type="presParOf" srcId="{728B13EC-169E-2549-A67C-FF7393627419}" destId="{7737E1C9-ABCB-A544-B0B3-03C6CB0578EA}" srcOrd="2" destOrd="0" presId="urn:microsoft.com/office/officeart/2005/8/layout/radial4"/>
    <dgm:cxn modelId="{D6B03779-5035-8A47-8444-0D6E3CA53717}" type="presParOf" srcId="{728B13EC-169E-2549-A67C-FF7393627419}" destId="{F2834BBF-1284-2142-83F7-E7C654828628}" srcOrd="3" destOrd="0" presId="urn:microsoft.com/office/officeart/2005/8/layout/radial4"/>
    <dgm:cxn modelId="{CB1F672F-B36B-E94E-A62A-B06681AC1B0D}" type="presParOf" srcId="{728B13EC-169E-2549-A67C-FF7393627419}" destId="{6FFA2B95-F33C-ED4D-9DF6-FB8ED2AEA4C7}" srcOrd="4" destOrd="0" presId="urn:microsoft.com/office/officeart/2005/8/layout/radial4"/>
    <dgm:cxn modelId="{F38CDA74-49CA-2E49-B147-3C5A05D2F46B}" type="presParOf" srcId="{728B13EC-169E-2549-A67C-FF7393627419}" destId="{8B072B0C-225C-F341-A87B-D6E20C00D090}" srcOrd="5" destOrd="0" presId="urn:microsoft.com/office/officeart/2005/8/layout/radial4"/>
    <dgm:cxn modelId="{A74366A3-F2F9-1448-8366-FF643E400453}" type="presParOf" srcId="{728B13EC-169E-2549-A67C-FF7393627419}" destId="{372B217F-47B7-6344-BDBC-7F0578AE2B68}" srcOrd="6" destOrd="0" presId="urn:microsoft.com/office/officeart/2005/8/layout/radial4"/>
    <dgm:cxn modelId="{87E73192-E151-8B48-A214-1D5909BC5956}" type="presParOf" srcId="{728B13EC-169E-2549-A67C-FF7393627419}" destId="{18AB9C3D-F8A0-3845-92A0-8659AFF39A94}" srcOrd="7" destOrd="0" presId="urn:microsoft.com/office/officeart/2005/8/layout/radial4"/>
    <dgm:cxn modelId="{9B0F0BA9-6AC2-344F-B7BA-C69D06894E7E}" type="presParOf" srcId="{728B13EC-169E-2549-A67C-FF7393627419}" destId="{3AE6D3DF-53C3-4C4A-9274-EB868FCEF8C1}"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BC25E30-09F5-CE4E-A048-78C1E77D2747}" type="doc">
      <dgm:prSet loTypeId="urn:microsoft.com/office/officeart/2005/8/layout/cycle1" loCatId="" qsTypeId="urn:microsoft.com/office/officeart/2005/8/quickstyle/simple4" qsCatId="simple" csTypeId="urn:microsoft.com/office/officeart/2005/8/colors/accent1_2" csCatId="accent1" phldr="1"/>
      <dgm:spPr/>
      <dgm:t>
        <a:bodyPr/>
        <a:lstStyle/>
        <a:p>
          <a:endParaRPr lang="en-GB"/>
        </a:p>
      </dgm:t>
    </dgm:pt>
    <dgm:pt modelId="{316961D4-B736-B34C-BE99-E964CF3CDDD2}">
      <dgm:prSet phldrT="[Text]"/>
      <dgm:spPr/>
      <dgm:t>
        <a:bodyPr/>
        <a:lstStyle/>
        <a:p>
          <a:r>
            <a:rPr lang="en-GB" dirty="0" err="1" smtClean="0">
              <a:latin typeface="Arial Black"/>
              <a:cs typeface="Arial Black"/>
            </a:rPr>
            <a:t>Analyze</a:t>
          </a:r>
          <a:r>
            <a:rPr lang="en-GB" dirty="0" smtClean="0">
              <a:latin typeface="Arial Black"/>
              <a:cs typeface="Arial Black"/>
            </a:rPr>
            <a:t> Values</a:t>
          </a:r>
          <a:endParaRPr lang="en-GB" dirty="0">
            <a:latin typeface="Arial Black"/>
            <a:cs typeface="Arial Black"/>
          </a:endParaRPr>
        </a:p>
      </dgm:t>
    </dgm:pt>
    <dgm:pt modelId="{D7A7905A-66E8-1F49-95F2-108B98F22245}" type="parTrans" cxnId="{BA026C8E-F52B-ED48-8C96-666D58752FD4}">
      <dgm:prSet/>
      <dgm:spPr/>
      <dgm:t>
        <a:bodyPr/>
        <a:lstStyle/>
        <a:p>
          <a:endParaRPr lang="en-GB"/>
        </a:p>
      </dgm:t>
    </dgm:pt>
    <dgm:pt modelId="{9A6D4BDA-291F-D146-A919-45854A80329C}" type="sibTrans" cxnId="{BA026C8E-F52B-ED48-8C96-666D58752FD4}">
      <dgm:prSet/>
      <dgm:spPr/>
      <dgm:t>
        <a:bodyPr/>
        <a:lstStyle/>
        <a:p>
          <a:endParaRPr lang="en-GB"/>
        </a:p>
      </dgm:t>
    </dgm:pt>
    <dgm:pt modelId="{8C59CECF-24E5-0846-BF7D-5020454BA35C}">
      <dgm:prSet phldrT="[Text]"/>
      <dgm:spPr/>
      <dgm:t>
        <a:bodyPr/>
        <a:lstStyle/>
        <a:p>
          <a:r>
            <a:rPr lang="en-GB" dirty="0" smtClean="0">
              <a:latin typeface="Arial Black"/>
              <a:cs typeface="Arial Black"/>
            </a:rPr>
            <a:t>Design for Values</a:t>
          </a:r>
          <a:endParaRPr lang="en-GB" dirty="0">
            <a:latin typeface="Arial Black"/>
            <a:cs typeface="Arial Black"/>
          </a:endParaRPr>
        </a:p>
      </dgm:t>
    </dgm:pt>
    <dgm:pt modelId="{B5654413-0AF0-FA43-8A53-0DD662252254}" type="parTrans" cxnId="{C409CFFD-2561-D043-B9FF-1A032264B5AA}">
      <dgm:prSet/>
      <dgm:spPr/>
      <dgm:t>
        <a:bodyPr/>
        <a:lstStyle/>
        <a:p>
          <a:endParaRPr lang="en-GB"/>
        </a:p>
      </dgm:t>
    </dgm:pt>
    <dgm:pt modelId="{29E11E14-632A-9A47-B5A1-E3D5946EE052}" type="sibTrans" cxnId="{C409CFFD-2561-D043-B9FF-1A032264B5AA}">
      <dgm:prSet/>
      <dgm:spPr/>
      <dgm:t>
        <a:bodyPr/>
        <a:lstStyle/>
        <a:p>
          <a:endParaRPr lang="en-GB"/>
        </a:p>
      </dgm:t>
    </dgm:pt>
    <dgm:pt modelId="{D6F734E8-8885-3D44-9712-2A57F6828B40}">
      <dgm:prSet phldrT="[Text]" custT="1"/>
      <dgm:spPr/>
      <dgm:t>
        <a:bodyPr/>
        <a:lstStyle/>
        <a:p>
          <a:r>
            <a:rPr lang="en-GB" sz="1800" dirty="0" smtClean="0">
              <a:latin typeface="Arial Black"/>
              <a:cs typeface="Arial Black"/>
            </a:rPr>
            <a:t>Implement</a:t>
          </a:r>
        </a:p>
        <a:p>
          <a:r>
            <a:rPr lang="en-GB" sz="1800" dirty="0" smtClean="0">
              <a:latin typeface="Arial Black"/>
              <a:cs typeface="Arial Black"/>
            </a:rPr>
            <a:t>And</a:t>
          </a:r>
        </a:p>
        <a:p>
          <a:r>
            <a:rPr lang="en-GB" sz="1800" dirty="0" smtClean="0">
              <a:latin typeface="Arial Black"/>
              <a:cs typeface="Arial Black"/>
            </a:rPr>
            <a:t>Measure</a:t>
          </a:r>
        </a:p>
        <a:p>
          <a:r>
            <a:rPr lang="en-GB" sz="1800" dirty="0" smtClean="0">
              <a:latin typeface="Arial Black"/>
              <a:cs typeface="Arial Black"/>
            </a:rPr>
            <a:t>Values and costs</a:t>
          </a:r>
          <a:endParaRPr lang="en-GB" sz="1800" dirty="0">
            <a:latin typeface="Arial Black"/>
            <a:cs typeface="Arial Black"/>
          </a:endParaRPr>
        </a:p>
      </dgm:t>
    </dgm:pt>
    <dgm:pt modelId="{9E79DE34-7D0F-B848-A4CD-6F02DE26B603}" type="parTrans" cxnId="{8EC67DC7-5BDB-C44C-B84F-0A6ADA10A092}">
      <dgm:prSet/>
      <dgm:spPr/>
      <dgm:t>
        <a:bodyPr/>
        <a:lstStyle/>
        <a:p>
          <a:endParaRPr lang="en-GB"/>
        </a:p>
      </dgm:t>
    </dgm:pt>
    <dgm:pt modelId="{1BF47D94-EAFC-DC47-A161-298C24617CB5}" type="sibTrans" cxnId="{8EC67DC7-5BDB-C44C-B84F-0A6ADA10A092}">
      <dgm:prSet/>
      <dgm:spPr/>
      <dgm:t>
        <a:bodyPr/>
        <a:lstStyle/>
        <a:p>
          <a:endParaRPr lang="en-GB"/>
        </a:p>
      </dgm:t>
    </dgm:pt>
    <dgm:pt modelId="{630AFB74-5F89-3D49-9A98-0EDC662DC111}">
      <dgm:prSet phldrT="[Text]" custT="1"/>
      <dgm:spPr/>
      <dgm:t>
        <a:bodyPr/>
        <a:lstStyle/>
        <a:p>
          <a:r>
            <a:rPr lang="en-GB" sz="1800" dirty="0" smtClean="0">
              <a:latin typeface="Arial Black"/>
              <a:cs typeface="Arial Black"/>
            </a:rPr>
            <a:t>Learn and Change</a:t>
          </a:r>
          <a:endParaRPr lang="en-GB" sz="1800" dirty="0">
            <a:latin typeface="Arial Black"/>
            <a:cs typeface="Arial Black"/>
          </a:endParaRPr>
        </a:p>
      </dgm:t>
    </dgm:pt>
    <dgm:pt modelId="{80DD028C-3138-824B-B3DF-AA3BCD9E414B}" type="parTrans" cxnId="{9BF08516-7C4E-794A-9E2F-0E022ABA5F4E}">
      <dgm:prSet/>
      <dgm:spPr/>
      <dgm:t>
        <a:bodyPr/>
        <a:lstStyle/>
        <a:p>
          <a:endParaRPr lang="en-GB"/>
        </a:p>
      </dgm:t>
    </dgm:pt>
    <dgm:pt modelId="{32A48317-3D32-3547-85FE-3CE7956A7292}" type="sibTrans" cxnId="{9BF08516-7C4E-794A-9E2F-0E022ABA5F4E}">
      <dgm:prSet/>
      <dgm:spPr/>
      <dgm:t>
        <a:bodyPr/>
        <a:lstStyle/>
        <a:p>
          <a:endParaRPr lang="en-GB"/>
        </a:p>
      </dgm:t>
    </dgm:pt>
    <dgm:pt modelId="{4A58D210-7F23-0147-9A98-C2D8D3A28A72}">
      <dgm:prSet phldrT="[Text]" custT="1"/>
      <dgm:spPr/>
      <dgm:t>
        <a:bodyPr/>
        <a:lstStyle/>
        <a:p>
          <a:r>
            <a:rPr lang="en-GB" sz="1800" dirty="0" smtClean="0">
              <a:latin typeface="Arial Black"/>
              <a:cs typeface="Arial Black"/>
            </a:rPr>
            <a:t>Decide if done</a:t>
          </a:r>
          <a:endParaRPr lang="en-GB" sz="1800" dirty="0">
            <a:latin typeface="Arial Black"/>
            <a:cs typeface="Arial Black"/>
          </a:endParaRPr>
        </a:p>
      </dgm:t>
    </dgm:pt>
    <dgm:pt modelId="{AD698718-A053-8941-A849-D9BA95181933}" type="parTrans" cxnId="{22A65E35-C218-5946-8709-E89A3DA351D1}">
      <dgm:prSet/>
      <dgm:spPr/>
      <dgm:t>
        <a:bodyPr/>
        <a:lstStyle/>
        <a:p>
          <a:endParaRPr lang="en-GB"/>
        </a:p>
      </dgm:t>
    </dgm:pt>
    <dgm:pt modelId="{2EB4235B-FCF9-994A-A172-97C7834EAD38}" type="sibTrans" cxnId="{22A65E35-C218-5946-8709-E89A3DA351D1}">
      <dgm:prSet/>
      <dgm:spPr/>
      <dgm:t>
        <a:bodyPr/>
        <a:lstStyle/>
        <a:p>
          <a:endParaRPr lang="en-GB"/>
        </a:p>
      </dgm:t>
    </dgm:pt>
    <dgm:pt modelId="{FE4301E1-C83D-704C-90E8-97741B08D3AA}" type="pres">
      <dgm:prSet presAssocID="{2BC25E30-09F5-CE4E-A048-78C1E77D2747}" presName="cycle" presStyleCnt="0">
        <dgm:presLayoutVars>
          <dgm:dir/>
          <dgm:resizeHandles val="exact"/>
        </dgm:presLayoutVars>
      </dgm:prSet>
      <dgm:spPr/>
      <dgm:t>
        <a:bodyPr/>
        <a:lstStyle/>
        <a:p>
          <a:endParaRPr lang="en-GB"/>
        </a:p>
      </dgm:t>
    </dgm:pt>
    <dgm:pt modelId="{7168D658-A240-AE4A-97E9-CDAD9D1C4DED}" type="pres">
      <dgm:prSet presAssocID="{316961D4-B736-B34C-BE99-E964CF3CDDD2}" presName="dummy" presStyleCnt="0"/>
      <dgm:spPr/>
    </dgm:pt>
    <dgm:pt modelId="{2ABE1DEF-68DA-8B46-A2C3-1DA401B19F5E}" type="pres">
      <dgm:prSet presAssocID="{316961D4-B736-B34C-BE99-E964CF3CDDD2}" presName="node" presStyleLbl="revTx" presStyleIdx="0" presStyleCnt="5">
        <dgm:presLayoutVars>
          <dgm:bulletEnabled val="1"/>
        </dgm:presLayoutVars>
      </dgm:prSet>
      <dgm:spPr/>
      <dgm:t>
        <a:bodyPr/>
        <a:lstStyle/>
        <a:p>
          <a:endParaRPr lang="en-GB"/>
        </a:p>
      </dgm:t>
    </dgm:pt>
    <dgm:pt modelId="{377C4BAB-312D-7B4F-81E6-D40FA48B03F9}" type="pres">
      <dgm:prSet presAssocID="{9A6D4BDA-291F-D146-A919-45854A80329C}" presName="sibTrans" presStyleLbl="node1" presStyleIdx="0" presStyleCnt="5"/>
      <dgm:spPr/>
      <dgm:t>
        <a:bodyPr/>
        <a:lstStyle/>
        <a:p>
          <a:endParaRPr lang="en-GB"/>
        </a:p>
      </dgm:t>
    </dgm:pt>
    <dgm:pt modelId="{E2DAA76F-0011-7B46-9460-0F19F36B09D7}" type="pres">
      <dgm:prSet presAssocID="{8C59CECF-24E5-0846-BF7D-5020454BA35C}" presName="dummy" presStyleCnt="0"/>
      <dgm:spPr/>
    </dgm:pt>
    <dgm:pt modelId="{3B75576B-0144-CE4F-A20B-C88E30D15494}" type="pres">
      <dgm:prSet presAssocID="{8C59CECF-24E5-0846-BF7D-5020454BA35C}" presName="node" presStyleLbl="revTx" presStyleIdx="1" presStyleCnt="5">
        <dgm:presLayoutVars>
          <dgm:bulletEnabled val="1"/>
        </dgm:presLayoutVars>
      </dgm:prSet>
      <dgm:spPr/>
      <dgm:t>
        <a:bodyPr/>
        <a:lstStyle/>
        <a:p>
          <a:endParaRPr lang="en-GB"/>
        </a:p>
      </dgm:t>
    </dgm:pt>
    <dgm:pt modelId="{5042E0AF-0433-B941-A144-913753A5CE66}" type="pres">
      <dgm:prSet presAssocID="{29E11E14-632A-9A47-B5A1-E3D5946EE052}" presName="sibTrans" presStyleLbl="node1" presStyleIdx="1" presStyleCnt="5"/>
      <dgm:spPr/>
      <dgm:t>
        <a:bodyPr/>
        <a:lstStyle/>
        <a:p>
          <a:endParaRPr lang="en-GB"/>
        </a:p>
      </dgm:t>
    </dgm:pt>
    <dgm:pt modelId="{4534E43F-DAC1-9C4B-80ED-149BE661ED5A}" type="pres">
      <dgm:prSet presAssocID="{D6F734E8-8885-3D44-9712-2A57F6828B40}" presName="dummy" presStyleCnt="0"/>
      <dgm:spPr/>
    </dgm:pt>
    <dgm:pt modelId="{ED027438-8121-824B-A822-118DFCA3997A}" type="pres">
      <dgm:prSet presAssocID="{D6F734E8-8885-3D44-9712-2A57F6828B40}" presName="node" presStyleLbl="revTx" presStyleIdx="2" presStyleCnt="5" custScaleX="172823">
        <dgm:presLayoutVars>
          <dgm:bulletEnabled val="1"/>
        </dgm:presLayoutVars>
      </dgm:prSet>
      <dgm:spPr/>
      <dgm:t>
        <a:bodyPr/>
        <a:lstStyle/>
        <a:p>
          <a:endParaRPr lang="en-GB"/>
        </a:p>
      </dgm:t>
    </dgm:pt>
    <dgm:pt modelId="{0A609158-50D6-D54B-A159-09DBF0B84445}" type="pres">
      <dgm:prSet presAssocID="{1BF47D94-EAFC-DC47-A161-298C24617CB5}" presName="sibTrans" presStyleLbl="node1" presStyleIdx="2" presStyleCnt="5"/>
      <dgm:spPr/>
      <dgm:t>
        <a:bodyPr/>
        <a:lstStyle/>
        <a:p>
          <a:endParaRPr lang="en-GB"/>
        </a:p>
      </dgm:t>
    </dgm:pt>
    <dgm:pt modelId="{465C7889-DC70-AD46-A32A-389A1676C2B4}" type="pres">
      <dgm:prSet presAssocID="{630AFB74-5F89-3D49-9A98-0EDC662DC111}" presName="dummy" presStyleCnt="0"/>
      <dgm:spPr/>
    </dgm:pt>
    <dgm:pt modelId="{0250762D-67D8-A24F-8D8B-F379FAF06991}" type="pres">
      <dgm:prSet presAssocID="{630AFB74-5F89-3D49-9A98-0EDC662DC111}" presName="node" presStyleLbl="revTx" presStyleIdx="3" presStyleCnt="5" custScaleX="133759">
        <dgm:presLayoutVars>
          <dgm:bulletEnabled val="1"/>
        </dgm:presLayoutVars>
      </dgm:prSet>
      <dgm:spPr/>
      <dgm:t>
        <a:bodyPr/>
        <a:lstStyle/>
        <a:p>
          <a:endParaRPr lang="en-GB"/>
        </a:p>
      </dgm:t>
    </dgm:pt>
    <dgm:pt modelId="{069DCDCD-FF0F-8E4A-995C-EBE4FF25B722}" type="pres">
      <dgm:prSet presAssocID="{32A48317-3D32-3547-85FE-3CE7956A7292}" presName="sibTrans" presStyleLbl="node1" presStyleIdx="3" presStyleCnt="5"/>
      <dgm:spPr/>
      <dgm:t>
        <a:bodyPr/>
        <a:lstStyle/>
        <a:p>
          <a:endParaRPr lang="en-GB"/>
        </a:p>
      </dgm:t>
    </dgm:pt>
    <dgm:pt modelId="{4D397058-8A36-F44A-A531-A35E9F40E85C}" type="pres">
      <dgm:prSet presAssocID="{4A58D210-7F23-0147-9A98-C2D8D3A28A72}" presName="dummy" presStyleCnt="0"/>
      <dgm:spPr/>
    </dgm:pt>
    <dgm:pt modelId="{202F2B67-A5A2-344B-99B7-649D09BAFADD}" type="pres">
      <dgm:prSet presAssocID="{4A58D210-7F23-0147-9A98-C2D8D3A28A72}" presName="node" presStyleLbl="revTx" presStyleIdx="4" presStyleCnt="5">
        <dgm:presLayoutVars>
          <dgm:bulletEnabled val="1"/>
        </dgm:presLayoutVars>
      </dgm:prSet>
      <dgm:spPr/>
      <dgm:t>
        <a:bodyPr/>
        <a:lstStyle/>
        <a:p>
          <a:endParaRPr lang="en-GB"/>
        </a:p>
      </dgm:t>
    </dgm:pt>
    <dgm:pt modelId="{A0EF6472-4DC8-274F-BFCD-1F409E5BB9E9}" type="pres">
      <dgm:prSet presAssocID="{2EB4235B-FCF9-994A-A172-97C7834EAD38}" presName="sibTrans" presStyleLbl="node1" presStyleIdx="4" presStyleCnt="5"/>
      <dgm:spPr/>
      <dgm:t>
        <a:bodyPr/>
        <a:lstStyle/>
        <a:p>
          <a:endParaRPr lang="en-GB"/>
        </a:p>
      </dgm:t>
    </dgm:pt>
  </dgm:ptLst>
  <dgm:cxnLst>
    <dgm:cxn modelId="{656715B5-2357-024B-AB6D-17AB14B9C2DD}" type="presOf" srcId="{32A48317-3D32-3547-85FE-3CE7956A7292}" destId="{069DCDCD-FF0F-8E4A-995C-EBE4FF25B722}" srcOrd="0" destOrd="0" presId="urn:microsoft.com/office/officeart/2005/8/layout/cycle1"/>
    <dgm:cxn modelId="{AF60E796-7B38-5F4F-9D34-CF8335DD3B09}" type="presOf" srcId="{630AFB74-5F89-3D49-9A98-0EDC662DC111}" destId="{0250762D-67D8-A24F-8D8B-F379FAF06991}" srcOrd="0" destOrd="0" presId="urn:microsoft.com/office/officeart/2005/8/layout/cycle1"/>
    <dgm:cxn modelId="{E281D9BE-CFF0-0742-8699-E9FA93B4E4B0}" type="presOf" srcId="{4A58D210-7F23-0147-9A98-C2D8D3A28A72}" destId="{202F2B67-A5A2-344B-99B7-649D09BAFADD}" srcOrd="0" destOrd="0" presId="urn:microsoft.com/office/officeart/2005/8/layout/cycle1"/>
    <dgm:cxn modelId="{F636B99D-369F-CD4B-A51B-7AE1E1BF9F9C}" type="presOf" srcId="{8C59CECF-24E5-0846-BF7D-5020454BA35C}" destId="{3B75576B-0144-CE4F-A20B-C88E30D15494}" srcOrd="0" destOrd="0" presId="urn:microsoft.com/office/officeart/2005/8/layout/cycle1"/>
    <dgm:cxn modelId="{AE98A437-8C39-B048-8675-0635A9CE2626}" type="presOf" srcId="{2EB4235B-FCF9-994A-A172-97C7834EAD38}" destId="{A0EF6472-4DC8-274F-BFCD-1F409E5BB9E9}" srcOrd="0" destOrd="0" presId="urn:microsoft.com/office/officeart/2005/8/layout/cycle1"/>
    <dgm:cxn modelId="{4994F5A1-96CA-EB4B-86A8-B0556F013516}" type="presOf" srcId="{2BC25E30-09F5-CE4E-A048-78C1E77D2747}" destId="{FE4301E1-C83D-704C-90E8-97741B08D3AA}" srcOrd="0" destOrd="0" presId="urn:microsoft.com/office/officeart/2005/8/layout/cycle1"/>
    <dgm:cxn modelId="{A403B1D8-F463-EB42-B4F2-DB593E880747}" type="presOf" srcId="{1BF47D94-EAFC-DC47-A161-298C24617CB5}" destId="{0A609158-50D6-D54B-A159-09DBF0B84445}" srcOrd="0" destOrd="0" presId="urn:microsoft.com/office/officeart/2005/8/layout/cycle1"/>
    <dgm:cxn modelId="{573F5425-A2D7-8C4D-8ECA-344384D7035C}" type="presOf" srcId="{316961D4-B736-B34C-BE99-E964CF3CDDD2}" destId="{2ABE1DEF-68DA-8B46-A2C3-1DA401B19F5E}" srcOrd="0" destOrd="0" presId="urn:microsoft.com/office/officeart/2005/8/layout/cycle1"/>
    <dgm:cxn modelId="{C409CFFD-2561-D043-B9FF-1A032264B5AA}" srcId="{2BC25E30-09F5-CE4E-A048-78C1E77D2747}" destId="{8C59CECF-24E5-0846-BF7D-5020454BA35C}" srcOrd="1" destOrd="0" parTransId="{B5654413-0AF0-FA43-8A53-0DD662252254}" sibTransId="{29E11E14-632A-9A47-B5A1-E3D5946EE052}"/>
    <dgm:cxn modelId="{A8464C2A-4997-5547-81F2-65A5DA99FD44}" type="presOf" srcId="{D6F734E8-8885-3D44-9712-2A57F6828B40}" destId="{ED027438-8121-824B-A822-118DFCA3997A}" srcOrd="0" destOrd="0" presId="urn:microsoft.com/office/officeart/2005/8/layout/cycle1"/>
    <dgm:cxn modelId="{9A21502F-8EC3-374E-AEFC-16EDBFB46330}" type="presOf" srcId="{9A6D4BDA-291F-D146-A919-45854A80329C}" destId="{377C4BAB-312D-7B4F-81E6-D40FA48B03F9}" srcOrd="0" destOrd="0" presId="urn:microsoft.com/office/officeart/2005/8/layout/cycle1"/>
    <dgm:cxn modelId="{9BF08516-7C4E-794A-9E2F-0E022ABA5F4E}" srcId="{2BC25E30-09F5-CE4E-A048-78C1E77D2747}" destId="{630AFB74-5F89-3D49-9A98-0EDC662DC111}" srcOrd="3" destOrd="0" parTransId="{80DD028C-3138-824B-B3DF-AA3BCD9E414B}" sibTransId="{32A48317-3D32-3547-85FE-3CE7956A7292}"/>
    <dgm:cxn modelId="{8EC67DC7-5BDB-C44C-B84F-0A6ADA10A092}" srcId="{2BC25E30-09F5-CE4E-A048-78C1E77D2747}" destId="{D6F734E8-8885-3D44-9712-2A57F6828B40}" srcOrd="2" destOrd="0" parTransId="{9E79DE34-7D0F-B848-A4CD-6F02DE26B603}" sibTransId="{1BF47D94-EAFC-DC47-A161-298C24617CB5}"/>
    <dgm:cxn modelId="{BA026C8E-F52B-ED48-8C96-666D58752FD4}" srcId="{2BC25E30-09F5-CE4E-A048-78C1E77D2747}" destId="{316961D4-B736-B34C-BE99-E964CF3CDDD2}" srcOrd="0" destOrd="0" parTransId="{D7A7905A-66E8-1F49-95F2-108B98F22245}" sibTransId="{9A6D4BDA-291F-D146-A919-45854A80329C}"/>
    <dgm:cxn modelId="{7BBBDB19-4E63-0446-AFD5-E7EDAF04E1D6}" type="presOf" srcId="{29E11E14-632A-9A47-B5A1-E3D5946EE052}" destId="{5042E0AF-0433-B941-A144-913753A5CE66}" srcOrd="0" destOrd="0" presId="urn:microsoft.com/office/officeart/2005/8/layout/cycle1"/>
    <dgm:cxn modelId="{22A65E35-C218-5946-8709-E89A3DA351D1}" srcId="{2BC25E30-09F5-CE4E-A048-78C1E77D2747}" destId="{4A58D210-7F23-0147-9A98-C2D8D3A28A72}" srcOrd="4" destOrd="0" parTransId="{AD698718-A053-8941-A849-D9BA95181933}" sibTransId="{2EB4235B-FCF9-994A-A172-97C7834EAD38}"/>
    <dgm:cxn modelId="{BD31DA2A-68CA-A04E-AFC1-E594251FCBA9}" type="presParOf" srcId="{FE4301E1-C83D-704C-90E8-97741B08D3AA}" destId="{7168D658-A240-AE4A-97E9-CDAD9D1C4DED}" srcOrd="0" destOrd="0" presId="urn:microsoft.com/office/officeart/2005/8/layout/cycle1"/>
    <dgm:cxn modelId="{1B7E6FCF-B22C-BB4C-A240-695BDEDCA43A}" type="presParOf" srcId="{FE4301E1-C83D-704C-90E8-97741B08D3AA}" destId="{2ABE1DEF-68DA-8B46-A2C3-1DA401B19F5E}" srcOrd="1" destOrd="0" presId="urn:microsoft.com/office/officeart/2005/8/layout/cycle1"/>
    <dgm:cxn modelId="{AB454C56-9E42-3847-8ABC-A86E4CA2B89F}" type="presParOf" srcId="{FE4301E1-C83D-704C-90E8-97741B08D3AA}" destId="{377C4BAB-312D-7B4F-81E6-D40FA48B03F9}" srcOrd="2" destOrd="0" presId="urn:microsoft.com/office/officeart/2005/8/layout/cycle1"/>
    <dgm:cxn modelId="{2154A2EC-2959-B848-B7EE-DB0CA10560BB}" type="presParOf" srcId="{FE4301E1-C83D-704C-90E8-97741B08D3AA}" destId="{E2DAA76F-0011-7B46-9460-0F19F36B09D7}" srcOrd="3" destOrd="0" presId="urn:microsoft.com/office/officeart/2005/8/layout/cycle1"/>
    <dgm:cxn modelId="{CAC8C35B-8B2A-4E46-846A-10CA81362EFF}" type="presParOf" srcId="{FE4301E1-C83D-704C-90E8-97741B08D3AA}" destId="{3B75576B-0144-CE4F-A20B-C88E30D15494}" srcOrd="4" destOrd="0" presId="urn:microsoft.com/office/officeart/2005/8/layout/cycle1"/>
    <dgm:cxn modelId="{CD8F838C-D91C-4D4F-963F-74079D20D011}" type="presParOf" srcId="{FE4301E1-C83D-704C-90E8-97741B08D3AA}" destId="{5042E0AF-0433-B941-A144-913753A5CE66}" srcOrd="5" destOrd="0" presId="urn:microsoft.com/office/officeart/2005/8/layout/cycle1"/>
    <dgm:cxn modelId="{BB7980BF-CE81-F742-992A-E8A907B7C185}" type="presParOf" srcId="{FE4301E1-C83D-704C-90E8-97741B08D3AA}" destId="{4534E43F-DAC1-9C4B-80ED-149BE661ED5A}" srcOrd="6" destOrd="0" presId="urn:microsoft.com/office/officeart/2005/8/layout/cycle1"/>
    <dgm:cxn modelId="{A0683400-6366-7449-A6B6-9C987CC45B04}" type="presParOf" srcId="{FE4301E1-C83D-704C-90E8-97741B08D3AA}" destId="{ED027438-8121-824B-A822-118DFCA3997A}" srcOrd="7" destOrd="0" presId="urn:microsoft.com/office/officeart/2005/8/layout/cycle1"/>
    <dgm:cxn modelId="{A426A471-5727-0146-99AA-D3970B6391C5}" type="presParOf" srcId="{FE4301E1-C83D-704C-90E8-97741B08D3AA}" destId="{0A609158-50D6-D54B-A159-09DBF0B84445}" srcOrd="8" destOrd="0" presId="urn:microsoft.com/office/officeart/2005/8/layout/cycle1"/>
    <dgm:cxn modelId="{74815BA2-AF45-F542-9602-38ECFF94C3A3}" type="presParOf" srcId="{FE4301E1-C83D-704C-90E8-97741B08D3AA}" destId="{465C7889-DC70-AD46-A32A-389A1676C2B4}" srcOrd="9" destOrd="0" presId="urn:microsoft.com/office/officeart/2005/8/layout/cycle1"/>
    <dgm:cxn modelId="{713F1F47-063B-5548-A213-78BF369B0799}" type="presParOf" srcId="{FE4301E1-C83D-704C-90E8-97741B08D3AA}" destId="{0250762D-67D8-A24F-8D8B-F379FAF06991}" srcOrd="10" destOrd="0" presId="urn:microsoft.com/office/officeart/2005/8/layout/cycle1"/>
    <dgm:cxn modelId="{898972E3-B4EF-EC4F-A853-E9608F417D66}" type="presParOf" srcId="{FE4301E1-C83D-704C-90E8-97741B08D3AA}" destId="{069DCDCD-FF0F-8E4A-995C-EBE4FF25B722}" srcOrd="11" destOrd="0" presId="urn:microsoft.com/office/officeart/2005/8/layout/cycle1"/>
    <dgm:cxn modelId="{10D7DF9F-B940-4146-8900-AF85FA484973}" type="presParOf" srcId="{FE4301E1-C83D-704C-90E8-97741B08D3AA}" destId="{4D397058-8A36-F44A-A531-A35E9F40E85C}" srcOrd="12" destOrd="0" presId="urn:microsoft.com/office/officeart/2005/8/layout/cycle1"/>
    <dgm:cxn modelId="{476A6B60-4493-C543-BAC4-40D6CA606D61}" type="presParOf" srcId="{FE4301E1-C83D-704C-90E8-97741B08D3AA}" destId="{202F2B67-A5A2-344B-99B7-649D09BAFADD}" srcOrd="13" destOrd="0" presId="urn:microsoft.com/office/officeart/2005/8/layout/cycle1"/>
    <dgm:cxn modelId="{2CC694B7-FA30-9347-A58B-214DAD13EAE1}" type="presParOf" srcId="{FE4301E1-C83D-704C-90E8-97741B08D3AA}" destId="{A0EF6472-4DC8-274F-BFCD-1F409E5BB9E9}" srcOrd="14" destOrd="0" presId="urn:microsoft.com/office/officeart/2005/8/layout/cycle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4D933B1-067A-D64C-A0C7-C87EC534F49C}" type="doc">
      <dgm:prSet loTypeId="urn:microsoft.com/office/officeart/2005/8/layout/radial4" loCatId="" qsTypeId="urn:microsoft.com/office/officeart/2005/8/quickstyle/simple4" qsCatId="simple" csTypeId="urn:microsoft.com/office/officeart/2005/8/colors/colorful3" csCatId="colorful" phldr="1"/>
      <dgm:spPr/>
      <dgm:t>
        <a:bodyPr/>
        <a:lstStyle/>
        <a:p>
          <a:endParaRPr lang="en-GB"/>
        </a:p>
      </dgm:t>
    </dgm:pt>
    <dgm:pt modelId="{3D8E6011-7F54-8E40-B54E-7DB2550C6ABD}">
      <dgm:prSet phldrT="[Text]"/>
      <dgm:spPr/>
      <dgm:t>
        <a:bodyPr/>
        <a:lstStyle/>
        <a:p>
          <a:r>
            <a:rPr lang="en-GB" dirty="0" smtClean="0"/>
            <a:t>Coder</a:t>
          </a:r>
          <a:endParaRPr lang="en-GB" dirty="0"/>
        </a:p>
      </dgm:t>
    </dgm:pt>
    <dgm:pt modelId="{BA4552F0-F9C4-014B-A2FA-EAE46C8D37C2}" type="parTrans" cxnId="{751C6672-ED60-2E47-9072-EDE38171A96E}">
      <dgm:prSet/>
      <dgm:spPr/>
      <dgm:t>
        <a:bodyPr/>
        <a:lstStyle/>
        <a:p>
          <a:endParaRPr lang="en-GB"/>
        </a:p>
      </dgm:t>
    </dgm:pt>
    <dgm:pt modelId="{8FA85FCA-AE41-F942-A701-2A13BC4C7776}" type="sibTrans" cxnId="{751C6672-ED60-2E47-9072-EDE38171A96E}">
      <dgm:prSet/>
      <dgm:spPr/>
      <dgm:t>
        <a:bodyPr/>
        <a:lstStyle/>
        <a:p>
          <a:endParaRPr lang="en-GB"/>
        </a:p>
      </dgm:t>
    </dgm:pt>
    <dgm:pt modelId="{6DA0C63A-3C8B-A241-B14F-059B6C441E6C}">
      <dgm:prSet phldrT="[Text]"/>
      <dgm:spPr/>
      <dgm:t>
        <a:bodyPr/>
        <a:lstStyle/>
        <a:p>
          <a:r>
            <a:rPr lang="en-GB" dirty="0" smtClean="0"/>
            <a:t>Customer</a:t>
          </a:r>
          <a:endParaRPr lang="en-GB" dirty="0"/>
        </a:p>
      </dgm:t>
    </dgm:pt>
    <dgm:pt modelId="{C3D27086-C6D3-C940-81E7-F9F3E5B3CEE6}" type="parTrans" cxnId="{ABA1D8BE-78E1-074E-B82A-5F933F2BF386}">
      <dgm:prSet/>
      <dgm:spPr/>
      <dgm:t>
        <a:bodyPr/>
        <a:lstStyle/>
        <a:p>
          <a:endParaRPr lang="en-GB"/>
        </a:p>
      </dgm:t>
    </dgm:pt>
    <dgm:pt modelId="{68AE9843-3F9E-6747-9479-C0362E5168CB}" type="sibTrans" cxnId="{ABA1D8BE-78E1-074E-B82A-5F933F2BF386}">
      <dgm:prSet/>
      <dgm:spPr/>
      <dgm:t>
        <a:bodyPr/>
        <a:lstStyle/>
        <a:p>
          <a:endParaRPr lang="en-GB"/>
        </a:p>
      </dgm:t>
    </dgm:pt>
    <dgm:pt modelId="{F8719463-7BA5-1F43-A6E1-534EAF1481D2}">
      <dgm:prSet phldrT="[Text]"/>
      <dgm:spPr/>
      <dgm:t>
        <a:bodyPr/>
        <a:lstStyle/>
        <a:p>
          <a:r>
            <a:rPr lang="en-GB" dirty="0" smtClean="0"/>
            <a:t>User</a:t>
          </a:r>
          <a:endParaRPr lang="en-GB" dirty="0"/>
        </a:p>
      </dgm:t>
    </dgm:pt>
    <dgm:pt modelId="{7A405828-C3B9-084F-BAF5-1FFFA041A14E}" type="parTrans" cxnId="{7F388299-09DF-9E41-8918-E909925ED9FC}">
      <dgm:prSet/>
      <dgm:spPr/>
      <dgm:t>
        <a:bodyPr/>
        <a:lstStyle/>
        <a:p>
          <a:endParaRPr lang="en-GB"/>
        </a:p>
      </dgm:t>
    </dgm:pt>
    <dgm:pt modelId="{D1A78553-DE94-B24E-92DA-B9D50BF16EBA}" type="sibTrans" cxnId="{7F388299-09DF-9E41-8918-E909925ED9FC}">
      <dgm:prSet/>
      <dgm:spPr/>
      <dgm:t>
        <a:bodyPr/>
        <a:lstStyle/>
        <a:p>
          <a:endParaRPr lang="en-GB"/>
        </a:p>
      </dgm:t>
    </dgm:pt>
    <dgm:pt modelId="{E4C073F8-A42A-864C-8D96-E43B906B4E97}">
      <dgm:prSet phldrT="[Text]"/>
      <dgm:spPr/>
      <dgm:t>
        <a:bodyPr/>
        <a:lstStyle/>
        <a:p>
          <a:r>
            <a:rPr lang="en-GB" dirty="0" smtClean="0"/>
            <a:t>Sales</a:t>
          </a:r>
        </a:p>
        <a:p>
          <a:endParaRPr lang="en-GB" dirty="0"/>
        </a:p>
      </dgm:t>
    </dgm:pt>
    <dgm:pt modelId="{B81AC2F8-BDCD-354B-A795-01DA2CF28091}" type="parTrans" cxnId="{0A01E431-2CEB-EF4F-A64F-5F76187F784B}">
      <dgm:prSet/>
      <dgm:spPr/>
      <dgm:t>
        <a:bodyPr/>
        <a:lstStyle/>
        <a:p>
          <a:endParaRPr lang="en-GB"/>
        </a:p>
      </dgm:t>
    </dgm:pt>
    <dgm:pt modelId="{93083340-2EB8-C642-850A-2B8305E7224B}" type="sibTrans" cxnId="{0A01E431-2CEB-EF4F-A64F-5F76187F784B}">
      <dgm:prSet/>
      <dgm:spPr/>
      <dgm:t>
        <a:bodyPr/>
        <a:lstStyle/>
        <a:p>
          <a:endParaRPr lang="en-GB"/>
        </a:p>
      </dgm:t>
    </dgm:pt>
    <dgm:pt modelId="{88A440E8-A6D0-AE47-94F1-A814CFE6135D}">
      <dgm:prSet phldrT="[Text]"/>
      <dgm:spPr/>
      <dgm:t>
        <a:bodyPr/>
        <a:lstStyle/>
        <a:p>
          <a:r>
            <a:rPr lang="en-GB" smtClean="0"/>
            <a:t>Architect</a:t>
          </a:r>
          <a:endParaRPr lang="en-GB"/>
        </a:p>
      </dgm:t>
    </dgm:pt>
    <dgm:pt modelId="{6279F70C-0066-5F44-BA3B-4E881C421BD8}" type="parTrans" cxnId="{0587AF9F-6E95-FC45-88EA-B20D64F26A7E}">
      <dgm:prSet/>
      <dgm:spPr/>
      <dgm:t>
        <a:bodyPr/>
        <a:lstStyle/>
        <a:p>
          <a:endParaRPr lang="en-GB"/>
        </a:p>
      </dgm:t>
    </dgm:pt>
    <dgm:pt modelId="{F8AFA655-B50F-2247-8D58-C1C482AF5D24}" type="sibTrans" cxnId="{0587AF9F-6E95-FC45-88EA-B20D64F26A7E}">
      <dgm:prSet/>
      <dgm:spPr/>
      <dgm:t>
        <a:bodyPr/>
        <a:lstStyle/>
        <a:p>
          <a:endParaRPr lang="en-GB"/>
        </a:p>
      </dgm:t>
    </dgm:pt>
    <dgm:pt modelId="{728B13EC-169E-2549-A67C-FF7393627419}" type="pres">
      <dgm:prSet presAssocID="{64D933B1-067A-D64C-A0C7-C87EC534F49C}" presName="cycle" presStyleCnt="0">
        <dgm:presLayoutVars>
          <dgm:chMax val="1"/>
          <dgm:dir/>
          <dgm:animLvl val="ctr"/>
          <dgm:resizeHandles val="exact"/>
        </dgm:presLayoutVars>
      </dgm:prSet>
      <dgm:spPr/>
      <dgm:t>
        <a:bodyPr/>
        <a:lstStyle/>
        <a:p>
          <a:endParaRPr lang="en-GB"/>
        </a:p>
      </dgm:t>
    </dgm:pt>
    <dgm:pt modelId="{28423142-7217-AB44-89FE-9F457CCA6F71}" type="pres">
      <dgm:prSet presAssocID="{3D8E6011-7F54-8E40-B54E-7DB2550C6ABD}" presName="centerShape" presStyleLbl="node0" presStyleIdx="0" presStyleCnt="1"/>
      <dgm:spPr/>
      <dgm:t>
        <a:bodyPr/>
        <a:lstStyle/>
        <a:p>
          <a:endParaRPr lang="en-GB"/>
        </a:p>
      </dgm:t>
    </dgm:pt>
    <dgm:pt modelId="{75AFE57B-27AF-9844-B990-EC61F9EA3090}" type="pres">
      <dgm:prSet presAssocID="{C3D27086-C6D3-C940-81E7-F9F3E5B3CEE6}" presName="parTrans" presStyleLbl="bgSibTrans2D1" presStyleIdx="0" presStyleCnt="4"/>
      <dgm:spPr/>
      <dgm:t>
        <a:bodyPr/>
        <a:lstStyle/>
        <a:p>
          <a:endParaRPr lang="en-GB"/>
        </a:p>
      </dgm:t>
    </dgm:pt>
    <dgm:pt modelId="{7737E1C9-ABCB-A544-B0B3-03C6CB0578EA}" type="pres">
      <dgm:prSet presAssocID="{6DA0C63A-3C8B-A241-B14F-059B6C441E6C}" presName="node" presStyleLbl="node1" presStyleIdx="0" presStyleCnt="4">
        <dgm:presLayoutVars>
          <dgm:bulletEnabled val="1"/>
        </dgm:presLayoutVars>
      </dgm:prSet>
      <dgm:spPr/>
      <dgm:t>
        <a:bodyPr/>
        <a:lstStyle/>
        <a:p>
          <a:endParaRPr lang="en-GB"/>
        </a:p>
      </dgm:t>
    </dgm:pt>
    <dgm:pt modelId="{F2834BBF-1284-2142-83F7-E7C654828628}" type="pres">
      <dgm:prSet presAssocID="{7A405828-C3B9-084F-BAF5-1FFFA041A14E}" presName="parTrans" presStyleLbl="bgSibTrans2D1" presStyleIdx="1" presStyleCnt="4"/>
      <dgm:spPr/>
      <dgm:t>
        <a:bodyPr/>
        <a:lstStyle/>
        <a:p>
          <a:endParaRPr lang="en-GB"/>
        </a:p>
      </dgm:t>
    </dgm:pt>
    <dgm:pt modelId="{6FFA2B95-F33C-ED4D-9DF6-FB8ED2AEA4C7}" type="pres">
      <dgm:prSet presAssocID="{F8719463-7BA5-1F43-A6E1-534EAF1481D2}" presName="node" presStyleLbl="node1" presStyleIdx="1" presStyleCnt="4">
        <dgm:presLayoutVars>
          <dgm:bulletEnabled val="1"/>
        </dgm:presLayoutVars>
      </dgm:prSet>
      <dgm:spPr/>
      <dgm:t>
        <a:bodyPr/>
        <a:lstStyle/>
        <a:p>
          <a:endParaRPr lang="en-GB"/>
        </a:p>
      </dgm:t>
    </dgm:pt>
    <dgm:pt modelId="{8B072B0C-225C-F341-A87B-D6E20C00D090}" type="pres">
      <dgm:prSet presAssocID="{B81AC2F8-BDCD-354B-A795-01DA2CF28091}" presName="parTrans" presStyleLbl="bgSibTrans2D1" presStyleIdx="2" presStyleCnt="4"/>
      <dgm:spPr/>
      <dgm:t>
        <a:bodyPr/>
        <a:lstStyle/>
        <a:p>
          <a:endParaRPr lang="en-GB"/>
        </a:p>
      </dgm:t>
    </dgm:pt>
    <dgm:pt modelId="{372B217F-47B7-6344-BDBC-7F0578AE2B68}" type="pres">
      <dgm:prSet presAssocID="{E4C073F8-A42A-864C-8D96-E43B906B4E97}" presName="node" presStyleLbl="node1" presStyleIdx="2" presStyleCnt="4">
        <dgm:presLayoutVars>
          <dgm:bulletEnabled val="1"/>
        </dgm:presLayoutVars>
      </dgm:prSet>
      <dgm:spPr/>
      <dgm:t>
        <a:bodyPr/>
        <a:lstStyle/>
        <a:p>
          <a:endParaRPr lang="en-GB"/>
        </a:p>
      </dgm:t>
    </dgm:pt>
    <dgm:pt modelId="{18AB9C3D-F8A0-3845-92A0-8659AFF39A94}" type="pres">
      <dgm:prSet presAssocID="{6279F70C-0066-5F44-BA3B-4E881C421BD8}" presName="parTrans" presStyleLbl="bgSibTrans2D1" presStyleIdx="3" presStyleCnt="4"/>
      <dgm:spPr/>
      <dgm:t>
        <a:bodyPr/>
        <a:lstStyle/>
        <a:p>
          <a:endParaRPr lang="en-GB"/>
        </a:p>
      </dgm:t>
    </dgm:pt>
    <dgm:pt modelId="{3AE6D3DF-53C3-4C4A-9274-EB868FCEF8C1}" type="pres">
      <dgm:prSet presAssocID="{88A440E8-A6D0-AE47-94F1-A814CFE6135D}" presName="node" presStyleLbl="node1" presStyleIdx="3" presStyleCnt="4">
        <dgm:presLayoutVars>
          <dgm:bulletEnabled val="1"/>
        </dgm:presLayoutVars>
      </dgm:prSet>
      <dgm:spPr/>
      <dgm:t>
        <a:bodyPr/>
        <a:lstStyle/>
        <a:p>
          <a:endParaRPr lang="en-GB"/>
        </a:p>
      </dgm:t>
    </dgm:pt>
  </dgm:ptLst>
  <dgm:cxnLst>
    <dgm:cxn modelId="{7F388299-09DF-9E41-8918-E909925ED9FC}" srcId="{3D8E6011-7F54-8E40-B54E-7DB2550C6ABD}" destId="{F8719463-7BA5-1F43-A6E1-534EAF1481D2}" srcOrd="1" destOrd="0" parTransId="{7A405828-C3B9-084F-BAF5-1FFFA041A14E}" sibTransId="{D1A78553-DE94-B24E-92DA-B9D50BF16EBA}"/>
    <dgm:cxn modelId="{0CEF025F-80C5-1E46-98EE-8F3C4DB3D900}" type="presOf" srcId="{6279F70C-0066-5F44-BA3B-4E881C421BD8}" destId="{18AB9C3D-F8A0-3845-92A0-8659AFF39A94}" srcOrd="0" destOrd="0" presId="urn:microsoft.com/office/officeart/2005/8/layout/radial4"/>
    <dgm:cxn modelId="{0587AF9F-6E95-FC45-88EA-B20D64F26A7E}" srcId="{3D8E6011-7F54-8E40-B54E-7DB2550C6ABD}" destId="{88A440E8-A6D0-AE47-94F1-A814CFE6135D}" srcOrd="3" destOrd="0" parTransId="{6279F70C-0066-5F44-BA3B-4E881C421BD8}" sibTransId="{F8AFA655-B50F-2247-8D58-C1C482AF5D24}"/>
    <dgm:cxn modelId="{EAAAA6F5-EA1D-E842-A16A-836FEFCBCC56}" type="presOf" srcId="{C3D27086-C6D3-C940-81E7-F9F3E5B3CEE6}" destId="{75AFE57B-27AF-9844-B990-EC61F9EA3090}" srcOrd="0" destOrd="0" presId="urn:microsoft.com/office/officeart/2005/8/layout/radial4"/>
    <dgm:cxn modelId="{ABA1D8BE-78E1-074E-B82A-5F933F2BF386}" srcId="{3D8E6011-7F54-8E40-B54E-7DB2550C6ABD}" destId="{6DA0C63A-3C8B-A241-B14F-059B6C441E6C}" srcOrd="0" destOrd="0" parTransId="{C3D27086-C6D3-C940-81E7-F9F3E5B3CEE6}" sibTransId="{68AE9843-3F9E-6747-9479-C0362E5168CB}"/>
    <dgm:cxn modelId="{551770BE-E9A2-634C-8C1B-CEED10E494D4}" type="presOf" srcId="{88A440E8-A6D0-AE47-94F1-A814CFE6135D}" destId="{3AE6D3DF-53C3-4C4A-9274-EB868FCEF8C1}" srcOrd="0" destOrd="0" presId="urn:microsoft.com/office/officeart/2005/8/layout/radial4"/>
    <dgm:cxn modelId="{5BCA3CC2-7B39-5E4F-93D5-ACCF281ABDDA}" type="presOf" srcId="{7A405828-C3B9-084F-BAF5-1FFFA041A14E}" destId="{F2834BBF-1284-2142-83F7-E7C654828628}" srcOrd="0" destOrd="0" presId="urn:microsoft.com/office/officeart/2005/8/layout/radial4"/>
    <dgm:cxn modelId="{226FDA76-F472-784A-AF97-6D0B597AFDAB}" type="presOf" srcId="{64D933B1-067A-D64C-A0C7-C87EC534F49C}" destId="{728B13EC-169E-2549-A67C-FF7393627419}" srcOrd="0" destOrd="0" presId="urn:microsoft.com/office/officeart/2005/8/layout/radial4"/>
    <dgm:cxn modelId="{DCBD786D-1F4A-844B-832C-45AC8727F608}" type="presOf" srcId="{B81AC2F8-BDCD-354B-A795-01DA2CF28091}" destId="{8B072B0C-225C-F341-A87B-D6E20C00D090}" srcOrd="0" destOrd="0" presId="urn:microsoft.com/office/officeart/2005/8/layout/radial4"/>
    <dgm:cxn modelId="{D6F09A0E-A4D5-D541-964A-D320C15A8FB5}" type="presOf" srcId="{6DA0C63A-3C8B-A241-B14F-059B6C441E6C}" destId="{7737E1C9-ABCB-A544-B0B3-03C6CB0578EA}" srcOrd="0" destOrd="0" presId="urn:microsoft.com/office/officeart/2005/8/layout/radial4"/>
    <dgm:cxn modelId="{3B4300C1-F52E-8542-827D-050A9E6C3C4E}" type="presOf" srcId="{F8719463-7BA5-1F43-A6E1-534EAF1481D2}" destId="{6FFA2B95-F33C-ED4D-9DF6-FB8ED2AEA4C7}" srcOrd="0" destOrd="0" presId="urn:microsoft.com/office/officeart/2005/8/layout/radial4"/>
    <dgm:cxn modelId="{751C6672-ED60-2E47-9072-EDE38171A96E}" srcId="{64D933B1-067A-D64C-A0C7-C87EC534F49C}" destId="{3D8E6011-7F54-8E40-B54E-7DB2550C6ABD}" srcOrd="0" destOrd="0" parTransId="{BA4552F0-F9C4-014B-A2FA-EAE46C8D37C2}" sibTransId="{8FA85FCA-AE41-F942-A701-2A13BC4C7776}"/>
    <dgm:cxn modelId="{0A01E431-2CEB-EF4F-A64F-5F76187F784B}" srcId="{3D8E6011-7F54-8E40-B54E-7DB2550C6ABD}" destId="{E4C073F8-A42A-864C-8D96-E43B906B4E97}" srcOrd="2" destOrd="0" parTransId="{B81AC2F8-BDCD-354B-A795-01DA2CF28091}" sibTransId="{93083340-2EB8-C642-850A-2B8305E7224B}"/>
    <dgm:cxn modelId="{2AFAEEBF-F780-A442-BBED-621574B0AC93}" type="presOf" srcId="{3D8E6011-7F54-8E40-B54E-7DB2550C6ABD}" destId="{28423142-7217-AB44-89FE-9F457CCA6F71}" srcOrd="0" destOrd="0" presId="urn:microsoft.com/office/officeart/2005/8/layout/radial4"/>
    <dgm:cxn modelId="{440DBC5C-4DC3-0549-BC75-386AFF74B225}" type="presOf" srcId="{E4C073F8-A42A-864C-8D96-E43B906B4E97}" destId="{372B217F-47B7-6344-BDBC-7F0578AE2B68}" srcOrd="0" destOrd="0" presId="urn:microsoft.com/office/officeart/2005/8/layout/radial4"/>
    <dgm:cxn modelId="{26C02737-364F-F649-9509-840E8E277BB9}" type="presParOf" srcId="{728B13EC-169E-2549-A67C-FF7393627419}" destId="{28423142-7217-AB44-89FE-9F457CCA6F71}" srcOrd="0" destOrd="0" presId="urn:microsoft.com/office/officeart/2005/8/layout/radial4"/>
    <dgm:cxn modelId="{B6C0CBF9-AD8A-894A-963A-E5BBE6E083E4}" type="presParOf" srcId="{728B13EC-169E-2549-A67C-FF7393627419}" destId="{75AFE57B-27AF-9844-B990-EC61F9EA3090}" srcOrd="1" destOrd="0" presId="urn:microsoft.com/office/officeart/2005/8/layout/radial4"/>
    <dgm:cxn modelId="{056F241C-4E27-2344-8331-EE7C2C90788C}" type="presParOf" srcId="{728B13EC-169E-2549-A67C-FF7393627419}" destId="{7737E1C9-ABCB-A544-B0B3-03C6CB0578EA}" srcOrd="2" destOrd="0" presId="urn:microsoft.com/office/officeart/2005/8/layout/radial4"/>
    <dgm:cxn modelId="{F69F1F1E-BD26-BF44-AE57-D00731B1F342}" type="presParOf" srcId="{728B13EC-169E-2549-A67C-FF7393627419}" destId="{F2834BBF-1284-2142-83F7-E7C654828628}" srcOrd="3" destOrd="0" presId="urn:microsoft.com/office/officeart/2005/8/layout/radial4"/>
    <dgm:cxn modelId="{3B86E103-B3D0-AE48-AB3B-BBD6B45C3139}" type="presParOf" srcId="{728B13EC-169E-2549-A67C-FF7393627419}" destId="{6FFA2B95-F33C-ED4D-9DF6-FB8ED2AEA4C7}" srcOrd="4" destOrd="0" presId="urn:microsoft.com/office/officeart/2005/8/layout/radial4"/>
    <dgm:cxn modelId="{91A59781-3B0D-E44C-A08D-1F6F8EA0D7D4}" type="presParOf" srcId="{728B13EC-169E-2549-A67C-FF7393627419}" destId="{8B072B0C-225C-F341-A87B-D6E20C00D090}" srcOrd="5" destOrd="0" presId="urn:microsoft.com/office/officeart/2005/8/layout/radial4"/>
    <dgm:cxn modelId="{626C1D36-0FF9-3247-B626-28F264D9E32E}" type="presParOf" srcId="{728B13EC-169E-2549-A67C-FF7393627419}" destId="{372B217F-47B7-6344-BDBC-7F0578AE2B68}" srcOrd="6" destOrd="0" presId="urn:microsoft.com/office/officeart/2005/8/layout/radial4"/>
    <dgm:cxn modelId="{F4C0B490-375E-8847-8ED3-898B09107572}" type="presParOf" srcId="{728B13EC-169E-2549-A67C-FF7393627419}" destId="{18AB9C3D-F8A0-3845-92A0-8659AFF39A94}" srcOrd="7" destOrd="0" presId="urn:microsoft.com/office/officeart/2005/8/layout/radial4"/>
    <dgm:cxn modelId="{4C382D7C-BAA2-E84C-90FA-CED4246BC9D1}" type="presParOf" srcId="{728B13EC-169E-2549-A67C-FF7393627419}" destId="{3AE6D3DF-53C3-4C4A-9274-EB868FCEF8C1}"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BC25E30-09F5-CE4E-A048-78C1E77D2747}" type="doc">
      <dgm:prSet loTypeId="urn:microsoft.com/office/officeart/2005/8/layout/cycle1" loCatId="" qsTypeId="urn:microsoft.com/office/officeart/2005/8/quickstyle/simple4" qsCatId="simple" csTypeId="urn:microsoft.com/office/officeart/2005/8/colors/accent1_2" csCatId="accent1" phldr="1"/>
      <dgm:spPr/>
      <dgm:t>
        <a:bodyPr/>
        <a:lstStyle/>
        <a:p>
          <a:endParaRPr lang="en-GB"/>
        </a:p>
      </dgm:t>
    </dgm:pt>
    <dgm:pt modelId="{316961D4-B736-B34C-BE99-E964CF3CDDD2}">
      <dgm:prSet phldrT="[Text]"/>
      <dgm:spPr/>
      <dgm:t>
        <a:bodyPr/>
        <a:lstStyle/>
        <a:p>
          <a:r>
            <a:rPr lang="en-GB" dirty="0" err="1" smtClean="0">
              <a:latin typeface="Arial Black"/>
              <a:cs typeface="Arial Black"/>
            </a:rPr>
            <a:t>Analyze</a:t>
          </a:r>
          <a:r>
            <a:rPr lang="en-GB" dirty="0" smtClean="0">
              <a:latin typeface="Arial Black"/>
              <a:cs typeface="Arial Black"/>
            </a:rPr>
            <a:t> Values</a:t>
          </a:r>
          <a:endParaRPr lang="en-GB" dirty="0">
            <a:latin typeface="Arial Black"/>
            <a:cs typeface="Arial Black"/>
          </a:endParaRPr>
        </a:p>
      </dgm:t>
    </dgm:pt>
    <dgm:pt modelId="{D7A7905A-66E8-1F49-95F2-108B98F22245}" type="parTrans" cxnId="{BA026C8E-F52B-ED48-8C96-666D58752FD4}">
      <dgm:prSet/>
      <dgm:spPr/>
      <dgm:t>
        <a:bodyPr/>
        <a:lstStyle/>
        <a:p>
          <a:endParaRPr lang="en-GB"/>
        </a:p>
      </dgm:t>
    </dgm:pt>
    <dgm:pt modelId="{9A6D4BDA-291F-D146-A919-45854A80329C}" type="sibTrans" cxnId="{BA026C8E-F52B-ED48-8C96-666D58752FD4}">
      <dgm:prSet/>
      <dgm:spPr/>
      <dgm:t>
        <a:bodyPr/>
        <a:lstStyle/>
        <a:p>
          <a:endParaRPr lang="en-GB"/>
        </a:p>
      </dgm:t>
    </dgm:pt>
    <dgm:pt modelId="{8C59CECF-24E5-0846-BF7D-5020454BA35C}">
      <dgm:prSet phldrT="[Text]"/>
      <dgm:spPr/>
      <dgm:t>
        <a:bodyPr/>
        <a:lstStyle/>
        <a:p>
          <a:r>
            <a:rPr lang="en-GB" dirty="0" smtClean="0">
              <a:latin typeface="Arial Black"/>
              <a:cs typeface="Arial Black"/>
            </a:rPr>
            <a:t>Design for Values</a:t>
          </a:r>
          <a:endParaRPr lang="en-GB" dirty="0">
            <a:latin typeface="Arial Black"/>
            <a:cs typeface="Arial Black"/>
          </a:endParaRPr>
        </a:p>
      </dgm:t>
    </dgm:pt>
    <dgm:pt modelId="{B5654413-0AF0-FA43-8A53-0DD662252254}" type="parTrans" cxnId="{C409CFFD-2561-D043-B9FF-1A032264B5AA}">
      <dgm:prSet/>
      <dgm:spPr/>
      <dgm:t>
        <a:bodyPr/>
        <a:lstStyle/>
        <a:p>
          <a:endParaRPr lang="en-GB"/>
        </a:p>
      </dgm:t>
    </dgm:pt>
    <dgm:pt modelId="{29E11E14-632A-9A47-B5A1-E3D5946EE052}" type="sibTrans" cxnId="{C409CFFD-2561-D043-B9FF-1A032264B5AA}">
      <dgm:prSet/>
      <dgm:spPr/>
      <dgm:t>
        <a:bodyPr/>
        <a:lstStyle/>
        <a:p>
          <a:endParaRPr lang="en-GB"/>
        </a:p>
      </dgm:t>
    </dgm:pt>
    <dgm:pt modelId="{D6F734E8-8885-3D44-9712-2A57F6828B40}">
      <dgm:prSet phldrT="[Text]" custT="1"/>
      <dgm:spPr/>
      <dgm:t>
        <a:bodyPr/>
        <a:lstStyle/>
        <a:p>
          <a:r>
            <a:rPr lang="en-GB" sz="1800" dirty="0" smtClean="0">
              <a:latin typeface="Arial Black"/>
              <a:cs typeface="Arial Black"/>
            </a:rPr>
            <a:t>Implement</a:t>
          </a:r>
        </a:p>
        <a:p>
          <a:r>
            <a:rPr lang="en-GB" sz="1800" dirty="0" smtClean="0">
              <a:latin typeface="Arial Black"/>
              <a:cs typeface="Arial Black"/>
            </a:rPr>
            <a:t>And</a:t>
          </a:r>
        </a:p>
        <a:p>
          <a:r>
            <a:rPr lang="en-GB" sz="1800" dirty="0" smtClean="0">
              <a:latin typeface="Arial Black"/>
              <a:cs typeface="Arial Black"/>
            </a:rPr>
            <a:t>Measure</a:t>
          </a:r>
        </a:p>
        <a:p>
          <a:r>
            <a:rPr lang="en-GB" sz="1800" dirty="0" smtClean="0">
              <a:latin typeface="Arial Black"/>
              <a:cs typeface="Arial Black"/>
            </a:rPr>
            <a:t>Values and costs</a:t>
          </a:r>
          <a:endParaRPr lang="en-GB" sz="1800" dirty="0">
            <a:latin typeface="Arial Black"/>
            <a:cs typeface="Arial Black"/>
          </a:endParaRPr>
        </a:p>
      </dgm:t>
    </dgm:pt>
    <dgm:pt modelId="{9E79DE34-7D0F-B848-A4CD-6F02DE26B603}" type="parTrans" cxnId="{8EC67DC7-5BDB-C44C-B84F-0A6ADA10A092}">
      <dgm:prSet/>
      <dgm:spPr/>
      <dgm:t>
        <a:bodyPr/>
        <a:lstStyle/>
        <a:p>
          <a:endParaRPr lang="en-GB"/>
        </a:p>
      </dgm:t>
    </dgm:pt>
    <dgm:pt modelId="{1BF47D94-EAFC-DC47-A161-298C24617CB5}" type="sibTrans" cxnId="{8EC67DC7-5BDB-C44C-B84F-0A6ADA10A092}">
      <dgm:prSet/>
      <dgm:spPr/>
      <dgm:t>
        <a:bodyPr/>
        <a:lstStyle/>
        <a:p>
          <a:endParaRPr lang="en-GB"/>
        </a:p>
      </dgm:t>
    </dgm:pt>
    <dgm:pt modelId="{630AFB74-5F89-3D49-9A98-0EDC662DC111}">
      <dgm:prSet phldrT="[Text]" custT="1"/>
      <dgm:spPr/>
      <dgm:t>
        <a:bodyPr/>
        <a:lstStyle/>
        <a:p>
          <a:r>
            <a:rPr lang="en-GB" sz="1800" dirty="0" smtClean="0">
              <a:latin typeface="Arial Black"/>
              <a:cs typeface="Arial Black"/>
            </a:rPr>
            <a:t>Learn and Change</a:t>
          </a:r>
          <a:endParaRPr lang="en-GB" sz="1800" dirty="0">
            <a:latin typeface="Arial Black"/>
            <a:cs typeface="Arial Black"/>
          </a:endParaRPr>
        </a:p>
      </dgm:t>
    </dgm:pt>
    <dgm:pt modelId="{80DD028C-3138-824B-B3DF-AA3BCD9E414B}" type="parTrans" cxnId="{9BF08516-7C4E-794A-9E2F-0E022ABA5F4E}">
      <dgm:prSet/>
      <dgm:spPr/>
      <dgm:t>
        <a:bodyPr/>
        <a:lstStyle/>
        <a:p>
          <a:endParaRPr lang="en-GB"/>
        </a:p>
      </dgm:t>
    </dgm:pt>
    <dgm:pt modelId="{32A48317-3D32-3547-85FE-3CE7956A7292}" type="sibTrans" cxnId="{9BF08516-7C4E-794A-9E2F-0E022ABA5F4E}">
      <dgm:prSet/>
      <dgm:spPr/>
      <dgm:t>
        <a:bodyPr/>
        <a:lstStyle/>
        <a:p>
          <a:endParaRPr lang="en-GB"/>
        </a:p>
      </dgm:t>
    </dgm:pt>
    <dgm:pt modelId="{4A58D210-7F23-0147-9A98-C2D8D3A28A72}">
      <dgm:prSet phldrT="[Text]" custT="1"/>
      <dgm:spPr/>
      <dgm:t>
        <a:bodyPr/>
        <a:lstStyle/>
        <a:p>
          <a:r>
            <a:rPr lang="en-GB" sz="1800" dirty="0" smtClean="0">
              <a:latin typeface="Arial Black"/>
              <a:cs typeface="Arial Black"/>
            </a:rPr>
            <a:t>Decide if done</a:t>
          </a:r>
          <a:endParaRPr lang="en-GB" sz="1800" dirty="0">
            <a:latin typeface="Arial Black"/>
            <a:cs typeface="Arial Black"/>
          </a:endParaRPr>
        </a:p>
      </dgm:t>
    </dgm:pt>
    <dgm:pt modelId="{AD698718-A053-8941-A849-D9BA95181933}" type="parTrans" cxnId="{22A65E35-C218-5946-8709-E89A3DA351D1}">
      <dgm:prSet/>
      <dgm:spPr/>
      <dgm:t>
        <a:bodyPr/>
        <a:lstStyle/>
        <a:p>
          <a:endParaRPr lang="en-GB"/>
        </a:p>
      </dgm:t>
    </dgm:pt>
    <dgm:pt modelId="{2EB4235B-FCF9-994A-A172-97C7834EAD38}" type="sibTrans" cxnId="{22A65E35-C218-5946-8709-E89A3DA351D1}">
      <dgm:prSet/>
      <dgm:spPr/>
      <dgm:t>
        <a:bodyPr/>
        <a:lstStyle/>
        <a:p>
          <a:endParaRPr lang="en-GB"/>
        </a:p>
      </dgm:t>
    </dgm:pt>
    <dgm:pt modelId="{FE4301E1-C83D-704C-90E8-97741B08D3AA}" type="pres">
      <dgm:prSet presAssocID="{2BC25E30-09F5-CE4E-A048-78C1E77D2747}" presName="cycle" presStyleCnt="0">
        <dgm:presLayoutVars>
          <dgm:dir/>
          <dgm:resizeHandles val="exact"/>
        </dgm:presLayoutVars>
      </dgm:prSet>
      <dgm:spPr/>
      <dgm:t>
        <a:bodyPr/>
        <a:lstStyle/>
        <a:p>
          <a:endParaRPr lang="en-GB"/>
        </a:p>
      </dgm:t>
    </dgm:pt>
    <dgm:pt modelId="{7168D658-A240-AE4A-97E9-CDAD9D1C4DED}" type="pres">
      <dgm:prSet presAssocID="{316961D4-B736-B34C-BE99-E964CF3CDDD2}" presName="dummy" presStyleCnt="0"/>
      <dgm:spPr/>
    </dgm:pt>
    <dgm:pt modelId="{2ABE1DEF-68DA-8B46-A2C3-1DA401B19F5E}" type="pres">
      <dgm:prSet presAssocID="{316961D4-B736-B34C-BE99-E964CF3CDDD2}" presName="node" presStyleLbl="revTx" presStyleIdx="0" presStyleCnt="5">
        <dgm:presLayoutVars>
          <dgm:bulletEnabled val="1"/>
        </dgm:presLayoutVars>
      </dgm:prSet>
      <dgm:spPr/>
      <dgm:t>
        <a:bodyPr/>
        <a:lstStyle/>
        <a:p>
          <a:endParaRPr lang="en-GB"/>
        </a:p>
      </dgm:t>
    </dgm:pt>
    <dgm:pt modelId="{377C4BAB-312D-7B4F-81E6-D40FA48B03F9}" type="pres">
      <dgm:prSet presAssocID="{9A6D4BDA-291F-D146-A919-45854A80329C}" presName="sibTrans" presStyleLbl="node1" presStyleIdx="0" presStyleCnt="5"/>
      <dgm:spPr/>
      <dgm:t>
        <a:bodyPr/>
        <a:lstStyle/>
        <a:p>
          <a:endParaRPr lang="en-GB"/>
        </a:p>
      </dgm:t>
    </dgm:pt>
    <dgm:pt modelId="{E2DAA76F-0011-7B46-9460-0F19F36B09D7}" type="pres">
      <dgm:prSet presAssocID="{8C59CECF-24E5-0846-BF7D-5020454BA35C}" presName="dummy" presStyleCnt="0"/>
      <dgm:spPr/>
    </dgm:pt>
    <dgm:pt modelId="{3B75576B-0144-CE4F-A20B-C88E30D15494}" type="pres">
      <dgm:prSet presAssocID="{8C59CECF-24E5-0846-BF7D-5020454BA35C}" presName="node" presStyleLbl="revTx" presStyleIdx="1" presStyleCnt="5">
        <dgm:presLayoutVars>
          <dgm:bulletEnabled val="1"/>
        </dgm:presLayoutVars>
      </dgm:prSet>
      <dgm:spPr/>
      <dgm:t>
        <a:bodyPr/>
        <a:lstStyle/>
        <a:p>
          <a:endParaRPr lang="en-GB"/>
        </a:p>
      </dgm:t>
    </dgm:pt>
    <dgm:pt modelId="{5042E0AF-0433-B941-A144-913753A5CE66}" type="pres">
      <dgm:prSet presAssocID="{29E11E14-632A-9A47-B5A1-E3D5946EE052}" presName="sibTrans" presStyleLbl="node1" presStyleIdx="1" presStyleCnt="5"/>
      <dgm:spPr/>
      <dgm:t>
        <a:bodyPr/>
        <a:lstStyle/>
        <a:p>
          <a:endParaRPr lang="en-GB"/>
        </a:p>
      </dgm:t>
    </dgm:pt>
    <dgm:pt modelId="{4534E43F-DAC1-9C4B-80ED-149BE661ED5A}" type="pres">
      <dgm:prSet presAssocID="{D6F734E8-8885-3D44-9712-2A57F6828B40}" presName="dummy" presStyleCnt="0"/>
      <dgm:spPr/>
    </dgm:pt>
    <dgm:pt modelId="{ED027438-8121-824B-A822-118DFCA3997A}" type="pres">
      <dgm:prSet presAssocID="{D6F734E8-8885-3D44-9712-2A57F6828B40}" presName="node" presStyleLbl="revTx" presStyleIdx="2" presStyleCnt="5" custScaleX="172823">
        <dgm:presLayoutVars>
          <dgm:bulletEnabled val="1"/>
        </dgm:presLayoutVars>
      </dgm:prSet>
      <dgm:spPr/>
      <dgm:t>
        <a:bodyPr/>
        <a:lstStyle/>
        <a:p>
          <a:endParaRPr lang="en-GB"/>
        </a:p>
      </dgm:t>
    </dgm:pt>
    <dgm:pt modelId="{0A609158-50D6-D54B-A159-09DBF0B84445}" type="pres">
      <dgm:prSet presAssocID="{1BF47D94-EAFC-DC47-A161-298C24617CB5}" presName="sibTrans" presStyleLbl="node1" presStyleIdx="2" presStyleCnt="5"/>
      <dgm:spPr/>
      <dgm:t>
        <a:bodyPr/>
        <a:lstStyle/>
        <a:p>
          <a:endParaRPr lang="en-GB"/>
        </a:p>
      </dgm:t>
    </dgm:pt>
    <dgm:pt modelId="{465C7889-DC70-AD46-A32A-389A1676C2B4}" type="pres">
      <dgm:prSet presAssocID="{630AFB74-5F89-3D49-9A98-0EDC662DC111}" presName="dummy" presStyleCnt="0"/>
      <dgm:spPr/>
    </dgm:pt>
    <dgm:pt modelId="{0250762D-67D8-A24F-8D8B-F379FAF06991}" type="pres">
      <dgm:prSet presAssocID="{630AFB74-5F89-3D49-9A98-0EDC662DC111}" presName="node" presStyleLbl="revTx" presStyleIdx="3" presStyleCnt="5" custScaleX="133759">
        <dgm:presLayoutVars>
          <dgm:bulletEnabled val="1"/>
        </dgm:presLayoutVars>
      </dgm:prSet>
      <dgm:spPr/>
      <dgm:t>
        <a:bodyPr/>
        <a:lstStyle/>
        <a:p>
          <a:endParaRPr lang="en-GB"/>
        </a:p>
      </dgm:t>
    </dgm:pt>
    <dgm:pt modelId="{069DCDCD-FF0F-8E4A-995C-EBE4FF25B722}" type="pres">
      <dgm:prSet presAssocID="{32A48317-3D32-3547-85FE-3CE7956A7292}" presName="sibTrans" presStyleLbl="node1" presStyleIdx="3" presStyleCnt="5"/>
      <dgm:spPr/>
      <dgm:t>
        <a:bodyPr/>
        <a:lstStyle/>
        <a:p>
          <a:endParaRPr lang="en-GB"/>
        </a:p>
      </dgm:t>
    </dgm:pt>
    <dgm:pt modelId="{4D397058-8A36-F44A-A531-A35E9F40E85C}" type="pres">
      <dgm:prSet presAssocID="{4A58D210-7F23-0147-9A98-C2D8D3A28A72}" presName="dummy" presStyleCnt="0"/>
      <dgm:spPr/>
    </dgm:pt>
    <dgm:pt modelId="{202F2B67-A5A2-344B-99B7-649D09BAFADD}" type="pres">
      <dgm:prSet presAssocID="{4A58D210-7F23-0147-9A98-C2D8D3A28A72}" presName="node" presStyleLbl="revTx" presStyleIdx="4" presStyleCnt="5">
        <dgm:presLayoutVars>
          <dgm:bulletEnabled val="1"/>
        </dgm:presLayoutVars>
      </dgm:prSet>
      <dgm:spPr/>
      <dgm:t>
        <a:bodyPr/>
        <a:lstStyle/>
        <a:p>
          <a:endParaRPr lang="en-GB"/>
        </a:p>
      </dgm:t>
    </dgm:pt>
    <dgm:pt modelId="{A0EF6472-4DC8-274F-BFCD-1F409E5BB9E9}" type="pres">
      <dgm:prSet presAssocID="{2EB4235B-FCF9-994A-A172-97C7834EAD38}" presName="sibTrans" presStyleLbl="node1" presStyleIdx="4" presStyleCnt="5"/>
      <dgm:spPr/>
      <dgm:t>
        <a:bodyPr/>
        <a:lstStyle/>
        <a:p>
          <a:endParaRPr lang="en-GB"/>
        </a:p>
      </dgm:t>
    </dgm:pt>
  </dgm:ptLst>
  <dgm:cxnLst>
    <dgm:cxn modelId="{2502C47C-6C32-7A41-8D49-E1D001173187}" type="presOf" srcId="{2BC25E30-09F5-CE4E-A048-78C1E77D2747}" destId="{FE4301E1-C83D-704C-90E8-97741B08D3AA}" srcOrd="0" destOrd="0" presId="urn:microsoft.com/office/officeart/2005/8/layout/cycle1"/>
    <dgm:cxn modelId="{31560DFB-E0C6-4940-BC05-6938EA91120A}" type="presOf" srcId="{2EB4235B-FCF9-994A-A172-97C7834EAD38}" destId="{A0EF6472-4DC8-274F-BFCD-1F409E5BB9E9}" srcOrd="0" destOrd="0" presId="urn:microsoft.com/office/officeart/2005/8/layout/cycle1"/>
    <dgm:cxn modelId="{A7731B24-B868-234B-8827-AC41CD5E0767}" type="presOf" srcId="{8C59CECF-24E5-0846-BF7D-5020454BA35C}" destId="{3B75576B-0144-CE4F-A20B-C88E30D15494}" srcOrd="0" destOrd="0" presId="urn:microsoft.com/office/officeart/2005/8/layout/cycle1"/>
    <dgm:cxn modelId="{D7F6DD1C-51D5-1240-A335-8EF234B9D605}" type="presOf" srcId="{D6F734E8-8885-3D44-9712-2A57F6828B40}" destId="{ED027438-8121-824B-A822-118DFCA3997A}" srcOrd="0" destOrd="0" presId="urn:microsoft.com/office/officeart/2005/8/layout/cycle1"/>
    <dgm:cxn modelId="{1AB1FAB8-626C-4249-BEAD-284DEE6F91F5}" type="presOf" srcId="{32A48317-3D32-3547-85FE-3CE7956A7292}" destId="{069DCDCD-FF0F-8E4A-995C-EBE4FF25B722}" srcOrd="0" destOrd="0" presId="urn:microsoft.com/office/officeart/2005/8/layout/cycle1"/>
    <dgm:cxn modelId="{00EBDD4B-F025-3E44-82EA-C5201215B9A4}" type="presOf" srcId="{29E11E14-632A-9A47-B5A1-E3D5946EE052}" destId="{5042E0AF-0433-B941-A144-913753A5CE66}" srcOrd="0" destOrd="0" presId="urn:microsoft.com/office/officeart/2005/8/layout/cycle1"/>
    <dgm:cxn modelId="{855ECAF7-E763-404B-B3B9-EF11D66B6217}" type="presOf" srcId="{4A58D210-7F23-0147-9A98-C2D8D3A28A72}" destId="{202F2B67-A5A2-344B-99B7-649D09BAFADD}" srcOrd="0" destOrd="0" presId="urn:microsoft.com/office/officeart/2005/8/layout/cycle1"/>
    <dgm:cxn modelId="{33BD61FE-51D2-C046-8FDD-3B0327CF1B7D}" type="presOf" srcId="{9A6D4BDA-291F-D146-A919-45854A80329C}" destId="{377C4BAB-312D-7B4F-81E6-D40FA48B03F9}" srcOrd="0" destOrd="0" presId="urn:microsoft.com/office/officeart/2005/8/layout/cycle1"/>
    <dgm:cxn modelId="{687A0C05-91BD-4F42-8518-0D5A4B66250F}" type="presOf" srcId="{630AFB74-5F89-3D49-9A98-0EDC662DC111}" destId="{0250762D-67D8-A24F-8D8B-F379FAF06991}" srcOrd="0" destOrd="0" presId="urn:microsoft.com/office/officeart/2005/8/layout/cycle1"/>
    <dgm:cxn modelId="{687168E1-2D87-6240-ACEC-18E4DC7C5344}" type="presOf" srcId="{1BF47D94-EAFC-DC47-A161-298C24617CB5}" destId="{0A609158-50D6-D54B-A159-09DBF0B84445}" srcOrd="0" destOrd="0" presId="urn:microsoft.com/office/officeart/2005/8/layout/cycle1"/>
    <dgm:cxn modelId="{C409CFFD-2561-D043-B9FF-1A032264B5AA}" srcId="{2BC25E30-09F5-CE4E-A048-78C1E77D2747}" destId="{8C59CECF-24E5-0846-BF7D-5020454BA35C}" srcOrd="1" destOrd="0" parTransId="{B5654413-0AF0-FA43-8A53-0DD662252254}" sibTransId="{29E11E14-632A-9A47-B5A1-E3D5946EE052}"/>
    <dgm:cxn modelId="{8606BED4-4838-824E-B588-14F6A1781C68}" type="presOf" srcId="{316961D4-B736-B34C-BE99-E964CF3CDDD2}" destId="{2ABE1DEF-68DA-8B46-A2C3-1DA401B19F5E}" srcOrd="0" destOrd="0" presId="urn:microsoft.com/office/officeart/2005/8/layout/cycle1"/>
    <dgm:cxn modelId="{9BF08516-7C4E-794A-9E2F-0E022ABA5F4E}" srcId="{2BC25E30-09F5-CE4E-A048-78C1E77D2747}" destId="{630AFB74-5F89-3D49-9A98-0EDC662DC111}" srcOrd="3" destOrd="0" parTransId="{80DD028C-3138-824B-B3DF-AA3BCD9E414B}" sibTransId="{32A48317-3D32-3547-85FE-3CE7956A7292}"/>
    <dgm:cxn modelId="{8EC67DC7-5BDB-C44C-B84F-0A6ADA10A092}" srcId="{2BC25E30-09F5-CE4E-A048-78C1E77D2747}" destId="{D6F734E8-8885-3D44-9712-2A57F6828B40}" srcOrd="2" destOrd="0" parTransId="{9E79DE34-7D0F-B848-A4CD-6F02DE26B603}" sibTransId="{1BF47D94-EAFC-DC47-A161-298C24617CB5}"/>
    <dgm:cxn modelId="{BA026C8E-F52B-ED48-8C96-666D58752FD4}" srcId="{2BC25E30-09F5-CE4E-A048-78C1E77D2747}" destId="{316961D4-B736-B34C-BE99-E964CF3CDDD2}" srcOrd="0" destOrd="0" parTransId="{D7A7905A-66E8-1F49-95F2-108B98F22245}" sibTransId="{9A6D4BDA-291F-D146-A919-45854A80329C}"/>
    <dgm:cxn modelId="{22A65E35-C218-5946-8709-E89A3DA351D1}" srcId="{2BC25E30-09F5-CE4E-A048-78C1E77D2747}" destId="{4A58D210-7F23-0147-9A98-C2D8D3A28A72}" srcOrd="4" destOrd="0" parTransId="{AD698718-A053-8941-A849-D9BA95181933}" sibTransId="{2EB4235B-FCF9-994A-A172-97C7834EAD38}"/>
    <dgm:cxn modelId="{557C6B39-0FA0-A34C-9DA6-DE0A5B6B1D9E}" type="presParOf" srcId="{FE4301E1-C83D-704C-90E8-97741B08D3AA}" destId="{7168D658-A240-AE4A-97E9-CDAD9D1C4DED}" srcOrd="0" destOrd="0" presId="urn:microsoft.com/office/officeart/2005/8/layout/cycle1"/>
    <dgm:cxn modelId="{F0C83A56-0DC2-F440-B5FE-8D0721D3D164}" type="presParOf" srcId="{FE4301E1-C83D-704C-90E8-97741B08D3AA}" destId="{2ABE1DEF-68DA-8B46-A2C3-1DA401B19F5E}" srcOrd="1" destOrd="0" presId="urn:microsoft.com/office/officeart/2005/8/layout/cycle1"/>
    <dgm:cxn modelId="{090C6CA8-4443-2F45-879F-551CF94D1150}" type="presParOf" srcId="{FE4301E1-C83D-704C-90E8-97741B08D3AA}" destId="{377C4BAB-312D-7B4F-81E6-D40FA48B03F9}" srcOrd="2" destOrd="0" presId="urn:microsoft.com/office/officeart/2005/8/layout/cycle1"/>
    <dgm:cxn modelId="{F4AE5EE8-8BEB-FB49-BD9E-8C8E117BF6E1}" type="presParOf" srcId="{FE4301E1-C83D-704C-90E8-97741B08D3AA}" destId="{E2DAA76F-0011-7B46-9460-0F19F36B09D7}" srcOrd="3" destOrd="0" presId="urn:microsoft.com/office/officeart/2005/8/layout/cycle1"/>
    <dgm:cxn modelId="{B9AD63A2-882B-8849-9928-4FBEF6CDC2F3}" type="presParOf" srcId="{FE4301E1-C83D-704C-90E8-97741B08D3AA}" destId="{3B75576B-0144-CE4F-A20B-C88E30D15494}" srcOrd="4" destOrd="0" presId="urn:microsoft.com/office/officeart/2005/8/layout/cycle1"/>
    <dgm:cxn modelId="{BEBFAB3C-DEB3-224D-9509-BC9B91D22380}" type="presParOf" srcId="{FE4301E1-C83D-704C-90E8-97741B08D3AA}" destId="{5042E0AF-0433-B941-A144-913753A5CE66}" srcOrd="5" destOrd="0" presId="urn:microsoft.com/office/officeart/2005/8/layout/cycle1"/>
    <dgm:cxn modelId="{1EF28D33-F61E-B645-9AC0-7B75E04213E4}" type="presParOf" srcId="{FE4301E1-C83D-704C-90E8-97741B08D3AA}" destId="{4534E43F-DAC1-9C4B-80ED-149BE661ED5A}" srcOrd="6" destOrd="0" presId="urn:microsoft.com/office/officeart/2005/8/layout/cycle1"/>
    <dgm:cxn modelId="{DC1ACE95-219C-B74E-9794-F34437873789}" type="presParOf" srcId="{FE4301E1-C83D-704C-90E8-97741B08D3AA}" destId="{ED027438-8121-824B-A822-118DFCA3997A}" srcOrd="7" destOrd="0" presId="urn:microsoft.com/office/officeart/2005/8/layout/cycle1"/>
    <dgm:cxn modelId="{0D43B3F0-1BF3-A242-94B0-DC70ED78F67A}" type="presParOf" srcId="{FE4301E1-C83D-704C-90E8-97741B08D3AA}" destId="{0A609158-50D6-D54B-A159-09DBF0B84445}" srcOrd="8" destOrd="0" presId="urn:microsoft.com/office/officeart/2005/8/layout/cycle1"/>
    <dgm:cxn modelId="{DA0EB981-BDD9-2C4F-811B-AE0D8071EE91}" type="presParOf" srcId="{FE4301E1-C83D-704C-90E8-97741B08D3AA}" destId="{465C7889-DC70-AD46-A32A-389A1676C2B4}" srcOrd="9" destOrd="0" presId="urn:microsoft.com/office/officeart/2005/8/layout/cycle1"/>
    <dgm:cxn modelId="{0FC2C4E1-C74A-CF40-A740-EAB615033B68}" type="presParOf" srcId="{FE4301E1-C83D-704C-90E8-97741B08D3AA}" destId="{0250762D-67D8-A24F-8D8B-F379FAF06991}" srcOrd="10" destOrd="0" presId="urn:microsoft.com/office/officeart/2005/8/layout/cycle1"/>
    <dgm:cxn modelId="{EAD42A84-1242-FB4C-BE5E-721AA330C914}" type="presParOf" srcId="{FE4301E1-C83D-704C-90E8-97741B08D3AA}" destId="{069DCDCD-FF0F-8E4A-995C-EBE4FF25B722}" srcOrd="11" destOrd="0" presId="urn:microsoft.com/office/officeart/2005/8/layout/cycle1"/>
    <dgm:cxn modelId="{1B6F45FD-9DFE-504F-9505-C47D0BFFE6F0}" type="presParOf" srcId="{FE4301E1-C83D-704C-90E8-97741B08D3AA}" destId="{4D397058-8A36-F44A-A531-A35E9F40E85C}" srcOrd="12" destOrd="0" presId="urn:microsoft.com/office/officeart/2005/8/layout/cycle1"/>
    <dgm:cxn modelId="{D154C2BA-9EE1-A743-BEFE-32F9C7FF7E99}" type="presParOf" srcId="{FE4301E1-C83D-704C-90E8-97741B08D3AA}" destId="{202F2B67-A5A2-344B-99B7-649D09BAFADD}" srcOrd="13" destOrd="0" presId="urn:microsoft.com/office/officeart/2005/8/layout/cycle1"/>
    <dgm:cxn modelId="{C1E44032-69D0-7544-8D44-D7F834172B62}" type="presParOf" srcId="{FE4301E1-C83D-704C-90E8-97741B08D3AA}" destId="{A0EF6472-4DC8-274F-BFCD-1F409E5BB9E9}" srcOrd="14" destOrd="0" presId="urn:microsoft.com/office/officeart/2005/8/layout/cycle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F362830-FF16-1A43-89A4-63BE7FE29039}" type="doc">
      <dgm:prSet loTypeId="urn:microsoft.com/office/officeart/2005/8/layout/lProcess2" loCatId="" qsTypeId="urn:microsoft.com/office/officeart/2005/8/quickstyle/simple4" qsCatId="simple" csTypeId="urn:microsoft.com/office/officeart/2005/8/colors/accent1_2" csCatId="accent1" phldr="1"/>
      <dgm:spPr/>
    </dgm:pt>
    <dgm:pt modelId="{31592E04-C860-3B44-B0A6-7EE4CBE59486}">
      <dgm:prSet phldrT="[Text]">
        <dgm:style>
          <a:lnRef idx="2">
            <a:schemeClr val="accent1"/>
          </a:lnRef>
          <a:fillRef idx="1">
            <a:schemeClr val="lt1"/>
          </a:fillRef>
          <a:effectRef idx="0">
            <a:schemeClr val="accent1"/>
          </a:effectRef>
          <a:fontRef idx="minor">
            <a:schemeClr val="dk1"/>
          </a:fontRef>
        </dgm:style>
      </dgm:prSet>
      <dgm:spPr/>
      <dgm:t>
        <a:bodyPr/>
        <a:lstStyle/>
        <a:p>
          <a:r>
            <a:rPr lang="en-US" dirty="0" smtClean="0"/>
            <a:t>User Week 2</a:t>
          </a:r>
          <a:endParaRPr lang="en-US" dirty="0"/>
        </a:p>
      </dgm:t>
    </dgm:pt>
    <dgm:pt modelId="{27CD2360-C28B-1546-AEA9-23BC7571E67E}" type="parTrans" cxnId="{F255FB7E-A679-0C41-8323-AA2B98A07FA5}">
      <dgm:prSet/>
      <dgm:spPr/>
      <dgm:t>
        <a:bodyPr/>
        <a:lstStyle/>
        <a:p>
          <a:endParaRPr lang="en-US"/>
        </a:p>
      </dgm:t>
    </dgm:pt>
    <dgm:pt modelId="{0A3483F4-28E2-F542-8944-75BC24F01737}" type="sibTrans" cxnId="{F255FB7E-A679-0C41-8323-AA2B98A07FA5}">
      <dgm:prSet/>
      <dgm:spPr/>
      <dgm:t>
        <a:bodyPr/>
        <a:lstStyle/>
        <a:p>
          <a:endParaRPr lang="en-US"/>
        </a:p>
      </dgm:t>
    </dgm:pt>
    <dgm:pt modelId="{6ECFB52B-E012-1B46-B8F0-BFCD055E7C1D}">
      <dgm:prSet phldrT="[Text]">
        <dgm:style>
          <a:lnRef idx="2">
            <a:schemeClr val="accent1"/>
          </a:lnRef>
          <a:fillRef idx="1">
            <a:schemeClr val="lt1"/>
          </a:fillRef>
          <a:effectRef idx="0">
            <a:schemeClr val="accent1"/>
          </a:effectRef>
          <a:fontRef idx="minor">
            <a:schemeClr val="dk1"/>
          </a:fontRef>
        </dgm:style>
      </dgm:prSet>
      <dgm:spPr/>
      <dgm:t>
        <a:bodyPr/>
        <a:lstStyle/>
        <a:p>
          <a:r>
            <a:rPr lang="en-US" dirty="0" smtClean="0"/>
            <a:t>User Week 3</a:t>
          </a:r>
          <a:endParaRPr lang="en-US" dirty="0"/>
        </a:p>
      </dgm:t>
    </dgm:pt>
    <dgm:pt modelId="{B978D8AF-4B82-AC4A-B6C8-119E58A7EB94}" type="parTrans" cxnId="{AC5297FA-272F-A642-81ED-9AAF5AB80256}">
      <dgm:prSet/>
      <dgm:spPr/>
      <dgm:t>
        <a:bodyPr/>
        <a:lstStyle/>
        <a:p>
          <a:endParaRPr lang="en-US"/>
        </a:p>
      </dgm:t>
    </dgm:pt>
    <dgm:pt modelId="{2C056CC5-0187-8447-A4BF-F7401DDDF91B}" type="sibTrans" cxnId="{AC5297FA-272F-A642-81ED-9AAF5AB80256}">
      <dgm:prSet/>
      <dgm:spPr/>
      <dgm:t>
        <a:bodyPr/>
        <a:lstStyle/>
        <a:p>
          <a:endParaRPr lang="en-US"/>
        </a:p>
      </dgm:t>
    </dgm:pt>
    <dgm:pt modelId="{E76A1A10-4F97-D64A-914E-C45519CAF54C}">
      <dgm:prSet phldrT="[Text]">
        <dgm:style>
          <a:lnRef idx="1">
            <a:schemeClr val="accent4"/>
          </a:lnRef>
          <a:fillRef idx="2">
            <a:schemeClr val="accent4"/>
          </a:fillRef>
          <a:effectRef idx="1">
            <a:schemeClr val="accent4"/>
          </a:effectRef>
          <a:fontRef idx="minor">
            <a:schemeClr val="dk1"/>
          </a:fontRef>
        </dgm:style>
      </dgm:prSet>
      <dgm:spPr/>
      <dgm:t>
        <a:bodyPr/>
        <a:lstStyle/>
        <a:p>
          <a:r>
            <a:rPr lang="en-US" b="1" dirty="0" smtClean="0"/>
            <a:t>Select a Goal</a:t>
          </a:r>
          <a:endParaRPr lang="en-US" b="1" dirty="0"/>
        </a:p>
      </dgm:t>
    </dgm:pt>
    <dgm:pt modelId="{EAE4E3D8-1B85-1143-9AF7-32C786563F41}" type="parTrans" cxnId="{A0305F65-5BC0-524A-8196-39B726318BCB}">
      <dgm:prSet/>
      <dgm:spPr/>
      <dgm:t>
        <a:bodyPr/>
        <a:lstStyle/>
        <a:p>
          <a:endParaRPr lang="en-US"/>
        </a:p>
      </dgm:t>
    </dgm:pt>
    <dgm:pt modelId="{EA831EE6-F414-6B46-828B-A05567011E50}" type="sibTrans" cxnId="{A0305F65-5BC0-524A-8196-39B726318BCB}">
      <dgm:prSet/>
      <dgm:spPr/>
      <dgm:t>
        <a:bodyPr/>
        <a:lstStyle/>
        <a:p>
          <a:endParaRPr lang="en-US"/>
        </a:p>
      </dgm:t>
    </dgm:pt>
    <dgm:pt modelId="{A1D09485-6DC5-6043-AC36-29299C88E803}">
      <dgm:prSet phldrT="[Text]">
        <dgm:style>
          <a:lnRef idx="2">
            <a:schemeClr val="accent1"/>
          </a:lnRef>
          <a:fillRef idx="1">
            <a:schemeClr val="lt1"/>
          </a:fillRef>
          <a:effectRef idx="0">
            <a:schemeClr val="accent1"/>
          </a:effectRef>
          <a:fontRef idx="minor">
            <a:schemeClr val="dk1"/>
          </a:fontRef>
        </dgm:style>
      </dgm:prSet>
      <dgm:spPr/>
      <dgm:t>
        <a:bodyPr/>
        <a:lstStyle/>
        <a:p>
          <a:r>
            <a:rPr lang="en-US" dirty="0" smtClean="0"/>
            <a:t> User Week 1</a:t>
          </a:r>
          <a:endParaRPr lang="en-US" dirty="0"/>
        </a:p>
      </dgm:t>
    </dgm:pt>
    <dgm:pt modelId="{6B602F65-0AB5-4F4E-ADFB-89E881B8707D}" type="parTrans" cxnId="{C973F53B-1D73-314D-8381-193A1A7225B0}">
      <dgm:prSet/>
      <dgm:spPr/>
      <dgm:t>
        <a:bodyPr/>
        <a:lstStyle/>
        <a:p>
          <a:endParaRPr lang="en-US"/>
        </a:p>
      </dgm:t>
    </dgm:pt>
    <dgm:pt modelId="{7362CCF2-5A49-7D43-B12B-A7156F4B8F2A}" type="sibTrans" cxnId="{C973F53B-1D73-314D-8381-193A1A7225B0}">
      <dgm:prSet/>
      <dgm:spPr/>
      <dgm:t>
        <a:bodyPr/>
        <a:lstStyle/>
        <a:p>
          <a:endParaRPr lang="en-US"/>
        </a:p>
      </dgm:t>
    </dgm:pt>
    <dgm:pt modelId="{98B06EBD-55E0-E045-A74C-F4508E173659}">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smtClean="0"/>
            <a:t>Developer</a:t>
          </a:r>
        </a:p>
        <a:p>
          <a:r>
            <a:rPr lang="en-US" dirty="0" smtClean="0"/>
            <a:t>Week 4</a:t>
          </a:r>
          <a:endParaRPr lang="en-US" dirty="0"/>
        </a:p>
      </dgm:t>
    </dgm:pt>
    <dgm:pt modelId="{9A1555C9-E9E6-F24A-BFDE-15B30E128665}" type="parTrans" cxnId="{3ED00A12-DF0A-8044-8875-23357D521A0F}">
      <dgm:prSet/>
      <dgm:spPr/>
      <dgm:t>
        <a:bodyPr/>
        <a:lstStyle/>
        <a:p>
          <a:endParaRPr lang="en-US"/>
        </a:p>
      </dgm:t>
    </dgm:pt>
    <dgm:pt modelId="{B42B61C8-DBB8-3145-9D1B-5F886E3C5E85}" type="sibTrans" cxnId="{3ED00A12-DF0A-8044-8875-23357D521A0F}">
      <dgm:prSet/>
      <dgm:spPr/>
      <dgm:t>
        <a:bodyPr/>
        <a:lstStyle/>
        <a:p>
          <a:endParaRPr lang="en-US"/>
        </a:p>
      </dgm:t>
    </dgm:pt>
    <dgm:pt modelId="{61518B1B-04E9-DF47-B166-70387197D40A}">
      <dgm:prSet phldrT="[Text]">
        <dgm:style>
          <a:lnRef idx="1">
            <a:schemeClr val="accent4"/>
          </a:lnRef>
          <a:fillRef idx="2">
            <a:schemeClr val="accent4"/>
          </a:fillRef>
          <a:effectRef idx="1">
            <a:schemeClr val="accent4"/>
          </a:effectRef>
          <a:fontRef idx="minor">
            <a:schemeClr val="dk1"/>
          </a:fontRef>
        </dgm:style>
      </dgm:prSet>
      <dgm:spPr/>
      <dgm:t>
        <a:bodyPr/>
        <a:lstStyle/>
        <a:p>
          <a:r>
            <a:rPr lang="en-US" b="1" dirty="0" smtClean="0"/>
            <a:t>Brainstorm Designs</a:t>
          </a:r>
          <a:endParaRPr lang="en-US" b="1" dirty="0"/>
        </a:p>
      </dgm:t>
    </dgm:pt>
    <dgm:pt modelId="{BD5C7A8E-F024-0B46-87F4-431E58A52C55}" type="parTrans" cxnId="{92C7A9E8-23B2-B447-8257-194FF10F72E2}">
      <dgm:prSet/>
      <dgm:spPr/>
      <dgm:t>
        <a:bodyPr/>
        <a:lstStyle/>
        <a:p>
          <a:endParaRPr lang="en-US"/>
        </a:p>
      </dgm:t>
    </dgm:pt>
    <dgm:pt modelId="{64FBA916-5537-3B40-8F5C-FC309605246C}" type="sibTrans" cxnId="{92C7A9E8-23B2-B447-8257-194FF10F72E2}">
      <dgm:prSet/>
      <dgm:spPr/>
      <dgm:t>
        <a:bodyPr/>
        <a:lstStyle/>
        <a:p>
          <a:endParaRPr lang="en-US"/>
        </a:p>
      </dgm:t>
    </dgm:pt>
    <dgm:pt modelId="{8C2915BB-9DED-7045-B714-2A7978A2CD54}">
      <dgm:prSet phldrT="[Text]">
        <dgm:style>
          <a:lnRef idx="1">
            <a:schemeClr val="accent4"/>
          </a:lnRef>
          <a:fillRef idx="2">
            <a:schemeClr val="accent4"/>
          </a:fillRef>
          <a:effectRef idx="1">
            <a:schemeClr val="accent4"/>
          </a:effectRef>
          <a:fontRef idx="minor">
            <a:schemeClr val="dk1"/>
          </a:fontRef>
        </dgm:style>
      </dgm:prSet>
      <dgm:spPr/>
      <dgm:t>
        <a:bodyPr/>
        <a:lstStyle/>
        <a:p>
          <a:r>
            <a:rPr lang="en-US" b="1" dirty="0" smtClean="0"/>
            <a:t>Estimate Design Impact/Cost</a:t>
          </a:r>
          <a:endParaRPr lang="en-US" b="1" dirty="0"/>
        </a:p>
      </dgm:t>
    </dgm:pt>
    <dgm:pt modelId="{FDFB0BBD-62A4-714A-8BE0-EF39B66EAB37}" type="parTrans" cxnId="{504198C7-4D45-A24C-84AA-FA2F3B66D5FC}">
      <dgm:prSet/>
      <dgm:spPr/>
      <dgm:t>
        <a:bodyPr/>
        <a:lstStyle/>
        <a:p>
          <a:endParaRPr lang="en-US"/>
        </a:p>
      </dgm:t>
    </dgm:pt>
    <dgm:pt modelId="{AF94233E-A599-8943-9526-984743B99AD6}" type="sibTrans" cxnId="{504198C7-4D45-A24C-84AA-FA2F3B66D5FC}">
      <dgm:prSet/>
      <dgm:spPr/>
      <dgm:t>
        <a:bodyPr/>
        <a:lstStyle/>
        <a:p>
          <a:endParaRPr lang="en-US"/>
        </a:p>
      </dgm:t>
    </dgm:pt>
    <dgm:pt modelId="{688B257B-351C-AC4A-8BFD-E8F123BF39F2}">
      <dgm:prSet phldrT="[Text]">
        <dgm:style>
          <a:lnRef idx="1">
            <a:schemeClr val="accent4"/>
          </a:lnRef>
          <a:fillRef idx="2">
            <a:schemeClr val="accent4"/>
          </a:fillRef>
          <a:effectRef idx="1">
            <a:schemeClr val="accent4"/>
          </a:effectRef>
          <a:fontRef idx="minor">
            <a:schemeClr val="dk1"/>
          </a:fontRef>
        </dgm:style>
      </dgm:prSet>
      <dgm:spPr/>
      <dgm:t>
        <a:bodyPr/>
        <a:lstStyle/>
        <a:p>
          <a:r>
            <a:rPr lang="en-US" b="1" dirty="0" smtClean="0"/>
            <a:t>Pick best design</a:t>
          </a:r>
          <a:endParaRPr lang="en-US" b="1" dirty="0"/>
        </a:p>
      </dgm:t>
    </dgm:pt>
    <dgm:pt modelId="{F8F7D70A-2A23-BE44-BAF9-B73EBC251B6C}" type="parTrans" cxnId="{0EBFF583-6353-9C41-86D5-03C1FAA24BDA}">
      <dgm:prSet/>
      <dgm:spPr/>
      <dgm:t>
        <a:bodyPr/>
        <a:lstStyle/>
        <a:p>
          <a:endParaRPr lang="en-US"/>
        </a:p>
      </dgm:t>
    </dgm:pt>
    <dgm:pt modelId="{453890B4-D474-3542-A66F-64B7D3A47715}" type="sibTrans" cxnId="{0EBFF583-6353-9C41-86D5-03C1FAA24BDA}">
      <dgm:prSet/>
      <dgm:spPr/>
      <dgm:t>
        <a:bodyPr/>
        <a:lstStyle/>
        <a:p>
          <a:endParaRPr lang="en-US"/>
        </a:p>
      </dgm:t>
    </dgm:pt>
    <dgm:pt modelId="{68DFE438-3EF9-804B-AB29-0A66B6926031}">
      <dgm:prSet phldrT="[Text]">
        <dgm:style>
          <a:lnRef idx="1">
            <a:schemeClr val="accent4"/>
          </a:lnRef>
          <a:fillRef idx="2">
            <a:schemeClr val="accent4"/>
          </a:fillRef>
          <a:effectRef idx="1">
            <a:schemeClr val="accent4"/>
          </a:effectRef>
          <a:fontRef idx="minor">
            <a:schemeClr val="dk1"/>
          </a:fontRef>
        </dgm:style>
      </dgm:prSet>
      <dgm:spPr/>
      <dgm:t>
        <a:bodyPr/>
        <a:lstStyle/>
        <a:p>
          <a:r>
            <a:rPr lang="en-US" b="1" dirty="0" smtClean="0"/>
            <a:t>Implement design</a:t>
          </a:r>
          <a:endParaRPr lang="en-US" b="1" dirty="0"/>
        </a:p>
      </dgm:t>
    </dgm:pt>
    <dgm:pt modelId="{E42DC761-6097-0C47-9A67-D371157D7D8A}" type="parTrans" cxnId="{F5833743-0860-4740-BC7D-51AD1329EE66}">
      <dgm:prSet/>
      <dgm:spPr/>
      <dgm:t>
        <a:bodyPr/>
        <a:lstStyle/>
        <a:p>
          <a:endParaRPr lang="en-US"/>
        </a:p>
      </dgm:t>
    </dgm:pt>
    <dgm:pt modelId="{272991C6-5F29-034E-9CFB-87316400D204}" type="sibTrans" cxnId="{F5833743-0860-4740-BC7D-51AD1329EE66}">
      <dgm:prSet/>
      <dgm:spPr/>
      <dgm:t>
        <a:bodyPr/>
        <a:lstStyle/>
        <a:p>
          <a:endParaRPr lang="en-US"/>
        </a:p>
      </dgm:t>
    </dgm:pt>
    <dgm:pt modelId="{777ABBB4-8662-2A4B-B185-950A6F4A095B}">
      <dgm:prSet phldrT="[Text]">
        <dgm:style>
          <a:lnRef idx="1">
            <a:schemeClr val="accent4"/>
          </a:lnRef>
          <a:fillRef idx="2">
            <a:schemeClr val="accent4"/>
          </a:fillRef>
          <a:effectRef idx="1">
            <a:schemeClr val="accent4"/>
          </a:effectRef>
          <a:fontRef idx="minor">
            <a:schemeClr val="dk1"/>
          </a:fontRef>
        </dgm:style>
      </dgm:prSet>
      <dgm:spPr/>
      <dgm:t>
        <a:bodyPr/>
        <a:lstStyle/>
        <a:p>
          <a:r>
            <a:rPr lang="en-US" b="1" dirty="0" smtClean="0"/>
            <a:t>Test design</a:t>
          </a:r>
          <a:endParaRPr lang="en-US" b="1" dirty="0"/>
        </a:p>
      </dgm:t>
    </dgm:pt>
    <dgm:pt modelId="{4FF52B96-FAAA-D641-BE9B-29CC9D1DEA6C}" type="parTrans" cxnId="{EDDD86D0-59DB-4F4A-887E-B82DA65C3352}">
      <dgm:prSet/>
      <dgm:spPr/>
      <dgm:t>
        <a:bodyPr/>
        <a:lstStyle/>
        <a:p>
          <a:endParaRPr lang="en-US"/>
        </a:p>
      </dgm:t>
    </dgm:pt>
    <dgm:pt modelId="{DE57F79B-076B-DE41-B005-D750C7EF0DD8}" type="sibTrans" cxnId="{EDDD86D0-59DB-4F4A-887E-B82DA65C3352}">
      <dgm:prSet/>
      <dgm:spPr/>
      <dgm:t>
        <a:bodyPr/>
        <a:lstStyle/>
        <a:p>
          <a:endParaRPr lang="en-US"/>
        </a:p>
      </dgm:t>
    </dgm:pt>
    <dgm:pt modelId="{ABA58209-10EE-F145-8852-81F3FD38932D}">
      <dgm:prSet phldrT="[Text]">
        <dgm:style>
          <a:lnRef idx="1">
            <a:schemeClr val="accent4"/>
          </a:lnRef>
          <a:fillRef idx="2">
            <a:schemeClr val="accent4"/>
          </a:fillRef>
          <a:effectRef idx="1">
            <a:schemeClr val="accent4"/>
          </a:effectRef>
          <a:fontRef idx="minor">
            <a:schemeClr val="dk1"/>
          </a:fontRef>
        </dgm:style>
      </dgm:prSet>
      <dgm:spPr/>
      <dgm:t>
        <a:bodyPr/>
        <a:lstStyle/>
        <a:p>
          <a:r>
            <a:rPr lang="en-US" b="1" dirty="0" smtClean="0"/>
            <a:t>Update Progress to Goal</a:t>
          </a:r>
          <a:endParaRPr lang="en-US" b="1" dirty="0"/>
        </a:p>
      </dgm:t>
    </dgm:pt>
    <dgm:pt modelId="{F81F7D4D-0D00-784A-8E12-7D4AFAC23500}" type="parTrans" cxnId="{F768A0A4-7CDD-3F4A-B99C-DF01F4EDCFC0}">
      <dgm:prSet/>
      <dgm:spPr/>
      <dgm:t>
        <a:bodyPr/>
        <a:lstStyle/>
        <a:p>
          <a:endParaRPr lang="en-US"/>
        </a:p>
      </dgm:t>
    </dgm:pt>
    <dgm:pt modelId="{F95275C8-1AEC-764E-B077-875AFBB35555}" type="sibTrans" cxnId="{F768A0A4-7CDD-3F4A-B99C-DF01F4EDCFC0}">
      <dgm:prSet/>
      <dgm:spPr/>
      <dgm:t>
        <a:bodyPr/>
        <a:lstStyle/>
        <a:p>
          <a:endParaRPr lang="en-US"/>
        </a:p>
      </dgm:t>
    </dgm:pt>
    <dgm:pt modelId="{39CA1C9E-F65F-214A-B467-02A77AA1617A}">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Select a Goal</a:t>
          </a:r>
          <a:endParaRPr lang="en-US" dirty="0"/>
        </a:p>
      </dgm:t>
    </dgm:pt>
    <dgm:pt modelId="{90327DFF-6C24-A444-BB1D-A7612895BAC9}" type="parTrans" cxnId="{EEAF217E-C022-D947-8E2A-FD035AE5F662}">
      <dgm:prSet/>
      <dgm:spPr/>
      <dgm:t>
        <a:bodyPr/>
        <a:lstStyle/>
        <a:p>
          <a:endParaRPr lang="en-US"/>
        </a:p>
      </dgm:t>
    </dgm:pt>
    <dgm:pt modelId="{3803BF5E-B8AA-D74D-9376-4B14C448D952}" type="sibTrans" cxnId="{EEAF217E-C022-D947-8E2A-FD035AE5F662}">
      <dgm:prSet/>
      <dgm:spPr/>
      <dgm:t>
        <a:bodyPr/>
        <a:lstStyle/>
        <a:p>
          <a:endParaRPr lang="en-US"/>
        </a:p>
      </dgm:t>
    </dgm:pt>
    <dgm:pt modelId="{D1837487-08DA-4746-9FD2-514028FED380}">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Brainstorm Designs</a:t>
          </a:r>
          <a:endParaRPr lang="en-US" dirty="0"/>
        </a:p>
      </dgm:t>
    </dgm:pt>
    <dgm:pt modelId="{F6F9105E-A324-E84B-85F0-9A6F1E607909}" type="parTrans" cxnId="{C1821157-75DF-794A-A865-B3FA646FC35C}">
      <dgm:prSet/>
      <dgm:spPr/>
      <dgm:t>
        <a:bodyPr/>
        <a:lstStyle/>
        <a:p>
          <a:endParaRPr lang="en-US"/>
        </a:p>
      </dgm:t>
    </dgm:pt>
    <dgm:pt modelId="{624B5151-D124-BF49-A293-EA813B519269}" type="sibTrans" cxnId="{C1821157-75DF-794A-A865-B3FA646FC35C}">
      <dgm:prSet/>
      <dgm:spPr/>
      <dgm:t>
        <a:bodyPr/>
        <a:lstStyle/>
        <a:p>
          <a:endParaRPr lang="en-US"/>
        </a:p>
      </dgm:t>
    </dgm:pt>
    <dgm:pt modelId="{9DD1A820-0D95-DB4A-9985-24C29BB6F76E}">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Estimate Design Impact/Cost</a:t>
          </a:r>
          <a:endParaRPr lang="en-US" dirty="0"/>
        </a:p>
      </dgm:t>
    </dgm:pt>
    <dgm:pt modelId="{1F7891B5-4DE6-4E40-821E-D6D51DBD28BF}" type="parTrans" cxnId="{D9B2400C-AF6F-F541-A491-E514F04931CD}">
      <dgm:prSet/>
      <dgm:spPr/>
      <dgm:t>
        <a:bodyPr/>
        <a:lstStyle/>
        <a:p>
          <a:endParaRPr lang="en-US"/>
        </a:p>
      </dgm:t>
    </dgm:pt>
    <dgm:pt modelId="{18619CC4-7AA3-BA4F-8599-57BA0D6DB81C}" type="sibTrans" cxnId="{D9B2400C-AF6F-F541-A491-E514F04931CD}">
      <dgm:prSet/>
      <dgm:spPr/>
      <dgm:t>
        <a:bodyPr/>
        <a:lstStyle/>
        <a:p>
          <a:endParaRPr lang="en-US"/>
        </a:p>
      </dgm:t>
    </dgm:pt>
    <dgm:pt modelId="{A01E66C6-8AB6-D24B-8034-6BB0E783A952}">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Pick best design</a:t>
          </a:r>
          <a:endParaRPr lang="en-US" dirty="0"/>
        </a:p>
      </dgm:t>
    </dgm:pt>
    <dgm:pt modelId="{3E49E972-11EE-FB4C-A082-2966D27E1988}" type="parTrans" cxnId="{09533DF0-C9C1-7E47-9DFF-9686F00EAD64}">
      <dgm:prSet/>
      <dgm:spPr/>
      <dgm:t>
        <a:bodyPr/>
        <a:lstStyle/>
        <a:p>
          <a:endParaRPr lang="en-US"/>
        </a:p>
      </dgm:t>
    </dgm:pt>
    <dgm:pt modelId="{D81D8396-409E-D34E-8E4A-BACEAAA356B9}" type="sibTrans" cxnId="{09533DF0-C9C1-7E47-9DFF-9686F00EAD64}">
      <dgm:prSet/>
      <dgm:spPr/>
      <dgm:t>
        <a:bodyPr/>
        <a:lstStyle/>
        <a:p>
          <a:endParaRPr lang="en-US"/>
        </a:p>
      </dgm:t>
    </dgm:pt>
    <dgm:pt modelId="{805108D8-1792-EC46-B3CE-9EA10DE00FD7}">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Implement design</a:t>
          </a:r>
          <a:endParaRPr lang="en-US" dirty="0"/>
        </a:p>
      </dgm:t>
    </dgm:pt>
    <dgm:pt modelId="{27002FDA-DC62-8640-8889-0A1E5ABD4AE9}" type="parTrans" cxnId="{F3C5080F-72E6-D04A-B3C0-AA2731AAC4D1}">
      <dgm:prSet/>
      <dgm:spPr/>
      <dgm:t>
        <a:bodyPr/>
        <a:lstStyle/>
        <a:p>
          <a:endParaRPr lang="en-US"/>
        </a:p>
      </dgm:t>
    </dgm:pt>
    <dgm:pt modelId="{6EBDD1F5-22FB-3D4B-89E1-572298966619}" type="sibTrans" cxnId="{F3C5080F-72E6-D04A-B3C0-AA2731AAC4D1}">
      <dgm:prSet/>
      <dgm:spPr/>
      <dgm:t>
        <a:bodyPr/>
        <a:lstStyle/>
        <a:p>
          <a:endParaRPr lang="en-US"/>
        </a:p>
      </dgm:t>
    </dgm:pt>
    <dgm:pt modelId="{3291DB87-479C-8844-988E-2801CF765336}">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Test design</a:t>
          </a:r>
          <a:endParaRPr lang="en-US" dirty="0"/>
        </a:p>
      </dgm:t>
    </dgm:pt>
    <dgm:pt modelId="{D458249D-0AC2-654B-9539-E5E55C27EC2B}" type="parTrans" cxnId="{BA95BEE3-141A-474B-B1FE-F8E3F7529BC0}">
      <dgm:prSet/>
      <dgm:spPr/>
      <dgm:t>
        <a:bodyPr/>
        <a:lstStyle/>
        <a:p>
          <a:endParaRPr lang="en-US"/>
        </a:p>
      </dgm:t>
    </dgm:pt>
    <dgm:pt modelId="{8333B818-2A4E-8C4F-8C07-55FBC83F899E}" type="sibTrans" cxnId="{BA95BEE3-141A-474B-B1FE-F8E3F7529BC0}">
      <dgm:prSet/>
      <dgm:spPr/>
      <dgm:t>
        <a:bodyPr/>
        <a:lstStyle/>
        <a:p>
          <a:endParaRPr lang="en-US"/>
        </a:p>
      </dgm:t>
    </dgm:pt>
    <dgm:pt modelId="{5F14F07B-981F-B84A-863E-181EE92656A9}">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Update Progress to Goa</a:t>
          </a:r>
          <a:endParaRPr lang="en-US"/>
        </a:p>
      </dgm:t>
    </dgm:pt>
    <dgm:pt modelId="{DC8FF85A-018D-994A-9C75-26B6C36AAB6C}" type="parTrans" cxnId="{FF35B832-1202-AF40-AB75-377819549D0E}">
      <dgm:prSet/>
      <dgm:spPr/>
      <dgm:t>
        <a:bodyPr/>
        <a:lstStyle/>
        <a:p>
          <a:endParaRPr lang="en-US"/>
        </a:p>
      </dgm:t>
    </dgm:pt>
    <dgm:pt modelId="{E2F8AF73-C0B4-9E4C-A812-1FE2AD6C8009}" type="sibTrans" cxnId="{FF35B832-1202-AF40-AB75-377819549D0E}">
      <dgm:prSet/>
      <dgm:spPr/>
      <dgm:t>
        <a:bodyPr/>
        <a:lstStyle/>
        <a:p>
          <a:endParaRPr lang="en-US"/>
        </a:p>
      </dgm:t>
    </dgm:pt>
    <dgm:pt modelId="{D987F628-FC43-6342-98FA-084F87B8D191}">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Select a Goal</a:t>
          </a:r>
          <a:endParaRPr lang="en-US" dirty="0"/>
        </a:p>
      </dgm:t>
    </dgm:pt>
    <dgm:pt modelId="{BA40FF16-0063-5E4B-B0E6-3B1EEA2CD136}" type="parTrans" cxnId="{666F01F6-04DF-C64A-A6C1-8626DAD6D561}">
      <dgm:prSet/>
      <dgm:spPr/>
      <dgm:t>
        <a:bodyPr/>
        <a:lstStyle/>
        <a:p>
          <a:endParaRPr lang="en-US"/>
        </a:p>
      </dgm:t>
    </dgm:pt>
    <dgm:pt modelId="{62C99EF2-C0B0-1545-BB15-21D8DA74B086}" type="sibTrans" cxnId="{666F01F6-04DF-C64A-A6C1-8626DAD6D561}">
      <dgm:prSet/>
      <dgm:spPr/>
      <dgm:t>
        <a:bodyPr/>
        <a:lstStyle/>
        <a:p>
          <a:endParaRPr lang="en-US"/>
        </a:p>
      </dgm:t>
    </dgm:pt>
    <dgm:pt modelId="{6CF00230-FD43-094E-B22F-5AE0238CCDB5}">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Brainstorm Designs</a:t>
          </a:r>
          <a:endParaRPr lang="en-US" dirty="0"/>
        </a:p>
      </dgm:t>
    </dgm:pt>
    <dgm:pt modelId="{198BEC0A-7654-AF47-B80E-E07D835B486E}" type="parTrans" cxnId="{2F7C2C59-974B-6443-B6B6-E0D5026333EE}">
      <dgm:prSet/>
      <dgm:spPr/>
      <dgm:t>
        <a:bodyPr/>
        <a:lstStyle/>
        <a:p>
          <a:endParaRPr lang="en-US"/>
        </a:p>
      </dgm:t>
    </dgm:pt>
    <dgm:pt modelId="{51FBAAEA-49E9-9641-AFF3-34B897B69C87}" type="sibTrans" cxnId="{2F7C2C59-974B-6443-B6B6-E0D5026333EE}">
      <dgm:prSet/>
      <dgm:spPr/>
      <dgm:t>
        <a:bodyPr/>
        <a:lstStyle/>
        <a:p>
          <a:endParaRPr lang="en-US"/>
        </a:p>
      </dgm:t>
    </dgm:pt>
    <dgm:pt modelId="{141D397F-79EB-8A46-934F-17A66DC1C1F6}">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Estimate Design Impact/Cost</a:t>
          </a:r>
          <a:endParaRPr lang="en-US" dirty="0"/>
        </a:p>
      </dgm:t>
    </dgm:pt>
    <dgm:pt modelId="{884F3C4E-77F6-EC41-BA06-541C10326BDA}" type="parTrans" cxnId="{4B16D79D-0542-9440-B0DF-5ABA309C3B53}">
      <dgm:prSet/>
      <dgm:spPr/>
      <dgm:t>
        <a:bodyPr/>
        <a:lstStyle/>
        <a:p>
          <a:endParaRPr lang="en-US"/>
        </a:p>
      </dgm:t>
    </dgm:pt>
    <dgm:pt modelId="{85AD43DF-DE1A-9348-B743-BF0A053766C5}" type="sibTrans" cxnId="{4B16D79D-0542-9440-B0DF-5ABA309C3B53}">
      <dgm:prSet/>
      <dgm:spPr/>
      <dgm:t>
        <a:bodyPr/>
        <a:lstStyle/>
        <a:p>
          <a:endParaRPr lang="en-US"/>
        </a:p>
      </dgm:t>
    </dgm:pt>
    <dgm:pt modelId="{5B333400-DBD1-F04A-822E-C79CAB19487A}">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Pick best design</a:t>
          </a:r>
          <a:endParaRPr lang="en-US" dirty="0"/>
        </a:p>
      </dgm:t>
    </dgm:pt>
    <dgm:pt modelId="{E8FA1DEF-0299-F54F-90E3-FCE5D9E78283}" type="parTrans" cxnId="{F9FFB808-34F6-304C-A413-CA97D454E44E}">
      <dgm:prSet/>
      <dgm:spPr/>
      <dgm:t>
        <a:bodyPr/>
        <a:lstStyle/>
        <a:p>
          <a:endParaRPr lang="en-US"/>
        </a:p>
      </dgm:t>
    </dgm:pt>
    <dgm:pt modelId="{061B6AC7-A4D8-D244-A84B-793DC1FE7BD3}" type="sibTrans" cxnId="{F9FFB808-34F6-304C-A413-CA97D454E44E}">
      <dgm:prSet/>
      <dgm:spPr/>
      <dgm:t>
        <a:bodyPr/>
        <a:lstStyle/>
        <a:p>
          <a:endParaRPr lang="en-US"/>
        </a:p>
      </dgm:t>
    </dgm:pt>
    <dgm:pt modelId="{9C713936-F770-A342-A72F-61377E833ED1}">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Implement design</a:t>
          </a:r>
          <a:endParaRPr lang="en-US" dirty="0"/>
        </a:p>
      </dgm:t>
    </dgm:pt>
    <dgm:pt modelId="{09A44C24-1ED9-D840-8860-F143B5E81C71}" type="parTrans" cxnId="{97480342-1BEA-EE4A-BC5F-6B8DD093DEB0}">
      <dgm:prSet/>
      <dgm:spPr/>
      <dgm:t>
        <a:bodyPr/>
        <a:lstStyle/>
        <a:p>
          <a:endParaRPr lang="en-US"/>
        </a:p>
      </dgm:t>
    </dgm:pt>
    <dgm:pt modelId="{38828E16-1A64-4542-A0AA-92CA80ACD97D}" type="sibTrans" cxnId="{97480342-1BEA-EE4A-BC5F-6B8DD093DEB0}">
      <dgm:prSet/>
      <dgm:spPr/>
      <dgm:t>
        <a:bodyPr/>
        <a:lstStyle/>
        <a:p>
          <a:endParaRPr lang="en-US"/>
        </a:p>
      </dgm:t>
    </dgm:pt>
    <dgm:pt modelId="{5EF49F11-2101-9445-A2BA-86D0047AFB42}">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Test design</a:t>
          </a:r>
          <a:endParaRPr lang="en-US" dirty="0"/>
        </a:p>
      </dgm:t>
    </dgm:pt>
    <dgm:pt modelId="{0195B0A4-EA80-0B4A-8D13-F7EA19FC008E}" type="parTrans" cxnId="{CA5B2C0F-73D0-5B46-BB79-92755DA3123E}">
      <dgm:prSet/>
      <dgm:spPr/>
      <dgm:t>
        <a:bodyPr/>
        <a:lstStyle/>
        <a:p>
          <a:endParaRPr lang="en-US"/>
        </a:p>
      </dgm:t>
    </dgm:pt>
    <dgm:pt modelId="{9405C22E-926C-2044-AC13-28F4EB70ED42}" type="sibTrans" cxnId="{CA5B2C0F-73D0-5B46-BB79-92755DA3123E}">
      <dgm:prSet/>
      <dgm:spPr/>
      <dgm:t>
        <a:bodyPr/>
        <a:lstStyle/>
        <a:p>
          <a:endParaRPr lang="en-US"/>
        </a:p>
      </dgm:t>
    </dgm:pt>
    <dgm:pt modelId="{41F17C5B-98C2-754D-9AAE-84F0669526B1}">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Update Progress to Goa</a:t>
          </a:r>
          <a:endParaRPr lang="en-US"/>
        </a:p>
      </dgm:t>
    </dgm:pt>
    <dgm:pt modelId="{D7BF4CCC-5B4E-D44A-8B9B-E072CE1E179C}" type="parTrans" cxnId="{0733E68B-66D2-6E4C-8D83-B36F60E3ADFC}">
      <dgm:prSet/>
      <dgm:spPr/>
      <dgm:t>
        <a:bodyPr/>
        <a:lstStyle/>
        <a:p>
          <a:endParaRPr lang="en-US"/>
        </a:p>
      </dgm:t>
    </dgm:pt>
    <dgm:pt modelId="{04F47E43-FC6F-9F4D-B4BC-B9503A70B5A7}" type="sibTrans" cxnId="{0733E68B-66D2-6E4C-8D83-B36F60E3ADFC}">
      <dgm:prSet/>
      <dgm:spPr/>
      <dgm:t>
        <a:bodyPr/>
        <a:lstStyle/>
        <a:p>
          <a:endParaRPr lang="en-US"/>
        </a:p>
      </dgm:t>
    </dgm:pt>
    <dgm:pt modelId="{83F16E9E-2D7E-0E42-8F1B-EFEF8A3D43EA}">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Select a Goal</a:t>
          </a:r>
          <a:endParaRPr lang="en-US" dirty="0"/>
        </a:p>
      </dgm:t>
    </dgm:pt>
    <dgm:pt modelId="{03A8B2D7-333A-BD4A-BF66-A8E520430EE1}" type="parTrans" cxnId="{D80697A7-9329-E142-9DD9-58D32C5278D8}">
      <dgm:prSet/>
      <dgm:spPr/>
      <dgm:t>
        <a:bodyPr/>
        <a:lstStyle/>
        <a:p>
          <a:endParaRPr lang="en-US"/>
        </a:p>
      </dgm:t>
    </dgm:pt>
    <dgm:pt modelId="{8CA03019-8F83-2B43-BF2B-88A2CD1E9F3D}" type="sibTrans" cxnId="{D80697A7-9329-E142-9DD9-58D32C5278D8}">
      <dgm:prSet/>
      <dgm:spPr/>
      <dgm:t>
        <a:bodyPr/>
        <a:lstStyle/>
        <a:p>
          <a:endParaRPr lang="en-US"/>
        </a:p>
      </dgm:t>
    </dgm:pt>
    <dgm:pt modelId="{121EFAC8-8F69-304D-A5BA-8D211B7B50CA}">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Brainstorm Designs</a:t>
          </a:r>
          <a:endParaRPr lang="en-US" dirty="0"/>
        </a:p>
      </dgm:t>
    </dgm:pt>
    <dgm:pt modelId="{D8E776DA-929D-D04B-9415-D5E0B104E23A}" type="parTrans" cxnId="{AE4A02E4-2326-7047-BDAB-EA748FF00545}">
      <dgm:prSet/>
      <dgm:spPr/>
      <dgm:t>
        <a:bodyPr/>
        <a:lstStyle/>
        <a:p>
          <a:endParaRPr lang="en-US"/>
        </a:p>
      </dgm:t>
    </dgm:pt>
    <dgm:pt modelId="{3EEA7142-4AFD-1C4F-8054-FF467B8F3C7F}" type="sibTrans" cxnId="{AE4A02E4-2326-7047-BDAB-EA748FF00545}">
      <dgm:prSet/>
      <dgm:spPr/>
      <dgm:t>
        <a:bodyPr/>
        <a:lstStyle/>
        <a:p>
          <a:endParaRPr lang="en-US"/>
        </a:p>
      </dgm:t>
    </dgm:pt>
    <dgm:pt modelId="{CA32CAE7-21DB-A94B-BF6C-6D624A8A88CE}">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Estimate Design Impact/Cost</a:t>
          </a:r>
          <a:endParaRPr lang="en-US" dirty="0"/>
        </a:p>
      </dgm:t>
    </dgm:pt>
    <dgm:pt modelId="{E685F6CA-A6A6-7A4C-9BB1-277A7A088978}" type="parTrans" cxnId="{DEEEEBCD-40EC-CA43-9906-A8D330C8AC0F}">
      <dgm:prSet/>
      <dgm:spPr/>
      <dgm:t>
        <a:bodyPr/>
        <a:lstStyle/>
        <a:p>
          <a:endParaRPr lang="en-US"/>
        </a:p>
      </dgm:t>
    </dgm:pt>
    <dgm:pt modelId="{C6BBA1C7-D08D-704D-B511-BD0F11062031}" type="sibTrans" cxnId="{DEEEEBCD-40EC-CA43-9906-A8D330C8AC0F}">
      <dgm:prSet/>
      <dgm:spPr/>
      <dgm:t>
        <a:bodyPr/>
        <a:lstStyle/>
        <a:p>
          <a:endParaRPr lang="en-US"/>
        </a:p>
      </dgm:t>
    </dgm:pt>
    <dgm:pt modelId="{45F57AE1-B51E-AF42-8FCC-BFDA1A0C3219}">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Pick best design</a:t>
          </a:r>
          <a:endParaRPr lang="en-US" dirty="0"/>
        </a:p>
      </dgm:t>
    </dgm:pt>
    <dgm:pt modelId="{5EA49947-62C9-054C-BFF8-6AC3B175FD7F}" type="parTrans" cxnId="{61FD225A-DFB6-7743-99AE-90000E36ABE6}">
      <dgm:prSet/>
      <dgm:spPr/>
      <dgm:t>
        <a:bodyPr/>
        <a:lstStyle/>
        <a:p>
          <a:endParaRPr lang="en-US"/>
        </a:p>
      </dgm:t>
    </dgm:pt>
    <dgm:pt modelId="{6F4C660B-E321-0547-8D15-1B0E293067CD}" type="sibTrans" cxnId="{61FD225A-DFB6-7743-99AE-90000E36ABE6}">
      <dgm:prSet/>
      <dgm:spPr/>
      <dgm:t>
        <a:bodyPr/>
        <a:lstStyle/>
        <a:p>
          <a:endParaRPr lang="en-US"/>
        </a:p>
      </dgm:t>
    </dgm:pt>
    <dgm:pt modelId="{113B1BEE-4A42-5445-B15B-75905FDEA656}">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Implement design</a:t>
          </a:r>
          <a:endParaRPr lang="en-US" dirty="0"/>
        </a:p>
      </dgm:t>
    </dgm:pt>
    <dgm:pt modelId="{4C45C4F9-D4ED-9144-B687-8B0E2416952D}" type="parTrans" cxnId="{67F15EB2-C4AC-0C42-9765-F4455BB160E1}">
      <dgm:prSet/>
      <dgm:spPr/>
      <dgm:t>
        <a:bodyPr/>
        <a:lstStyle/>
        <a:p>
          <a:endParaRPr lang="en-US"/>
        </a:p>
      </dgm:t>
    </dgm:pt>
    <dgm:pt modelId="{8A74F794-7AD2-884A-9A4A-B8C41BD10BF4}" type="sibTrans" cxnId="{67F15EB2-C4AC-0C42-9765-F4455BB160E1}">
      <dgm:prSet/>
      <dgm:spPr/>
      <dgm:t>
        <a:bodyPr/>
        <a:lstStyle/>
        <a:p>
          <a:endParaRPr lang="en-US"/>
        </a:p>
      </dgm:t>
    </dgm:pt>
    <dgm:pt modelId="{0F34D456-D5A6-D747-89EF-63ECDBE6CDFD}">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Test design</a:t>
          </a:r>
          <a:endParaRPr lang="en-US" dirty="0"/>
        </a:p>
      </dgm:t>
    </dgm:pt>
    <dgm:pt modelId="{2DD3A7EE-C82E-2E44-A536-01083A0A37FC}" type="parTrans" cxnId="{A2FAC612-8792-0C43-995C-AAD8AB81D28E}">
      <dgm:prSet/>
      <dgm:spPr/>
      <dgm:t>
        <a:bodyPr/>
        <a:lstStyle/>
        <a:p>
          <a:endParaRPr lang="en-US"/>
        </a:p>
      </dgm:t>
    </dgm:pt>
    <dgm:pt modelId="{53D5DC25-3582-5847-AAE4-9B658191EFEB}" type="sibTrans" cxnId="{A2FAC612-8792-0C43-995C-AAD8AB81D28E}">
      <dgm:prSet/>
      <dgm:spPr/>
      <dgm:t>
        <a:bodyPr/>
        <a:lstStyle/>
        <a:p>
          <a:endParaRPr lang="en-US"/>
        </a:p>
      </dgm:t>
    </dgm:pt>
    <dgm:pt modelId="{C395082B-5065-D447-AD1D-05C12A315FC4}">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Update Progress to Goa</a:t>
          </a:r>
          <a:endParaRPr lang="en-US" dirty="0"/>
        </a:p>
      </dgm:t>
    </dgm:pt>
    <dgm:pt modelId="{BECCCEA6-8D94-1541-AE94-769B5EC4B78B}" type="parTrans" cxnId="{2D1CC72E-33C9-FB46-9B70-DDD093B469F7}">
      <dgm:prSet/>
      <dgm:spPr/>
      <dgm:t>
        <a:bodyPr/>
        <a:lstStyle/>
        <a:p>
          <a:endParaRPr lang="en-US"/>
        </a:p>
      </dgm:t>
    </dgm:pt>
    <dgm:pt modelId="{CE01DDD6-15A4-854B-8669-288A68EB766F}" type="sibTrans" cxnId="{2D1CC72E-33C9-FB46-9B70-DDD093B469F7}">
      <dgm:prSet/>
      <dgm:spPr/>
      <dgm:t>
        <a:bodyPr/>
        <a:lstStyle/>
        <a:p>
          <a:endParaRPr lang="en-US"/>
        </a:p>
      </dgm:t>
    </dgm:pt>
    <dgm:pt modelId="{FB674F3D-497C-ED44-94FE-C13E4E5D0BEE}" type="pres">
      <dgm:prSet presAssocID="{3F362830-FF16-1A43-89A4-63BE7FE29039}" presName="theList" presStyleCnt="0">
        <dgm:presLayoutVars>
          <dgm:dir/>
          <dgm:animLvl val="lvl"/>
          <dgm:resizeHandles val="exact"/>
        </dgm:presLayoutVars>
      </dgm:prSet>
      <dgm:spPr/>
    </dgm:pt>
    <dgm:pt modelId="{6A919A2B-85A4-F742-8B3F-9699E2982BB4}" type="pres">
      <dgm:prSet presAssocID="{A1D09485-6DC5-6043-AC36-29299C88E803}" presName="compNode" presStyleCnt="0"/>
      <dgm:spPr/>
    </dgm:pt>
    <dgm:pt modelId="{3F62CEA1-FDE6-2A4F-9FC5-F58E66EDD240}" type="pres">
      <dgm:prSet presAssocID="{A1D09485-6DC5-6043-AC36-29299C88E803}" presName="aNode" presStyleLbl="bgShp" presStyleIdx="0" presStyleCnt="4"/>
      <dgm:spPr/>
      <dgm:t>
        <a:bodyPr/>
        <a:lstStyle/>
        <a:p>
          <a:endParaRPr lang="en-US"/>
        </a:p>
      </dgm:t>
    </dgm:pt>
    <dgm:pt modelId="{50E91777-830E-BB4A-9741-43682B317480}" type="pres">
      <dgm:prSet presAssocID="{A1D09485-6DC5-6043-AC36-29299C88E803}" presName="textNode" presStyleLbl="bgShp" presStyleIdx="0" presStyleCnt="4"/>
      <dgm:spPr/>
      <dgm:t>
        <a:bodyPr/>
        <a:lstStyle/>
        <a:p>
          <a:endParaRPr lang="en-US"/>
        </a:p>
      </dgm:t>
    </dgm:pt>
    <dgm:pt modelId="{4D7D45C6-FDC7-C845-A725-3A569D6CCBA5}" type="pres">
      <dgm:prSet presAssocID="{A1D09485-6DC5-6043-AC36-29299C88E803}" presName="compChildNode" presStyleCnt="0"/>
      <dgm:spPr/>
    </dgm:pt>
    <dgm:pt modelId="{635021A8-095A-F744-86A8-203D5FC9D55A}" type="pres">
      <dgm:prSet presAssocID="{A1D09485-6DC5-6043-AC36-29299C88E803}" presName="theInnerList" presStyleCnt="0"/>
      <dgm:spPr/>
    </dgm:pt>
    <dgm:pt modelId="{5E4F6CDB-48E9-E84F-96B1-F29518B12CF4}" type="pres">
      <dgm:prSet presAssocID="{83F16E9E-2D7E-0E42-8F1B-EFEF8A3D43EA}" presName="childNode" presStyleLbl="node1" presStyleIdx="0" presStyleCnt="28">
        <dgm:presLayoutVars>
          <dgm:bulletEnabled val="1"/>
        </dgm:presLayoutVars>
      </dgm:prSet>
      <dgm:spPr/>
      <dgm:t>
        <a:bodyPr/>
        <a:lstStyle/>
        <a:p>
          <a:endParaRPr lang="en-US"/>
        </a:p>
      </dgm:t>
    </dgm:pt>
    <dgm:pt modelId="{B7641833-0952-F241-8461-BB563EA0272C}" type="pres">
      <dgm:prSet presAssocID="{83F16E9E-2D7E-0E42-8F1B-EFEF8A3D43EA}" presName="aSpace2" presStyleCnt="0"/>
      <dgm:spPr/>
    </dgm:pt>
    <dgm:pt modelId="{8986E3CE-23C0-D141-833F-4B3E06A562E5}" type="pres">
      <dgm:prSet presAssocID="{121EFAC8-8F69-304D-A5BA-8D211B7B50CA}" presName="childNode" presStyleLbl="node1" presStyleIdx="1" presStyleCnt="28">
        <dgm:presLayoutVars>
          <dgm:bulletEnabled val="1"/>
        </dgm:presLayoutVars>
      </dgm:prSet>
      <dgm:spPr/>
      <dgm:t>
        <a:bodyPr/>
        <a:lstStyle/>
        <a:p>
          <a:endParaRPr lang="en-GB"/>
        </a:p>
      </dgm:t>
    </dgm:pt>
    <dgm:pt modelId="{D97FF5A9-9036-9848-ACE0-926149101426}" type="pres">
      <dgm:prSet presAssocID="{121EFAC8-8F69-304D-A5BA-8D211B7B50CA}" presName="aSpace2" presStyleCnt="0"/>
      <dgm:spPr/>
    </dgm:pt>
    <dgm:pt modelId="{FCA02045-CFCC-E640-BD75-0447EEB3942D}" type="pres">
      <dgm:prSet presAssocID="{CA32CAE7-21DB-A94B-BF6C-6D624A8A88CE}" presName="childNode" presStyleLbl="node1" presStyleIdx="2" presStyleCnt="28">
        <dgm:presLayoutVars>
          <dgm:bulletEnabled val="1"/>
        </dgm:presLayoutVars>
      </dgm:prSet>
      <dgm:spPr/>
      <dgm:t>
        <a:bodyPr/>
        <a:lstStyle/>
        <a:p>
          <a:endParaRPr lang="en-GB"/>
        </a:p>
      </dgm:t>
    </dgm:pt>
    <dgm:pt modelId="{ED9C1E25-1AB6-384C-BE6B-8E2B7631FA01}" type="pres">
      <dgm:prSet presAssocID="{CA32CAE7-21DB-A94B-BF6C-6D624A8A88CE}" presName="aSpace2" presStyleCnt="0"/>
      <dgm:spPr/>
    </dgm:pt>
    <dgm:pt modelId="{CB24C1C1-91F4-9246-8FFD-EB2BAB1B52B8}" type="pres">
      <dgm:prSet presAssocID="{45F57AE1-B51E-AF42-8FCC-BFDA1A0C3219}" presName="childNode" presStyleLbl="node1" presStyleIdx="3" presStyleCnt="28">
        <dgm:presLayoutVars>
          <dgm:bulletEnabled val="1"/>
        </dgm:presLayoutVars>
      </dgm:prSet>
      <dgm:spPr/>
      <dgm:t>
        <a:bodyPr/>
        <a:lstStyle/>
        <a:p>
          <a:endParaRPr lang="en-GB"/>
        </a:p>
      </dgm:t>
    </dgm:pt>
    <dgm:pt modelId="{E5088321-B7F4-474E-AB0A-22B73962E91A}" type="pres">
      <dgm:prSet presAssocID="{45F57AE1-B51E-AF42-8FCC-BFDA1A0C3219}" presName="aSpace2" presStyleCnt="0"/>
      <dgm:spPr/>
    </dgm:pt>
    <dgm:pt modelId="{7999CD20-356D-154B-A684-CF4518F3AFE7}" type="pres">
      <dgm:prSet presAssocID="{113B1BEE-4A42-5445-B15B-75905FDEA656}" presName="childNode" presStyleLbl="node1" presStyleIdx="4" presStyleCnt="28">
        <dgm:presLayoutVars>
          <dgm:bulletEnabled val="1"/>
        </dgm:presLayoutVars>
      </dgm:prSet>
      <dgm:spPr/>
      <dgm:t>
        <a:bodyPr/>
        <a:lstStyle/>
        <a:p>
          <a:endParaRPr lang="en-GB"/>
        </a:p>
      </dgm:t>
    </dgm:pt>
    <dgm:pt modelId="{9523488E-DB02-814A-A27E-4341C2184F0A}" type="pres">
      <dgm:prSet presAssocID="{113B1BEE-4A42-5445-B15B-75905FDEA656}" presName="aSpace2" presStyleCnt="0"/>
      <dgm:spPr/>
    </dgm:pt>
    <dgm:pt modelId="{80CBB62E-5567-0E47-8559-F2D8579C16A8}" type="pres">
      <dgm:prSet presAssocID="{0F34D456-D5A6-D747-89EF-63ECDBE6CDFD}" presName="childNode" presStyleLbl="node1" presStyleIdx="5" presStyleCnt="28">
        <dgm:presLayoutVars>
          <dgm:bulletEnabled val="1"/>
        </dgm:presLayoutVars>
      </dgm:prSet>
      <dgm:spPr/>
      <dgm:t>
        <a:bodyPr/>
        <a:lstStyle/>
        <a:p>
          <a:endParaRPr lang="en-GB"/>
        </a:p>
      </dgm:t>
    </dgm:pt>
    <dgm:pt modelId="{07B12176-7C50-8544-B744-B520B622E281}" type="pres">
      <dgm:prSet presAssocID="{0F34D456-D5A6-D747-89EF-63ECDBE6CDFD}" presName="aSpace2" presStyleCnt="0"/>
      <dgm:spPr/>
    </dgm:pt>
    <dgm:pt modelId="{7771AC95-ED83-F840-980D-3C5F4410108B}" type="pres">
      <dgm:prSet presAssocID="{C395082B-5065-D447-AD1D-05C12A315FC4}" presName="childNode" presStyleLbl="node1" presStyleIdx="6" presStyleCnt="28">
        <dgm:presLayoutVars>
          <dgm:bulletEnabled val="1"/>
        </dgm:presLayoutVars>
      </dgm:prSet>
      <dgm:spPr/>
      <dgm:t>
        <a:bodyPr/>
        <a:lstStyle/>
        <a:p>
          <a:endParaRPr lang="en-GB"/>
        </a:p>
      </dgm:t>
    </dgm:pt>
    <dgm:pt modelId="{5DD80756-7492-BF4A-B9A0-4885D3746E67}" type="pres">
      <dgm:prSet presAssocID="{A1D09485-6DC5-6043-AC36-29299C88E803}" presName="aSpace" presStyleCnt="0"/>
      <dgm:spPr/>
    </dgm:pt>
    <dgm:pt modelId="{D31DA8BC-B943-D141-96DA-586DF2CB725C}" type="pres">
      <dgm:prSet presAssocID="{31592E04-C860-3B44-B0A6-7EE4CBE59486}" presName="compNode" presStyleCnt="0"/>
      <dgm:spPr/>
    </dgm:pt>
    <dgm:pt modelId="{86C38E05-4D50-6C47-980D-B0A1DA524923}" type="pres">
      <dgm:prSet presAssocID="{31592E04-C860-3B44-B0A6-7EE4CBE59486}" presName="aNode" presStyleLbl="bgShp" presStyleIdx="1" presStyleCnt="4"/>
      <dgm:spPr/>
      <dgm:t>
        <a:bodyPr/>
        <a:lstStyle/>
        <a:p>
          <a:endParaRPr lang="en-US"/>
        </a:p>
      </dgm:t>
    </dgm:pt>
    <dgm:pt modelId="{4B8F1258-813C-DF44-8F79-F9704F1B5C79}" type="pres">
      <dgm:prSet presAssocID="{31592E04-C860-3B44-B0A6-7EE4CBE59486}" presName="textNode" presStyleLbl="bgShp" presStyleIdx="1" presStyleCnt="4"/>
      <dgm:spPr/>
      <dgm:t>
        <a:bodyPr/>
        <a:lstStyle/>
        <a:p>
          <a:endParaRPr lang="en-US"/>
        </a:p>
      </dgm:t>
    </dgm:pt>
    <dgm:pt modelId="{C24973A6-547D-3941-AD92-F3453199A3B7}" type="pres">
      <dgm:prSet presAssocID="{31592E04-C860-3B44-B0A6-7EE4CBE59486}" presName="compChildNode" presStyleCnt="0"/>
      <dgm:spPr/>
    </dgm:pt>
    <dgm:pt modelId="{76D483EE-F363-224C-918B-CC6BE2D0D6A1}" type="pres">
      <dgm:prSet presAssocID="{31592E04-C860-3B44-B0A6-7EE4CBE59486}" presName="theInnerList" presStyleCnt="0"/>
      <dgm:spPr/>
    </dgm:pt>
    <dgm:pt modelId="{5EFDF9D8-47D9-B043-BB15-6EDC9E2525FE}" type="pres">
      <dgm:prSet presAssocID="{D987F628-FC43-6342-98FA-084F87B8D191}" presName="childNode" presStyleLbl="node1" presStyleIdx="7" presStyleCnt="28">
        <dgm:presLayoutVars>
          <dgm:bulletEnabled val="1"/>
        </dgm:presLayoutVars>
      </dgm:prSet>
      <dgm:spPr/>
      <dgm:t>
        <a:bodyPr/>
        <a:lstStyle/>
        <a:p>
          <a:endParaRPr lang="en-US"/>
        </a:p>
      </dgm:t>
    </dgm:pt>
    <dgm:pt modelId="{C2D1C1E6-E36D-7141-A12D-EB334980CDFA}" type="pres">
      <dgm:prSet presAssocID="{D987F628-FC43-6342-98FA-084F87B8D191}" presName="aSpace2" presStyleCnt="0"/>
      <dgm:spPr/>
    </dgm:pt>
    <dgm:pt modelId="{D63A33EC-485B-154D-B7D1-6BDCE9FFC572}" type="pres">
      <dgm:prSet presAssocID="{6CF00230-FD43-094E-B22F-5AE0238CCDB5}" presName="childNode" presStyleLbl="node1" presStyleIdx="8" presStyleCnt="28">
        <dgm:presLayoutVars>
          <dgm:bulletEnabled val="1"/>
        </dgm:presLayoutVars>
      </dgm:prSet>
      <dgm:spPr/>
      <dgm:t>
        <a:bodyPr/>
        <a:lstStyle/>
        <a:p>
          <a:endParaRPr lang="en-GB"/>
        </a:p>
      </dgm:t>
    </dgm:pt>
    <dgm:pt modelId="{11A6E316-9E0A-F247-95C2-430B58E39BC0}" type="pres">
      <dgm:prSet presAssocID="{6CF00230-FD43-094E-B22F-5AE0238CCDB5}" presName="aSpace2" presStyleCnt="0"/>
      <dgm:spPr/>
    </dgm:pt>
    <dgm:pt modelId="{363ECFD6-CF8D-A54F-8936-AD73CABFFE15}" type="pres">
      <dgm:prSet presAssocID="{141D397F-79EB-8A46-934F-17A66DC1C1F6}" presName="childNode" presStyleLbl="node1" presStyleIdx="9" presStyleCnt="28">
        <dgm:presLayoutVars>
          <dgm:bulletEnabled val="1"/>
        </dgm:presLayoutVars>
      </dgm:prSet>
      <dgm:spPr/>
      <dgm:t>
        <a:bodyPr/>
        <a:lstStyle/>
        <a:p>
          <a:endParaRPr lang="en-GB"/>
        </a:p>
      </dgm:t>
    </dgm:pt>
    <dgm:pt modelId="{6B924590-9330-4E4C-BC4C-5E56B4CB985D}" type="pres">
      <dgm:prSet presAssocID="{141D397F-79EB-8A46-934F-17A66DC1C1F6}" presName="aSpace2" presStyleCnt="0"/>
      <dgm:spPr/>
    </dgm:pt>
    <dgm:pt modelId="{365CDA2D-88EC-E04B-97CF-30463C7C9A18}" type="pres">
      <dgm:prSet presAssocID="{5B333400-DBD1-F04A-822E-C79CAB19487A}" presName="childNode" presStyleLbl="node1" presStyleIdx="10" presStyleCnt="28">
        <dgm:presLayoutVars>
          <dgm:bulletEnabled val="1"/>
        </dgm:presLayoutVars>
      </dgm:prSet>
      <dgm:spPr/>
      <dgm:t>
        <a:bodyPr/>
        <a:lstStyle/>
        <a:p>
          <a:endParaRPr lang="en-GB"/>
        </a:p>
      </dgm:t>
    </dgm:pt>
    <dgm:pt modelId="{77228CC1-5D3E-1C4B-A01C-46222237FDEA}" type="pres">
      <dgm:prSet presAssocID="{5B333400-DBD1-F04A-822E-C79CAB19487A}" presName="aSpace2" presStyleCnt="0"/>
      <dgm:spPr/>
    </dgm:pt>
    <dgm:pt modelId="{A10C56A5-82E2-C04E-9C6C-1BC10222C1F7}" type="pres">
      <dgm:prSet presAssocID="{9C713936-F770-A342-A72F-61377E833ED1}" presName="childNode" presStyleLbl="node1" presStyleIdx="11" presStyleCnt="28">
        <dgm:presLayoutVars>
          <dgm:bulletEnabled val="1"/>
        </dgm:presLayoutVars>
      </dgm:prSet>
      <dgm:spPr/>
      <dgm:t>
        <a:bodyPr/>
        <a:lstStyle/>
        <a:p>
          <a:endParaRPr lang="en-GB"/>
        </a:p>
      </dgm:t>
    </dgm:pt>
    <dgm:pt modelId="{1AAFF1A5-AFFB-8343-8E51-F6F71C77ED08}" type="pres">
      <dgm:prSet presAssocID="{9C713936-F770-A342-A72F-61377E833ED1}" presName="aSpace2" presStyleCnt="0"/>
      <dgm:spPr/>
    </dgm:pt>
    <dgm:pt modelId="{57E09027-2128-C746-81F0-D8D13A9BF370}" type="pres">
      <dgm:prSet presAssocID="{5EF49F11-2101-9445-A2BA-86D0047AFB42}" presName="childNode" presStyleLbl="node1" presStyleIdx="12" presStyleCnt="28">
        <dgm:presLayoutVars>
          <dgm:bulletEnabled val="1"/>
        </dgm:presLayoutVars>
      </dgm:prSet>
      <dgm:spPr/>
      <dgm:t>
        <a:bodyPr/>
        <a:lstStyle/>
        <a:p>
          <a:endParaRPr lang="en-GB"/>
        </a:p>
      </dgm:t>
    </dgm:pt>
    <dgm:pt modelId="{A5808FBC-6CA4-AB48-A968-A76B5EB7EE66}" type="pres">
      <dgm:prSet presAssocID="{5EF49F11-2101-9445-A2BA-86D0047AFB42}" presName="aSpace2" presStyleCnt="0"/>
      <dgm:spPr/>
    </dgm:pt>
    <dgm:pt modelId="{C6224B7F-36C6-7945-80EA-A0E6CE2451A0}" type="pres">
      <dgm:prSet presAssocID="{41F17C5B-98C2-754D-9AAE-84F0669526B1}" presName="childNode" presStyleLbl="node1" presStyleIdx="13" presStyleCnt="28">
        <dgm:presLayoutVars>
          <dgm:bulletEnabled val="1"/>
        </dgm:presLayoutVars>
      </dgm:prSet>
      <dgm:spPr/>
      <dgm:t>
        <a:bodyPr/>
        <a:lstStyle/>
        <a:p>
          <a:endParaRPr lang="en-GB"/>
        </a:p>
      </dgm:t>
    </dgm:pt>
    <dgm:pt modelId="{8F2F508D-8637-AE41-B9D9-44F0E68C4D1F}" type="pres">
      <dgm:prSet presAssocID="{31592E04-C860-3B44-B0A6-7EE4CBE59486}" presName="aSpace" presStyleCnt="0"/>
      <dgm:spPr/>
    </dgm:pt>
    <dgm:pt modelId="{6FF37A59-07F2-2C4A-84A8-FEAE0D507DAB}" type="pres">
      <dgm:prSet presAssocID="{6ECFB52B-E012-1B46-B8F0-BFCD055E7C1D}" presName="compNode" presStyleCnt="0"/>
      <dgm:spPr/>
    </dgm:pt>
    <dgm:pt modelId="{C1F03277-5369-F745-8FFB-A755B694667A}" type="pres">
      <dgm:prSet presAssocID="{6ECFB52B-E012-1B46-B8F0-BFCD055E7C1D}" presName="aNode" presStyleLbl="bgShp" presStyleIdx="2" presStyleCnt="4"/>
      <dgm:spPr/>
      <dgm:t>
        <a:bodyPr/>
        <a:lstStyle/>
        <a:p>
          <a:endParaRPr lang="en-US"/>
        </a:p>
      </dgm:t>
    </dgm:pt>
    <dgm:pt modelId="{6D0FBCFD-64F0-B24A-88E7-A8BE1B5E685B}" type="pres">
      <dgm:prSet presAssocID="{6ECFB52B-E012-1B46-B8F0-BFCD055E7C1D}" presName="textNode" presStyleLbl="bgShp" presStyleIdx="2" presStyleCnt="4"/>
      <dgm:spPr/>
      <dgm:t>
        <a:bodyPr/>
        <a:lstStyle/>
        <a:p>
          <a:endParaRPr lang="en-US"/>
        </a:p>
      </dgm:t>
    </dgm:pt>
    <dgm:pt modelId="{0FC77CE4-14CD-F44E-BFC4-356F04A16619}" type="pres">
      <dgm:prSet presAssocID="{6ECFB52B-E012-1B46-B8F0-BFCD055E7C1D}" presName="compChildNode" presStyleCnt="0"/>
      <dgm:spPr/>
    </dgm:pt>
    <dgm:pt modelId="{D9E58337-1E12-614F-A134-1B5F8B12F1B4}" type="pres">
      <dgm:prSet presAssocID="{6ECFB52B-E012-1B46-B8F0-BFCD055E7C1D}" presName="theInnerList" presStyleCnt="0"/>
      <dgm:spPr/>
    </dgm:pt>
    <dgm:pt modelId="{EEFE6F0E-171F-1F4C-A5C7-E5A4A0659F05}" type="pres">
      <dgm:prSet presAssocID="{39CA1C9E-F65F-214A-B467-02A77AA1617A}" presName="childNode" presStyleLbl="node1" presStyleIdx="14" presStyleCnt="28">
        <dgm:presLayoutVars>
          <dgm:bulletEnabled val="1"/>
        </dgm:presLayoutVars>
      </dgm:prSet>
      <dgm:spPr/>
      <dgm:t>
        <a:bodyPr/>
        <a:lstStyle/>
        <a:p>
          <a:endParaRPr lang="en-US"/>
        </a:p>
      </dgm:t>
    </dgm:pt>
    <dgm:pt modelId="{8A6436B7-F6B5-1645-A040-7D854F89D576}" type="pres">
      <dgm:prSet presAssocID="{39CA1C9E-F65F-214A-B467-02A77AA1617A}" presName="aSpace2" presStyleCnt="0"/>
      <dgm:spPr/>
    </dgm:pt>
    <dgm:pt modelId="{B7AE2DCB-EAFC-B24B-97EF-1297BFF7AB62}" type="pres">
      <dgm:prSet presAssocID="{D1837487-08DA-4746-9FD2-514028FED380}" presName="childNode" presStyleLbl="node1" presStyleIdx="15" presStyleCnt="28">
        <dgm:presLayoutVars>
          <dgm:bulletEnabled val="1"/>
        </dgm:presLayoutVars>
      </dgm:prSet>
      <dgm:spPr/>
      <dgm:t>
        <a:bodyPr/>
        <a:lstStyle/>
        <a:p>
          <a:endParaRPr lang="en-GB"/>
        </a:p>
      </dgm:t>
    </dgm:pt>
    <dgm:pt modelId="{6604D7F4-4D8E-C547-B313-75BA5253A43A}" type="pres">
      <dgm:prSet presAssocID="{D1837487-08DA-4746-9FD2-514028FED380}" presName="aSpace2" presStyleCnt="0"/>
      <dgm:spPr/>
    </dgm:pt>
    <dgm:pt modelId="{060866EB-0B17-4142-8872-58C69F4EDFCE}" type="pres">
      <dgm:prSet presAssocID="{9DD1A820-0D95-DB4A-9985-24C29BB6F76E}" presName="childNode" presStyleLbl="node1" presStyleIdx="16" presStyleCnt="28">
        <dgm:presLayoutVars>
          <dgm:bulletEnabled val="1"/>
        </dgm:presLayoutVars>
      </dgm:prSet>
      <dgm:spPr/>
      <dgm:t>
        <a:bodyPr/>
        <a:lstStyle/>
        <a:p>
          <a:endParaRPr lang="en-GB"/>
        </a:p>
      </dgm:t>
    </dgm:pt>
    <dgm:pt modelId="{7070D237-865B-E044-B233-2FE78FDE3564}" type="pres">
      <dgm:prSet presAssocID="{9DD1A820-0D95-DB4A-9985-24C29BB6F76E}" presName="aSpace2" presStyleCnt="0"/>
      <dgm:spPr/>
    </dgm:pt>
    <dgm:pt modelId="{327F29B7-997D-F845-B518-075E7BADB146}" type="pres">
      <dgm:prSet presAssocID="{A01E66C6-8AB6-D24B-8034-6BB0E783A952}" presName="childNode" presStyleLbl="node1" presStyleIdx="17" presStyleCnt="28">
        <dgm:presLayoutVars>
          <dgm:bulletEnabled val="1"/>
        </dgm:presLayoutVars>
      </dgm:prSet>
      <dgm:spPr/>
      <dgm:t>
        <a:bodyPr/>
        <a:lstStyle/>
        <a:p>
          <a:endParaRPr lang="en-GB"/>
        </a:p>
      </dgm:t>
    </dgm:pt>
    <dgm:pt modelId="{A590A643-9931-0248-A41E-B24E8E0DA9A1}" type="pres">
      <dgm:prSet presAssocID="{A01E66C6-8AB6-D24B-8034-6BB0E783A952}" presName="aSpace2" presStyleCnt="0"/>
      <dgm:spPr/>
    </dgm:pt>
    <dgm:pt modelId="{2181FA67-6D9B-BD41-9453-5667297EFC7A}" type="pres">
      <dgm:prSet presAssocID="{805108D8-1792-EC46-B3CE-9EA10DE00FD7}" presName="childNode" presStyleLbl="node1" presStyleIdx="18" presStyleCnt="28">
        <dgm:presLayoutVars>
          <dgm:bulletEnabled val="1"/>
        </dgm:presLayoutVars>
      </dgm:prSet>
      <dgm:spPr/>
      <dgm:t>
        <a:bodyPr/>
        <a:lstStyle/>
        <a:p>
          <a:endParaRPr lang="en-GB"/>
        </a:p>
      </dgm:t>
    </dgm:pt>
    <dgm:pt modelId="{ED14DAAF-B86A-0E49-92EB-AC02D4947776}" type="pres">
      <dgm:prSet presAssocID="{805108D8-1792-EC46-B3CE-9EA10DE00FD7}" presName="aSpace2" presStyleCnt="0"/>
      <dgm:spPr/>
    </dgm:pt>
    <dgm:pt modelId="{C712B7A9-8F6A-8345-A403-03E1BE1DF778}" type="pres">
      <dgm:prSet presAssocID="{3291DB87-479C-8844-988E-2801CF765336}" presName="childNode" presStyleLbl="node1" presStyleIdx="19" presStyleCnt="28">
        <dgm:presLayoutVars>
          <dgm:bulletEnabled val="1"/>
        </dgm:presLayoutVars>
      </dgm:prSet>
      <dgm:spPr/>
      <dgm:t>
        <a:bodyPr/>
        <a:lstStyle/>
        <a:p>
          <a:endParaRPr lang="en-US"/>
        </a:p>
      </dgm:t>
    </dgm:pt>
    <dgm:pt modelId="{A86C2109-0F51-DD4A-A12B-9C4460000203}" type="pres">
      <dgm:prSet presAssocID="{3291DB87-479C-8844-988E-2801CF765336}" presName="aSpace2" presStyleCnt="0"/>
      <dgm:spPr/>
    </dgm:pt>
    <dgm:pt modelId="{56E5A857-3CDC-7647-BB72-6741AF555FD8}" type="pres">
      <dgm:prSet presAssocID="{5F14F07B-981F-B84A-863E-181EE92656A9}" presName="childNode" presStyleLbl="node1" presStyleIdx="20" presStyleCnt="28">
        <dgm:presLayoutVars>
          <dgm:bulletEnabled val="1"/>
        </dgm:presLayoutVars>
      </dgm:prSet>
      <dgm:spPr/>
      <dgm:t>
        <a:bodyPr/>
        <a:lstStyle/>
        <a:p>
          <a:endParaRPr lang="en-GB"/>
        </a:p>
      </dgm:t>
    </dgm:pt>
    <dgm:pt modelId="{0274085E-7DCF-F348-9984-E3B6A2AD5AD9}" type="pres">
      <dgm:prSet presAssocID="{6ECFB52B-E012-1B46-B8F0-BFCD055E7C1D}" presName="aSpace" presStyleCnt="0"/>
      <dgm:spPr/>
    </dgm:pt>
    <dgm:pt modelId="{B58433E9-14FA-C64E-97ED-C5DCB52531A4}" type="pres">
      <dgm:prSet presAssocID="{98B06EBD-55E0-E045-A74C-F4508E173659}" presName="compNode" presStyleCnt="0"/>
      <dgm:spPr/>
    </dgm:pt>
    <dgm:pt modelId="{685319E4-7666-CE40-832E-A3698D25E885}" type="pres">
      <dgm:prSet presAssocID="{98B06EBD-55E0-E045-A74C-F4508E173659}" presName="aNode" presStyleLbl="bgShp" presStyleIdx="3" presStyleCnt="4"/>
      <dgm:spPr/>
      <dgm:t>
        <a:bodyPr/>
        <a:lstStyle/>
        <a:p>
          <a:endParaRPr lang="en-GB"/>
        </a:p>
      </dgm:t>
    </dgm:pt>
    <dgm:pt modelId="{72B3FD09-D67B-CF44-A0DA-E7AE88CA6DEC}" type="pres">
      <dgm:prSet presAssocID="{98B06EBD-55E0-E045-A74C-F4508E173659}" presName="textNode" presStyleLbl="bgShp" presStyleIdx="3" presStyleCnt="4"/>
      <dgm:spPr/>
      <dgm:t>
        <a:bodyPr/>
        <a:lstStyle/>
        <a:p>
          <a:endParaRPr lang="en-GB"/>
        </a:p>
      </dgm:t>
    </dgm:pt>
    <dgm:pt modelId="{BA1A62C7-AEA1-4E43-889A-1F04F7ACB7EB}" type="pres">
      <dgm:prSet presAssocID="{98B06EBD-55E0-E045-A74C-F4508E173659}" presName="compChildNode" presStyleCnt="0"/>
      <dgm:spPr/>
    </dgm:pt>
    <dgm:pt modelId="{5B366F44-1DFD-9D43-84C0-CB8634F2D6FE}" type="pres">
      <dgm:prSet presAssocID="{98B06EBD-55E0-E045-A74C-F4508E173659}" presName="theInnerList" presStyleCnt="0"/>
      <dgm:spPr/>
    </dgm:pt>
    <dgm:pt modelId="{74764EAA-485D-9547-A154-4A12C5EBE9F3}" type="pres">
      <dgm:prSet presAssocID="{E76A1A10-4F97-D64A-914E-C45519CAF54C}" presName="childNode" presStyleLbl="node1" presStyleIdx="21" presStyleCnt="28">
        <dgm:presLayoutVars>
          <dgm:bulletEnabled val="1"/>
        </dgm:presLayoutVars>
      </dgm:prSet>
      <dgm:spPr/>
      <dgm:t>
        <a:bodyPr/>
        <a:lstStyle/>
        <a:p>
          <a:endParaRPr lang="en-US"/>
        </a:p>
      </dgm:t>
    </dgm:pt>
    <dgm:pt modelId="{6DEF42F7-8E3C-D844-8E03-3CE30273FE2C}" type="pres">
      <dgm:prSet presAssocID="{E76A1A10-4F97-D64A-914E-C45519CAF54C}" presName="aSpace2" presStyleCnt="0"/>
      <dgm:spPr/>
    </dgm:pt>
    <dgm:pt modelId="{896576E0-B436-6C44-BB11-4540F855F992}" type="pres">
      <dgm:prSet presAssocID="{61518B1B-04E9-DF47-B166-70387197D40A}" presName="childNode" presStyleLbl="node1" presStyleIdx="22" presStyleCnt="28">
        <dgm:presLayoutVars>
          <dgm:bulletEnabled val="1"/>
        </dgm:presLayoutVars>
      </dgm:prSet>
      <dgm:spPr/>
      <dgm:t>
        <a:bodyPr/>
        <a:lstStyle/>
        <a:p>
          <a:endParaRPr lang="en-GB"/>
        </a:p>
      </dgm:t>
    </dgm:pt>
    <dgm:pt modelId="{73E03DF0-ED62-8741-927A-9378FA158193}" type="pres">
      <dgm:prSet presAssocID="{61518B1B-04E9-DF47-B166-70387197D40A}" presName="aSpace2" presStyleCnt="0"/>
      <dgm:spPr/>
    </dgm:pt>
    <dgm:pt modelId="{0606ADE1-C751-A445-80A6-6A6954F904CA}" type="pres">
      <dgm:prSet presAssocID="{8C2915BB-9DED-7045-B714-2A7978A2CD54}" presName="childNode" presStyleLbl="node1" presStyleIdx="23" presStyleCnt="28">
        <dgm:presLayoutVars>
          <dgm:bulletEnabled val="1"/>
        </dgm:presLayoutVars>
      </dgm:prSet>
      <dgm:spPr/>
      <dgm:t>
        <a:bodyPr/>
        <a:lstStyle/>
        <a:p>
          <a:endParaRPr lang="en-GB"/>
        </a:p>
      </dgm:t>
    </dgm:pt>
    <dgm:pt modelId="{0B9F3ABF-D862-744F-A61C-E314D2168169}" type="pres">
      <dgm:prSet presAssocID="{8C2915BB-9DED-7045-B714-2A7978A2CD54}" presName="aSpace2" presStyleCnt="0"/>
      <dgm:spPr/>
    </dgm:pt>
    <dgm:pt modelId="{42D9FAD2-078F-9F47-8750-3C4E3214DBA7}" type="pres">
      <dgm:prSet presAssocID="{688B257B-351C-AC4A-8BFD-E8F123BF39F2}" presName="childNode" presStyleLbl="node1" presStyleIdx="24" presStyleCnt="28">
        <dgm:presLayoutVars>
          <dgm:bulletEnabled val="1"/>
        </dgm:presLayoutVars>
      </dgm:prSet>
      <dgm:spPr/>
      <dgm:t>
        <a:bodyPr/>
        <a:lstStyle/>
        <a:p>
          <a:endParaRPr lang="en-GB"/>
        </a:p>
      </dgm:t>
    </dgm:pt>
    <dgm:pt modelId="{EAE03B46-18EF-6A47-977F-6003D9B64FD6}" type="pres">
      <dgm:prSet presAssocID="{688B257B-351C-AC4A-8BFD-E8F123BF39F2}" presName="aSpace2" presStyleCnt="0"/>
      <dgm:spPr/>
    </dgm:pt>
    <dgm:pt modelId="{0646AEFD-3B28-5144-BC47-CBEAA57B568C}" type="pres">
      <dgm:prSet presAssocID="{68DFE438-3EF9-804B-AB29-0A66B6926031}" presName="childNode" presStyleLbl="node1" presStyleIdx="25" presStyleCnt="28">
        <dgm:presLayoutVars>
          <dgm:bulletEnabled val="1"/>
        </dgm:presLayoutVars>
      </dgm:prSet>
      <dgm:spPr/>
      <dgm:t>
        <a:bodyPr/>
        <a:lstStyle/>
        <a:p>
          <a:endParaRPr lang="en-GB"/>
        </a:p>
      </dgm:t>
    </dgm:pt>
    <dgm:pt modelId="{6C660EE8-4C82-B246-BB78-BF1F800B0B23}" type="pres">
      <dgm:prSet presAssocID="{68DFE438-3EF9-804B-AB29-0A66B6926031}" presName="aSpace2" presStyleCnt="0"/>
      <dgm:spPr/>
    </dgm:pt>
    <dgm:pt modelId="{93736A0D-BDFD-2F4C-AB38-9EA4E9D41F46}" type="pres">
      <dgm:prSet presAssocID="{777ABBB4-8662-2A4B-B185-950A6F4A095B}" presName="childNode" presStyleLbl="node1" presStyleIdx="26" presStyleCnt="28">
        <dgm:presLayoutVars>
          <dgm:bulletEnabled val="1"/>
        </dgm:presLayoutVars>
      </dgm:prSet>
      <dgm:spPr/>
      <dgm:t>
        <a:bodyPr/>
        <a:lstStyle/>
        <a:p>
          <a:endParaRPr lang="en-GB"/>
        </a:p>
      </dgm:t>
    </dgm:pt>
    <dgm:pt modelId="{AF7D4231-FDB5-BE48-AD07-83C76EC37D24}" type="pres">
      <dgm:prSet presAssocID="{777ABBB4-8662-2A4B-B185-950A6F4A095B}" presName="aSpace2" presStyleCnt="0"/>
      <dgm:spPr/>
    </dgm:pt>
    <dgm:pt modelId="{6CB3E361-0F0E-3F44-8FB1-70E71C52D6E0}" type="pres">
      <dgm:prSet presAssocID="{ABA58209-10EE-F145-8852-81F3FD38932D}" presName="childNode" presStyleLbl="node1" presStyleIdx="27" presStyleCnt="28">
        <dgm:presLayoutVars>
          <dgm:bulletEnabled val="1"/>
        </dgm:presLayoutVars>
      </dgm:prSet>
      <dgm:spPr/>
      <dgm:t>
        <a:bodyPr/>
        <a:lstStyle/>
        <a:p>
          <a:endParaRPr lang="en-GB"/>
        </a:p>
      </dgm:t>
    </dgm:pt>
  </dgm:ptLst>
  <dgm:cxnLst>
    <dgm:cxn modelId="{504198C7-4D45-A24C-84AA-FA2F3B66D5FC}" srcId="{98B06EBD-55E0-E045-A74C-F4508E173659}" destId="{8C2915BB-9DED-7045-B714-2A7978A2CD54}" srcOrd="2" destOrd="0" parTransId="{FDFB0BBD-62A4-714A-8BE0-EF39B66EAB37}" sibTransId="{AF94233E-A599-8943-9526-984743B99AD6}"/>
    <dgm:cxn modelId="{982FEE17-8821-3846-B259-39793B7A174F}" type="presOf" srcId="{45F57AE1-B51E-AF42-8FCC-BFDA1A0C3219}" destId="{CB24C1C1-91F4-9246-8FFD-EB2BAB1B52B8}" srcOrd="0" destOrd="0" presId="urn:microsoft.com/office/officeart/2005/8/layout/lProcess2"/>
    <dgm:cxn modelId="{C930E97A-9DAE-AE4F-94E9-F07889CF7D83}" type="presOf" srcId="{777ABBB4-8662-2A4B-B185-950A6F4A095B}" destId="{93736A0D-BDFD-2F4C-AB38-9EA4E9D41F46}" srcOrd="0" destOrd="0" presId="urn:microsoft.com/office/officeart/2005/8/layout/lProcess2"/>
    <dgm:cxn modelId="{DC15B988-259D-FF42-BF13-3B1626374222}" type="presOf" srcId="{6ECFB52B-E012-1B46-B8F0-BFCD055E7C1D}" destId="{C1F03277-5369-F745-8FFB-A755B694667A}" srcOrd="0" destOrd="0" presId="urn:microsoft.com/office/officeart/2005/8/layout/lProcess2"/>
    <dgm:cxn modelId="{70EA779A-4A00-DD4E-A65E-20693BE1AC7F}" type="presOf" srcId="{3F362830-FF16-1A43-89A4-63BE7FE29039}" destId="{FB674F3D-497C-ED44-94FE-C13E4E5D0BEE}" srcOrd="0" destOrd="0" presId="urn:microsoft.com/office/officeart/2005/8/layout/lProcess2"/>
    <dgm:cxn modelId="{92C7A9E8-23B2-B447-8257-194FF10F72E2}" srcId="{98B06EBD-55E0-E045-A74C-F4508E173659}" destId="{61518B1B-04E9-DF47-B166-70387197D40A}" srcOrd="1" destOrd="0" parTransId="{BD5C7A8E-F024-0B46-87F4-431E58A52C55}" sibTransId="{64FBA916-5537-3B40-8F5C-FC309605246C}"/>
    <dgm:cxn modelId="{B951FB2E-E092-D04F-B394-5CAD12D6C6BE}" type="presOf" srcId="{5EF49F11-2101-9445-A2BA-86D0047AFB42}" destId="{57E09027-2128-C746-81F0-D8D13A9BF370}" srcOrd="0" destOrd="0" presId="urn:microsoft.com/office/officeart/2005/8/layout/lProcess2"/>
    <dgm:cxn modelId="{4A3BB410-E082-2646-B7EA-B72B76AF86E8}" type="presOf" srcId="{A1D09485-6DC5-6043-AC36-29299C88E803}" destId="{3F62CEA1-FDE6-2A4F-9FC5-F58E66EDD240}" srcOrd="0" destOrd="0" presId="urn:microsoft.com/office/officeart/2005/8/layout/lProcess2"/>
    <dgm:cxn modelId="{BA95BEE3-141A-474B-B1FE-F8E3F7529BC0}" srcId="{6ECFB52B-E012-1B46-B8F0-BFCD055E7C1D}" destId="{3291DB87-479C-8844-988E-2801CF765336}" srcOrd="5" destOrd="0" parTransId="{D458249D-0AC2-654B-9539-E5E55C27EC2B}" sibTransId="{8333B818-2A4E-8C4F-8C07-55FBC83F899E}"/>
    <dgm:cxn modelId="{AC5297FA-272F-A642-81ED-9AAF5AB80256}" srcId="{3F362830-FF16-1A43-89A4-63BE7FE29039}" destId="{6ECFB52B-E012-1B46-B8F0-BFCD055E7C1D}" srcOrd="2" destOrd="0" parTransId="{B978D8AF-4B82-AC4A-B6C8-119E58A7EB94}" sibTransId="{2C056CC5-0187-8447-A4BF-F7401DDDF91B}"/>
    <dgm:cxn modelId="{EDDD86D0-59DB-4F4A-887E-B82DA65C3352}" srcId="{98B06EBD-55E0-E045-A74C-F4508E173659}" destId="{777ABBB4-8662-2A4B-B185-950A6F4A095B}" srcOrd="5" destOrd="0" parTransId="{4FF52B96-FAAA-D641-BE9B-29CC9D1DEA6C}" sibTransId="{DE57F79B-076B-DE41-B005-D750C7EF0DD8}"/>
    <dgm:cxn modelId="{870CD3A2-EF71-C243-90A6-71BE7018DC7A}" type="presOf" srcId="{6ECFB52B-E012-1B46-B8F0-BFCD055E7C1D}" destId="{6D0FBCFD-64F0-B24A-88E7-A8BE1B5E685B}" srcOrd="1" destOrd="0" presId="urn:microsoft.com/office/officeart/2005/8/layout/lProcess2"/>
    <dgm:cxn modelId="{FF35B832-1202-AF40-AB75-377819549D0E}" srcId="{6ECFB52B-E012-1B46-B8F0-BFCD055E7C1D}" destId="{5F14F07B-981F-B84A-863E-181EE92656A9}" srcOrd="6" destOrd="0" parTransId="{DC8FF85A-018D-994A-9C75-26B6C36AAB6C}" sibTransId="{E2F8AF73-C0B4-9E4C-A812-1FE2AD6C8009}"/>
    <dgm:cxn modelId="{851793B8-5C1D-164A-8AF5-C43D70BB9DE3}" type="presOf" srcId="{D1837487-08DA-4746-9FD2-514028FED380}" destId="{B7AE2DCB-EAFC-B24B-97EF-1297BFF7AB62}" srcOrd="0" destOrd="0" presId="urn:microsoft.com/office/officeart/2005/8/layout/lProcess2"/>
    <dgm:cxn modelId="{C1821157-75DF-794A-A865-B3FA646FC35C}" srcId="{6ECFB52B-E012-1B46-B8F0-BFCD055E7C1D}" destId="{D1837487-08DA-4746-9FD2-514028FED380}" srcOrd="1" destOrd="0" parTransId="{F6F9105E-A324-E84B-85F0-9A6F1E607909}" sibTransId="{624B5151-D124-BF49-A293-EA813B519269}"/>
    <dgm:cxn modelId="{A1CF8F8A-A76A-F34F-B4CE-90C0E3DC57F4}" type="presOf" srcId="{141D397F-79EB-8A46-934F-17A66DC1C1F6}" destId="{363ECFD6-CF8D-A54F-8936-AD73CABFFE15}" srcOrd="0" destOrd="0" presId="urn:microsoft.com/office/officeart/2005/8/layout/lProcess2"/>
    <dgm:cxn modelId="{39DE5A14-9B40-D243-85C5-EEF8C67C1317}" type="presOf" srcId="{A1D09485-6DC5-6043-AC36-29299C88E803}" destId="{50E91777-830E-BB4A-9741-43682B317480}" srcOrd="1" destOrd="0" presId="urn:microsoft.com/office/officeart/2005/8/layout/lProcess2"/>
    <dgm:cxn modelId="{AE4A02E4-2326-7047-BDAB-EA748FF00545}" srcId="{A1D09485-6DC5-6043-AC36-29299C88E803}" destId="{121EFAC8-8F69-304D-A5BA-8D211B7B50CA}" srcOrd="1" destOrd="0" parTransId="{D8E776DA-929D-D04B-9415-D5E0B104E23A}" sibTransId="{3EEA7142-4AFD-1C4F-8054-FF467B8F3C7F}"/>
    <dgm:cxn modelId="{2D1CC72E-33C9-FB46-9B70-DDD093B469F7}" srcId="{A1D09485-6DC5-6043-AC36-29299C88E803}" destId="{C395082B-5065-D447-AD1D-05C12A315FC4}" srcOrd="6" destOrd="0" parTransId="{BECCCEA6-8D94-1541-AE94-769B5EC4B78B}" sibTransId="{CE01DDD6-15A4-854B-8669-288A68EB766F}"/>
    <dgm:cxn modelId="{A1E5DB02-B2DC-E64A-BFE9-7A79D11102AE}" type="presOf" srcId="{3291DB87-479C-8844-988E-2801CF765336}" destId="{C712B7A9-8F6A-8345-A403-03E1BE1DF778}" srcOrd="0" destOrd="0" presId="urn:microsoft.com/office/officeart/2005/8/layout/lProcess2"/>
    <dgm:cxn modelId="{CC6444AA-E11A-F943-9468-9F969F3C7EA0}" type="presOf" srcId="{D987F628-FC43-6342-98FA-084F87B8D191}" destId="{5EFDF9D8-47D9-B043-BB15-6EDC9E2525FE}" srcOrd="0" destOrd="0" presId="urn:microsoft.com/office/officeart/2005/8/layout/lProcess2"/>
    <dgm:cxn modelId="{A0305F65-5BC0-524A-8196-39B726318BCB}" srcId="{98B06EBD-55E0-E045-A74C-F4508E173659}" destId="{E76A1A10-4F97-D64A-914E-C45519CAF54C}" srcOrd="0" destOrd="0" parTransId="{EAE4E3D8-1B85-1143-9AF7-32C786563F41}" sibTransId="{EA831EE6-F414-6B46-828B-A05567011E50}"/>
    <dgm:cxn modelId="{67F15EB2-C4AC-0C42-9765-F4455BB160E1}" srcId="{A1D09485-6DC5-6043-AC36-29299C88E803}" destId="{113B1BEE-4A42-5445-B15B-75905FDEA656}" srcOrd="4" destOrd="0" parTransId="{4C45C4F9-D4ED-9144-B687-8B0E2416952D}" sibTransId="{8A74F794-7AD2-884A-9A4A-B8C41BD10BF4}"/>
    <dgm:cxn modelId="{D9EAB5A4-12E3-4940-A048-26E6DFA1FF3C}" type="presOf" srcId="{98B06EBD-55E0-E045-A74C-F4508E173659}" destId="{72B3FD09-D67B-CF44-A0DA-E7AE88CA6DEC}" srcOrd="1" destOrd="0" presId="urn:microsoft.com/office/officeart/2005/8/layout/lProcess2"/>
    <dgm:cxn modelId="{D80697A7-9329-E142-9DD9-58D32C5278D8}" srcId="{A1D09485-6DC5-6043-AC36-29299C88E803}" destId="{83F16E9E-2D7E-0E42-8F1B-EFEF8A3D43EA}" srcOrd="0" destOrd="0" parTransId="{03A8B2D7-333A-BD4A-BF66-A8E520430EE1}" sibTransId="{8CA03019-8F83-2B43-BF2B-88A2CD1E9F3D}"/>
    <dgm:cxn modelId="{EEAF217E-C022-D947-8E2A-FD035AE5F662}" srcId="{6ECFB52B-E012-1B46-B8F0-BFCD055E7C1D}" destId="{39CA1C9E-F65F-214A-B467-02A77AA1617A}" srcOrd="0" destOrd="0" parTransId="{90327DFF-6C24-A444-BB1D-A7612895BAC9}" sibTransId="{3803BF5E-B8AA-D74D-9376-4B14C448D952}"/>
    <dgm:cxn modelId="{F3C5080F-72E6-D04A-B3C0-AA2731AAC4D1}" srcId="{6ECFB52B-E012-1B46-B8F0-BFCD055E7C1D}" destId="{805108D8-1792-EC46-B3CE-9EA10DE00FD7}" srcOrd="4" destOrd="0" parTransId="{27002FDA-DC62-8640-8889-0A1E5ABD4AE9}" sibTransId="{6EBDD1F5-22FB-3D4B-89E1-572298966619}"/>
    <dgm:cxn modelId="{97480342-1BEA-EE4A-BC5F-6B8DD093DEB0}" srcId="{31592E04-C860-3B44-B0A6-7EE4CBE59486}" destId="{9C713936-F770-A342-A72F-61377E833ED1}" srcOrd="4" destOrd="0" parTransId="{09A44C24-1ED9-D840-8860-F143B5E81C71}" sibTransId="{38828E16-1A64-4542-A0AA-92CA80ACD97D}"/>
    <dgm:cxn modelId="{A988BAD0-20BF-4F4B-B50F-30086943585B}" type="presOf" srcId="{0F34D456-D5A6-D747-89EF-63ECDBE6CDFD}" destId="{80CBB62E-5567-0E47-8559-F2D8579C16A8}" srcOrd="0" destOrd="0" presId="urn:microsoft.com/office/officeart/2005/8/layout/lProcess2"/>
    <dgm:cxn modelId="{4B16D79D-0542-9440-B0DF-5ABA309C3B53}" srcId="{31592E04-C860-3B44-B0A6-7EE4CBE59486}" destId="{141D397F-79EB-8A46-934F-17A66DC1C1F6}" srcOrd="2" destOrd="0" parTransId="{884F3C4E-77F6-EC41-BA06-541C10326BDA}" sibTransId="{85AD43DF-DE1A-9348-B743-BF0A053766C5}"/>
    <dgm:cxn modelId="{D6FF04D6-28DD-5C46-A63B-2B0308D4EF7B}" type="presOf" srcId="{41F17C5B-98C2-754D-9AAE-84F0669526B1}" destId="{C6224B7F-36C6-7945-80EA-A0E6CE2451A0}" srcOrd="0" destOrd="0" presId="urn:microsoft.com/office/officeart/2005/8/layout/lProcess2"/>
    <dgm:cxn modelId="{5DE40444-C4D2-4B4A-BE9B-E31D00D77EBC}" type="presOf" srcId="{61518B1B-04E9-DF47-B166-70387197D40A}" destId="{896576E0-B436-6C44-BB11-4540F855F992}" srcOrd="0" destOrd="0" presId="urn:microsoft.com/office/officeart/2005/8/layout/lProcess2"/>
    <dgm:cxn modelId="{F9FFB808-34F6-304C-A413-CA97D454E44E}" srcId="{31592E04-C860-3B44-B0A6-7EE4CBE59486}" destId="{5B333400-DBD1-F04A-822E-C79CAB19487A}" srcOrd="3" destOrd="0" parTransId="{E8FA1DEF-0299-F54F-90E3-FCE5D9E78283}" sibTransId="{061B6AC7-A4D8-D244-A84B-793DC1FE7BD3}"/>
    <dgm:cxn modelId="{1EEB7962-4F8B-614E-BBEA-FCE4F6C7FAF8}" type="presOf" srcId="{98B06EBD-55E0-E045-A74C-F4508E173659}" destId="{685319E4-7666-CE40-832E-A3698D25E885}" srcOrd="0" destOrd="0" presId="urn:microsoft.com/office/officeart/2005/8/layout/lProcess2"/>
    <dgm:cxn modelId="{F5833743-0860-4740-BC7D-51AD1329EE66}" srcId="{98B06EBD-55E0-E045-A74C-F4508E173659}" destId="{68DFE438-3EF9-804B-AB29-0A66B6926031}" srcOrd="4" destOrd="0" parTransId="{E42DC761-6097-0C47-9A67-D371157D7D8A}" sibTransId="{272991C6-5F29-034E-9CFB-87316400D204}"/>
    <dgm:cxn modelId="{23C2B34C-ED1D-5C49-8863-46719D550D72}" type="presOf" srcId="{121EFAC8-8F69-304D-A5BA-8D211B7B50CA}" destId="{8986E3CE-23C0-D141-833F-4B3E06A562E5}" srcOrd="0" destOrd="0" presId="urn:microsoft.com/office/officeart/2005/8/layout/lProcess2"/>
    <dgm:cxn modelId="{F49CDE9B-0E4B-994B-BB05-2C9D134E48AC}" type="presOf" srcId="{9C713936-F770-A342-A72F-61377E833ED1}" destId="{A10C56A5-82E2-C04E-9C6C-1BC10222C1F7}" srcOrd="0" destOrd="0" presId="urn:microsoft.com/office/officeart/2005/8/layout/lProcess2"/>
    <dgm:cxn modelId="{571FBDD3-D291-E04E-898B-0DD7BD11713F}" type="presOf" srcId="{31592E04-C860-3B44-B0A6-7EE4CBE59486}" destId="{86C38E05-4D50-6C47-980D-B0A1DA524923}" srcOrd="0" destOrd="0" presId="urn:microsoft.com/office/officeart/2005/8/layout/lProcess2"/>
    <dgm:cxn modelId="{A1AA07BD-19D2-9A46-BBB1-9144995230AE}" type="presOf" srcId="{8C2915BB-9DED-7045-B714-2A7978A2CD54}" destId="{0606ADE1-C751-A445-80A6-6A6954F904CA}" srcOrd="0" destOrd="0" presId="urn:microsoft.com/office/officeart/2005/8/layout/lProcess2"/>
    <dgm:cxn modelId="{2F7C2C59-974B-6443-B6B6-E0D5026333EE}" srcId="{31592E04-C860-3B44-B0A6-7EE4CBE59486}" destId="{6CF00230-FD43-094E-B22F-5AE0238CCDB5}" srcOrd="1" destOrd="0" parTransId="{198BEC0A-7654-AF47-B80E-E07D835B486E}" sibTransId="{51FBAAEA-49E9-9641-AFF3-34B897B69C87}"/>
    <dgm:cxn modelId="{B29DB0A6-EB67-514F-89CA-DAECBD402DB0}" type="presOf" srcId="{6CF00230-FD43-094E-B22F-5AE0238CCDB5}" destId="{D63A33EC-485B-154D-B7D1-6BDCE9FFC572}" srcOrd="0" destOrd="0" presId="urn:microsoft.com/office/officeart/2005/8/layout/lProcess2"/>
    <dgm:cxn modelId="{2A42B0C3-E041-BC4A-AA4D-4B9942C4E64D}" type="presOf" srcId="{83F16E9E-2D7E-0E42-8F1B-EFEF8A3D43EA}" destId="{5E4F6CDB-48E9-E84F-96B1-F29518B12CF4}" srcOrd="0" destOrd="0" presId="urn:microsoft.com/office/officeart/2005/8/layout/lProcess2"/>
    <dgm:cxn modelId="{4C69FEA9-B0AF-9C4D-8CB2-99F15B2F5335}" type="presOf" srcId="{E76A1A10-4F97-D64A-914E-C45519CAF54C}" destId="{74764EAA-485D-9547-A154-4A12C5EBE9F3}" srcOrd="0" destOrd="0" presId="urn:microsoft.com/office/officeart/2005/8/layout/lProcess2"/>
    <dgm:cxn modelId="{F255FB7E-A679-0C41-8323-AA2B98A07FA5}" srcId="{3F362830-FF16-1A43-89A4-63BE7FE29039}" destId="{31592E04-C860-3B44-B0A6-7EE4CBE59486}" srcOrd="1" destOrd="0" parTransId="{27CD2360-C28B-1546-AEA9-23BC7571E67E}" sibTransId="{0A3483F4-28E2-F542-8944-75BC24F01737}"/>
    <dgm:cxn modelId="{280A50CE-7BF7-E14E-9380-72B2E187D085}" type="presOf" srcId="{39CA1C9E-F65F-214A-B467-02A77AA1617A}" destId="{EEFE6F0E-171F-1F4C-A5C7-E5A4A0659F05}" srcOrd="0" destOrd="0" presId="urn:microsoft.com/office/officeart/2005/8/layout/lProcess2"/>
    <dgm:cxn modelId="{0EBFF583-6353-9C41-86D5-03C1FAA24BDA}" srcId="{98B06EBD-55E0-E045-A74C-F4508E173659}" destId="{688B257B-351C-AC4A-8BFD-E8F123BF39F2}" srcOrd="3" destOrd="0" parTransId="{F8F7D70A-2A23-BE44-BAF9-B73EBC251B6C}" sibTransId="{453890B4-D474-3542-A66F-64B7D3A47715}"/>
    <dgm:cxn modelId="{B84FBC0B-2B65-5B47-8209-FD2DABF16CB7}" type="presOf" srcId="{CA32CAE7-21DB-A94B-BF6C-6D624A8A88CE}" destId="{FCA02045-CFCC-E640-BD75-0447EEB3942D}" srcOrd="0" destOrd="0" presId="urn:microsoft.com/office/officeart/2005/8/layout/lProcess2"/>
    <dgm:cxn modelId="{051FE836-5A6A-D341-8C25-13D270E153E2}" type="presOf" srcId="{ABA58209-10EE-F145-8852-81F3FD38932D}" destId="{6CB3E361-0F0E-3F44-8FB1-70E71C52D6E0}" srcOrd="0" destOrd="0" presId="urn:microsoft.com/office/officeart/2005/8/layout/lProcess2"/>
    <dgm:cxn modelId="{26C17EB0-891A-AD4A-8F0F-C9592A7DE3DF}" type="presOf" srcId="{68DFE438-3EF9-804B-AB29-0A66B6926031}" destId="{0646AEFD-3B28-5144-BC47-CBEAA57B568C}" srcOrd="0" destOrd="0" presId="urn:microsoft.com/office/officeart/2005/8/layout/lProcess2"/>
    <dgm:cxn modelId="{61FD225A-DFB6-7743-99AE-90000E36ABE6}" srcId="{A1D09485-6DC5-6043-AC36-29299C88E803}" destId="{45F57AE1-B51E-AF42-8FCC-BFDA1A0C3219}" srcOrd="3" destOrd="0" parTransId="{5EA49947-62C9-054C-BFF8-6AC3B175FD7F}" sibTransId="{6F4C660B-E321-0547-8D15-1B0E293067CD}"/>
    <dgm:cxn modelId="{4425AC34-8228-ED48-A1C3-BCB2DD515FCE}" type="presOf" srcId="{C395082B-5065-D447-AD1D-05C12A315FC4}" destId="{7771AC95-ED83-F840-980D-3C5F4410108B}" srcOrd="0" destOrd="0" presId="urn:microsoft.com/office/officeart/2005/8/layout/lProcess2"/>
    <dgm:cxn modelId="{DD27832E-98D7-3F43-938F-4D3AC945DF74}" type="presOf" srcId="{5B333400-DBD1-F04A-822E-C79CAB19487A}" destId="{365CDA2D-88EC-E04B-97CF-30463C7C9A18}" srcOrd="0" destOrd="0" presId="urn:microsoft.com/office/officeart/2005/8/layout/lProcess2"/>
    <dgm:cxn modelId="{B4A073D2-383E-A343-994E-D4C90CD355E3}" type="presOf" srcId="{688B257B-351C-AC4A-8BFD-E8F123BF39F2}" destId="{42D9FAD2-078F-9F47-8750-3C4E3214DBA7}" srcOrd="0" destOrd="0" presId="urn:microsoft.com/office/officeart/2005/8/layout/lProcess2"/>
    <dgm:cxn modelId="{C973F53B-1D73-314D-8381-193A1A7225B0}" srcId="{3F362830-FF16-1A43-89A4-63BE7FE29039}" destId="{A1D09485-6DC5-6043-AC36-29299C88E803}" srcOrd="0" destOrd="0" parTransId="{6B602F65-0AB5-4F4E-ADFB-89E881B8707D}" sibTransId="{7362CCF2-5A49-7D43-B12B-A7156F4B8F2A}"/>
    <dgm:cxn modelId="{3ED00A12-DF0A-8044-8875-23357D521A0F}" srcId="{3F362830-FF16-1A43-89A4-63BE7FE29039}" destId="{98B06EBD-55E0-E045-A74C-F4508E173659}" srcOrd="3" destOrd="0" parTransId="{9A1555C9-E9E6-F24A-BFDE-15B30E128665}" sibTransId="{B42B61C8-DBB8-3145-9D1B-5F886E3C5E85}"/>
    <dgm:cxn modelId="{47F096A1-DE70-E047-97DE-DFAB20FA1D7C}" type="presOf" srcId="{113B1BEE-4A42-5445-B15B-75905FDEA656}" destId="{7999CD20-356D-154B-A684-CF4518F3AFE7}" srcOrd="0" destOrd="0" presId="urn:microsoft.com/office/officeart/2005/8/layout/lProcess2"/>
    <dgm:cxn modelId="{E320FD64-17D9-6047-B471-6831F4546705}" type="presOf" srcId="{805108D8-1792-EC46-B3CE-9EA10DE00FD7}" destId="{2181FA67-6D9B-BD41-9453-5667297EFC7A}" srcOrd="0" destOrd="0" presId="urn:microsoft.com/office/officeart/2005/8/layout/lProcess2"/>
    <dgm:cxn modelId="{CA5B2C0F-73D0-5B46-BB79-92755DA3123E}" srcId="{31592E04-C860-3B44-B0A6-7EE4CBE59486}" destId="{5EF49F11-2101-9445-A2BA-86D0047AFB42}" srcOrd="5" destOrd="0" parTransId="{0195B0A4-EA80-0B4A-8D13-F7EA19FC008E}" sibTransId="{9405C22E-926C-2044-AC13-28F4EB70ED42}"/>
    <dgm:cxn modelId="{E2239C46-FF06-CE4D-8EA7-4F315D2B6EF6}" type="presOf" srcId="{A01E66C6-8AB6-D24B-8034-6BB0E783A952}" destId="{327F29B7-997D-F845-B518-075E7BADB146}" srcOrd="0" destOrd="0" presId="urn:microsoft.com/office/officeart/2005/8/layout/lProcess2"/>
    <dgm:cxn modelId="{0733E68B-66D2-6E4C-8D83-B36F60E3ADFC}" srcId="{31592E04-C860-3B44-B0A6-7EE4CBE59486}" destId="{41F17C5B-98C2-754D-9AAE-84F0669526B1}" srcOrd="6" destOrd="0" parTransId="{D7BF4CCC-5B4E-D44A-8B9B-E072CE1E179C}" sibTransId="{04F47E43-FC6F-9F4D-B4BC-B9503A70B5A7}"/>
    <dgm:cxn modelId="{7FBF990A-8B30-A347-BD46-D6FD8C6751D1}" type="presOf" srcId="{5F14F07B-981F-B84A-863E-181EE92656A9}" destId="{56E5A857-3CDC-7647-BB72-6741AF555FD8}" srcOrd="0" destOrd="0" presId="urn:microsoft.com/office/officeart/2005/8/layout/lProcess2"/>
    <dgm:cxn modelId="{DEEEEBCD-40EC-CA43-9906-A8D330C8AC0F}" srcId="{A1D09485-6DC5-6043-AC36-29299C88E803}" destId="{CA32CAE7-21DB-A94B-BF6C-6D624A8A88CE}" srcOrd="2" destOrd="0" parTransId="{E685F6CA-A6A6-7A4C-9BB1-277A7A088978}" sibTransId="{C6BBA1C7-D08D-704D-B511-BD0F11062031}"/>
    <dgm:cxn modelId="{0CED41DB-15F2-E44E-8A19-6959E8647178}" type="presOf" srcId="{31592E04-C860-3B44-B0A6-7EE4CBE59486}" destId="{4B8F1258-813C-DF44-8F79-F9704F1B5C79}" srcOrd="1" destOrd="0" presId="urn:microsoft.com/office/officeart/2005/8/layout/lProcess2"/>
    <dgm:cxn modelId="{09533DF0-C9C1-7E47-9DFF-9686F00EAD64}" srcId="{6ECFB52B-E012-1B46-B8F0-BFCD055E7C1D}" destId="{A01E66C6-8AB6-D24B-8034-6BB0E783A952}" srcOrd="3" destOrd="0" parTransId="{3E49E972-11EE-FB4C-A082-2966D27E1988}" sibTransId="{D81D8396-409E-D34E-8E4A-BACEAAA356B9}"/>
    <dgm:cxn modelId="{D9B2400C-AF6F-F541-A491-E514F04931CD}" srcId="{6ECFB52B-E012-1B46-B8F0-BFCD055E7C1D}" destId="{9DD1A820-0D95-DB4A-9985-24C29BB6F76E}" srcOrd="2" destOrd="0" parTransId="{1F7891B5-4DE6-4E40-821E-D6D51DBD28BF}" sibTransId="{18619CC4-7AA3-BA4F-8599-57BA0D6DB81C}"/>
    <dgm:cxn modelId="{666F01F6-04DF-C64A-A6C1-8626DAD6D561}" srcId="{31592E04-C860-3B44-B0A6-7EE4CBE59486}" destId="{D987F628-FC43-6342-98FA-084F87B8D191}" srcOrd="0" destOrd="0" parTransId="{BA40FF16-0063-5E4B-B0E6-3B1EEA2CD136}" sibTransId="{62C99EF2-C0B0-1545-BB15-21D8DA74B086}"/>
    <dgm:cxn modelId="{A2FAC612-8792-0C43-995C-AAD8AB81D28E}" srcId="{A1D09485-6DC5-6043-AC36-29299C88E803}" destId="{0F34D456-D5A6-D747-89EF-63ECDBE6CDFD}" srcOrd="5" destOrd="0" parTransId="{2DD3A7EE-C82E-2E44-A536-01083A0A37FC}" sibTransId="{53D5DC25-3582-5847-AAE4-9B658191EFEB}"/>
    <dgm:cxn modelId="{F768A0A4-7CDD-3F4A-B99C-DF01F4EDCFC0}" srcId="{98B06EBD-55E0-E045-A74C-F4508E173659}" destId="{ABA58209-10EE-F145-8852-81F3FD38932D}" srcOrd="6" destOrd="0" parTransId="{F81F7D4D-0D00-784A-8E12-7D4AFAC23500}" sibTransId="{F95275C8-1AEC-764E-B077-875AFBB35555}"/>
    <dgm:cxn modelId="{AAEEFF09-92B7-C046-A150-138A75E74EF3}" type="presOf" srcId="{9DD1A820-0D95-DB4A-9985-24C29BB6F76E}" destId="{060866EB-0B17-4142-8872-58C69F4EDFCE}" srcOrd="0" destOrd="0" presId="urn:microsoft.com/office/officeart/2005/8/layout/lProcess2"/>
    <dgm:cxn modelId="{1A2D5060-6101-1640-9734-32172DB2D59E}" type="presParOf" srcId="{FB674F3D-497C-ED44-94FE-C13E4E5D0BEE}" destId="{6A919A2B-85A4-F742-8B3F-9699E2982BB4}" srcOrd="0" destOrd="0" presId="urn:microsoft.com/office/officeart/2005/8/layout/lProcess2"/>
    <dgm:cxn modelId="{E5311261-9CF0-BB4A-83DE-1010AC81E3EF}" type="presParOf" srcId="{6A919A2B-85A4-F742-8B3F-9699E2982BB4}" destId="{3F62CEA1-FDE6-2A4F-9FC5-F58E66EDD240}" srcOrd="0" destOrd="0" presId="urn:microsoft.com/office/officeart/2005/8/layout/lProcess2"/>
    <dgm:cxn modelId="{E87D1F1E-DECF-204A-A371-4F8109A89AD5}" type="presParOf" srcId="{6A919A2B-85A4-F742-8B3F-9699E2982BB4}" destId="{50E91777-830E-BB4A-9741-43682B317480}" srcOrd="1" destOrd="0" presId="urn:microsoft.com/office/officeart/2005/8/layout/lProcess2"/>
    <dgm:cxn modelId="{EFA6C5D6-F475-324C-8CA9-347A83894A88}" type="presParOf" srcId="{6A919A2B-85A4-F742-8B3F-9699E2982BB4}" destId="{4D7D45C6-FDC7-C845-A725-3A569D6CCBA5}" srcOrd="2" destOrd="0" presId="urn:microsoft.com/office/officeart/2005/8/layout/lProcess2"/>
    <dgm:cxn modelId="{051A0CD7-FE9C-B74F-8006-BF192A743C6B}" type="presParOf" srcId="{4D7D45C6-FDC7-C845-A725-3A569D6CCBA5}" destId="{635021A8-095A-F744-86A8-203D5FC9D55A}" srcOrd="0" destOrd="0" presId="urn:microsoft.com/office/officeart/2005/8/layout/lProcess2"/>
    <dgm:cxn modelId="{A034AD32-D9E9-F049-8FC3-5956EF06C37F}" type="presParOf" srcId="{635021A8-095A-F744-86A8-203D5FC9D55A}" destId="{5E4F6CDB-48E9-E84F-96B1-F29518B12CF4}" srcOrd="0" destOrd="0" presId="urn:microsoft.com/office/officeart/2005/8/layout/lProcess2"/>
    <dgm:cxn modelId="{BA695F30-0B1E-2B40-ABA1-C2FB1046FFF8}" type="presParOf" srcId="{635021A8-095A-F744-86A8-203D5FC9D55A}" destId="{B7641833-0952-F241-8461-BB563EA0272C}" srcOrd="1" destOrd="0" presId="urn:microsoft.com/office/officeart/2005/8/layout/lProcess2"/>
    <dgm:cxn modelId="{52BC9CE6-A091-0541-99F7-2AD180782262}" type="presParOf" srcId="{635021A8-095A-F744-86A8-203D5FC9D55A}" destId="{8986E3CE-23C0-D141-833F-4B3E06A562E5}" srcOrd="2" destOrd="0" presId="urn:microsoft.com/office/officeart/2005/8/layout/lProcess2"/>
    <dgm:cxn modelId="{C37A0C54-A1C4-574F-B2F6-BC136B199757}" type="presParOf" srcId="{635021A8-095A-F744-86A8-203D5FC9D55A}" destId="{D97FF5A9-9036-9848-ACE0-926149101426}" srcOrd="3" destOrd="0" presId="urn:microsoft.com/office/officeart/2005/8/layout/lProcess2"/>
    <dgm:cxn modelId="{3F035621-FB55-3546-8472-A24E445C0DB8}" type="presParOf" srcId="{635021A8-095A-F744-86A8-203D5FC9D55A}" destId="{FCA02045-CFCC-E640-BD75-0447EEB3942D}" srcOrd="4" destOrd="0" presId="urn:microsoft.com/office/officeart/2005/8/layout/lProcess2"/>
    <dgm:cxn modelId="{C4D60FFD-2A0C-3C4A-8DC6-933138E37F5C}" type="presParOf" srcId="{635021A8-095A-F744-86A8-203D5FC9D55A}" destId="{ED9C1E25-1AB6-384C-BE6B-8E2B7631FA01}" srcOrd="5" destOrd="0" presId="urn:microsoft.com/office/officeart/2005/8/layout/lProcess2"/>
    <dgm:cxn modelId="{DF9E10FE-C4BB-EE43-82B4-3220C99F7D9F}" type="presParOf" srcId="{635021A8-095A-F744-86A8-203D5FC9D55A}" destId="{CB24C1C1-91F4-9246-8FFD-EB2BAB1B52B8}" srcOrd="6" destOrd="0" presId="urn:microsoft.com/office/officeart/2005/8/layout/lProcess2"/>
    <dgm:cxn modelId="{7DC15644-3BFA-904F-ACB8-212917165B73}" type="presParOf" srcId="{635021A8-095A-F744-86A8-203D5FC9D55A}" destId="{E5088321-B7F4-474E-AB0A-22B73962E91A}" srcOrd="7" destOrd="0" presId="urn:microsoft.com/office/officeart/2005/8/layout/lProcess2"/>
    <dgm:cxn modelId="{66D8000F-DE65-1B4A-A984-CE2D8E68458F}" type="presParOf" srcId="{635021A8-095A-F744-86A8-203D5FC9D55A}" destId="{7999CD20-356D-154B-A684-CF4518F3AFE7}" srcOrd="8" destOrd="0" presId="urn:microsoft.com/office/officeart/2005/8/layout/lProcess2"/>
    <dgm:cxn modelId="{005C07CD-67FD-1443-90C9-0817D13FB92E}" type="presParOf" srcId="{635021A8-095A-F744-86A8-203D5FC9D55A}" destId="{9523488E-DB02-814A-A27E-4341C2184F0A}" srcOrd="9" destOrd="0" presId="urn:microsoft.com/office/officeart/2005/8/layout/lProcess2"/>
    <dgm:cxn modelId="{04B4BC18-65FC-0C45-90C2-ADCCB88C758E}" type="presParOf" srcId="{635021A8-095A-F744-86A8-203D5FC9D55A}" destId="{80CBB62E-5567-0E47-8559-F2D8579C16A8}" srcOrd="10" destOrd="0" presId="urn:microsoft.com/office/officeart/2005/8/layout/lProcess2"/>
    <dgm:cxn modelId="{9CE62AD0-08FF-E14D-B533-D81015B243FB}" type="presParOf" srcId="{635021A8-095A-F744-86A8-203D5FC9D55A}" destId="{07B12176-7C50-8544-B744-B520B622E281}" srcOrd="11" destOrd="0" presId="urn:microsoft.com/office/officeart/2005/8/layout/lProcess2"/>
    <dgm:cxn modelId="{E63A4A34-7349-2F4E-895E-EC788F47F213}" type="presParOf" srcId="{635021A8-095A-F744-86A8-203D5FC9D55A}" destId="{7771AC95-ED83-F840-980D-3C5F4410108B}" srcOrd="12" destOrd="0" presId="urn:microsoft.com/office/officeart/2005/8/layout/lProcess2"/>
    <dgm:cxn modelId="{50EB81C8-1C7E-204F-A93F-CE608421CF46}" type="presParOf" srcId="{FB674F3D-497C-ED44-94FE-C13E4E5D0BEE}" destId="{5DD80756-7492-BF4A-B9A0-4885D3746E67}" srcOrd="1" destOrd="0" presId="urn:microsoft.com/office/officeart/2005/8/layout/lProcess2"/>
    <dgm:cxn modelId="{B464C5FC-78C0-EE43-9429-6E9138EF082F}" type="presParOf" srcId="{FB674F3D-497C-ED44-94FE-C13E4E5D0BEE}" destId="{D31DA8BC-B943-D141-96DA-586DF2CB725C}" srcOrd="2" destOrd="0" presId="urn:microsoft.com/office/officeart/2005/8/layout/lProcess2"/>
    <dgm:cxn modelId="{7316EE04-87D8-2C48-A09A-2DAD5061764D}" type="presParOf" srcId="{D31DA8BC-B943-D141-96DA-586DF2CB725C}" destId="{86C38E05-4D50-6C47-980D-B0A1DA524923}" srcOrd="0" destOrd="0" presId="urn:microsoft.com/office/officeart/2005/8/layout/lProcess2"/>
    <dgm:cxn modelId="{CCF516B7-3CEC-F241-96D6-73F9A7CBDCF3}" type="presParOf" srcId="{D31DA8BC-B943-D141-96DA-586DF2CB725C}" destId="{4B8F1258-813C-DF44-8F79-F9704F1B5C79}" srcOrd="1" destOrd="0" presId="urn:microsoft.com/office/officeart/2005/8/layout/lProcess2"/>
    <dgm:cxn modelId="{18AFEBFA-0A65-A145-A770-FA1307D02DCD}" type="presParOf" srcId="{D31DA8BC-B943-D141-96DA-586DF2CB725C}" destId="{C24973A6-547D-3941-AD92-F3453199A3B7}" srcOrd="2" destOrd="0" presId="urn:microsoft.com/office/officeart/2005/8/layout/lProcess2"/>
    <dgm:cxn modelId="{10F371F7-E96F-1B4A-94EC-A886D846D12C}" type="presParOf" srcId="{C24973A6-547D-3941-AD92-F3453199A3B7}" destId="{76D483EE-F363-224C-918B-CC6BE2D0D6A1}" srcOrd="0" destOrd="0" presId="urn:microsoft.com/office/officeart/2005/8/layout/lProcess2"/>
    <dgm:cxn modelId="{CE790254-5E04-AC48-A00D-3911F71C5F26}" type="presParOf" srcId="{76D483EE-F363-224C-918B-CC6BE2D0D6A1}" destId="{5EFDF9D8-47D9-B043-BB15-6EDC9E2525FE}" srcOrd="0" destOrd="0" presId="urn:microsoft.com/office/officeart/2005/8/layout/lProcess2"/>
    <dgm:cxn modelId="{B43FBC6B-B751-B54E-AFCF-19E9B9F7C676}" type="presParOf" srcId="{76D483EE-F363-224C-918B-CC6BE2D0D6A1}" destId="{C2D1C1E6-E36D-7141-A12D-EB334980CDFA}" srcOrd="1" destOrd="0" presId="urn:microsoft.com/office/officeart/2005/8/layout/lProcess2"/>
    <dgm:cxn modelId="{2B83237E-F7B0-1043-91B0-ED5AABB7C1B8}" type="presParOf" srcId="{76D483EE-F363-224C-918B-CC6BE2D0D6A1}" destId="{D63A33EC-485B-154D-B7D1-6BDCE9FFC572}" srcOrd="2" destOrd="0" presId="urn:microsoft.com/office/officeart/2005/8/layout/lProcess2"/>
    <dgm:cxn modelId="{B42552D6-DA1C-4741-91C2-6B788CFC05C7}" type="presParOf" srcId="{76D483EE-F363-224C-918B-CC6BE2D0D6A1}" destId="{11A6E316-9E0A-F247-95C2-430B58E39BC0}" srcOrd="3" destOrd="0" presId="urn:microsoft.com/office/officeart/2005/8/layout/lProcess2"/>
    <dgm:cxn modelId="{D8E0A16D-B8DA-D146-8A5F-6802CADFFEE0}" type="presParOf" srcId="{76D483EE-F363-224C-918B-CC6BE2D0D6A1}" destId="{363ECFD6-CF8D-A54F-8936-AD73CABFFE15}" srcOrd="4" destOrd="0" presId="urn:microsoft.com/office/officeart/2005/8/layout/lProcess2"/>
    <dgm:cxn modelId="{78079867-E0A0-A64D-BA50-2B281B2E47E8}" type="presParOf" srcId="{76D483EE-F363-224C-918B-CC6BE2D0D6A1}" destId="{6B924590-9330-4E4C-BC4C-5E56B4CB985D}" srcOrd="5" destOrd="0" presId="urn:microsoft.com/office/officeart/2005/8/layout/lProcess2"/>
    <dgm:cxn modelId="{0ACA4450-F2B3-1B46-8FC8-F68BDF46FA43}" type="presParOf" srcId="{76D483EE-F363-224C-918B-CC6BE2D0D6A1}" destId="{365CDA2D-88EC-E04B-97CF-30463C7C9A18}" srcOrd="6" destOrd="0" presId="urn:microsoft.com/office/officeart/2005/8/layout/lProcess2"/>
    <dgm:cxn modelId="{E646310E-022C-224B-8C47-4E5F906A385F}" type="presParOf" srcId="{76D483EE-F363-224C-918B-CC6BE2D0D6A1}" destId="{77228CC1-5D3E-1C4B-A01C-46222237FDEA}" srcOrd="7" destOrd="0" presId="urn:microsoft.com/office/officeart/2005/8/layout/lProcess2"/>
    <dgm:cxn modelId="{486F2689-855A-B74A-94D5-DB9631441A23}" type="presParOf" srcId="{76D483EE-F363-224C-918B-CC6BE2D0D6A1}" destId="{A10C56A5-82E2-C04E-9C6C-1BC10222C1F7}" srcOrd="8" destOrd="0" presId="urn:microsoft.com/office/officeart/2005/8/layout/lProcess2"/>
    <dgm:cxn modelId="{8498A4E9-6A93-A346-9E7B-B847AFC46EB7}" type="presParOf" srcId="{76D483EE-F363-224C-918B-CC6BE2D0D6A1}" destId="{1AAFF1A5-AFFB-8343-8E51-F6F71C77ED08}" srcOrd="9" destOrd="0" presId="urn:microsoft.com/office/officeart/2005/8/layout/lProcess2"/>
    <dgm:cxn modelId="{EAF8ECA3-460D-D14C-83A7-7FEC36A30DE8}" type="presParOf" srcId="{76D483EE-F363-224C-918B-CC6BE2D0D6A1}" destId="{57E09027-2128-C746-81F0-D8D13A9BF370}" srcOrd="10" destOrd="0" presId="urn:microsoft.com/office/officeart/2005/8/layout/lProcess2"/>
    <dgm:cxn modelId="{050689CD-C25D-E74A-A6D3-40A26030B72A}" type="presParOf" srcId="{76D483EE-F363-224C-918B-CC6BE2D0D6A1}" destId="{A5808FBC-6CA4-AB48-A968-A76B5EB7EE66}" srcOrd="11" destOrd="0" presId="urn:microsoft.com/office/officeart/2005/8/layout/lProcess2"/>
    <dgm:cxn modelId="{F030C817-392A-C641-9A16-3475DD5890C2}" type="presParOf" srcId="{76D483EE-F363-224C-918B-CC6BE2D0D6A1}" destId="{C6224B7F-36C6-7945-80EA-A0E6CE2451A0}" srcOrd="12" destOrd="0" presId="urn:microsoft.com/office/officeart/2005/8/layout/lProcess2"/>
    <dgm:cxn modelId="{D195D049-9B04-8A47-BF3D-A6509CB9AF09}" type="presParOf" srcId="{FB674F3D-497C-ED44-94FE-C13E4E5D0BEE}" destId="{8F2F508D-8637-AE41-B9D9-44F0E68C4D1F}" srcOrd="3" destOrd="0" presId="urn:microsoft.com/office/officeart/2005/8/layout/lProcess2"/>
    <dgm:cxn modelId="{A5086E17-0153-F54F-90C9-17DA1DA60CEB}" type="presParOf" srcId="{FB674F3D-497C-ED44-94FE-C13E4E5D0BEE}" destId="{6FF37A59-07F2-2C4A-84A8-FEAE0D507DAB}" srcOrd="4" destOrd="0" presId="urn:microsoft.com/office/officeart/2005/8/layout/lProcess2"/>
    <dgm:cxn modelId="{3469646C-8E89-054D-A608-C23C4031316A}" type="presParOf" srcId="{6FF37A59-07F2-2C4A-84A8-FEAE0D507DAB}" destId="{C1F03277-5369-F745-8FFB-A755B694667A}" srcOrd="0" destOrd="0" presId="urn:microsoft.com/office/officeart/2005/8/layout/lProcess2"/>
    <dgm:cxn modelId="{D32A8BA8-8D75-2F4D-8D9A-4C820B200608}" type="presParOf" srcId="{6FF37A59-07F2-2C4A-84A8-FEAE0D507DAB}" destId="{6D0FBCFD-64F0-B24A-88E7-A8BE1B5E685B}" srcOrd="1" destOrd="0" presId="urn:microsoft.com/office/officeart/2005/8/layout/lProcess2"/>
    <dgm:cxn modelId="{8769CF2D-678C-A649-B744-9FAB66156C41}" type="presParOf" srcId="{6FF37A59-07F2-2C4A-84A8-FEAE0D507DAB}" destId="{0FC77CE4-14CD-F44E-BFC4-356F04A16619}" srcOrd="2" destOrd="0" presId="urn:microsoft.com/office/officeart/2005/8/layout/lProcess2"/>
    <dgm:cxn modelId="{5A3749B7-6C2D-204A-98A5-EA3DBA1E6FA5}" type="presParOf" srcId="{0FC77CE4-14CD-F44E-BFC4-356F04A16619}" destId="{D9E58337-1E12-614F-A134-1B5F8B12F1B4}" srcOrd="0" destOrd="0" presId="urn:microsoft.com/office/officeart/2005/8/layout/lProcess2"/>
    <dgm:cxn modelId="{CB58AE1F-C677-C943-8879-4D05F1C57D48}" type="presParOf" srcId="{D9E58337-1E12-614F-A134-1B5F8B12F1B4}" destId="{EEFE6F0E-171F-1F4C-A5C7-E5A4A0659F05}" srcOrd="0" destOrd="0" presId="urn:microsoft.com/office/officeart/2005/8/layout/lProcess2"/>
    <dgm:cxn modelId="{8B5E11F9-460A-0740-9BFC-8396E1DA1DFB}" type="presParOf" srcId="{D9E58337-1E12-614F-A134-1B5F8B12F1B4}" destId="{8A6436B7-F6B5-1645-A040-7D854F89D576}" srcOrd="1" destOrd="0" presId="urn:microsoft.com/office/officeart/2005/8/layout/lProcess2"/>
    <dgm:cxn modelId="{811AE22F-07A8-8145-AB9F-803A5F77BDE6}" type="presParOf" srcId="{D9E58337-1E12-614F-A134-1B5F8B12F1B4}" destId="{B7AE2DCB-EAFC-B24B-97EF-1297BFF7AB62}" srcOrd="2" destOrd="0" presId="urn:microsoft.com/office/officeart/2005/8/layout/lProcess2"/>
    <dgm:cxn modelId="{2C1D20C2-0C26-D04B-8240-278FC07A239F}" type="presParOf" srcId="{D9E58337-1E12-614F-A134-1B5F8B12F1B4}" destId="{6604D7F4-4D8E-C547-B313-75BA5253A43A}" srcOrd="3" destOrd="0" presId="urn:microsoft.com/office/officeart/2005/8/layout/lProcess2"/>
    <dgm:cxn modelId="{FC12E7ED-08A3-644B-AD96-96A71E684557}" type="presParOf" srcId="{D9E58337-1E12-614F-A134-1B5F8B12F1B4}" destId="{060866EB-0B17-4142-8872-58C69F4EDFCE}" srcOrd="4" destOrd="0" presId="urn:microsoft.com/office/officeart/2005/8/layout/lProcess2"/>
    <dgm:cxn modelId="{ED77D4D1-49D0-AE4B-803B-E2A701983614}" type="presParOf" srcId="{D9E58337-1E12-614F-A134-1B5F8B12F1B4}" destId="{7070D237-865B-E044-B233-2FE78FDE3564}" srcOrd="5" destOrd="0" presId="urn:microsoft.com/office/officeart/2005/8/layout/lProcess2"/>
    <dgm:cxn modelId="{0C36B384-5328-644D-95C4-B4F87D4E35AB}" type="presParOf" srcId="{D9E58337-1E12-614F-A134-1B5F8B12F1B4}" destId="{327F29B7-997D-F845-B518-075E7BADB146}" srcOrd="6" destOrd="0" presId="urn:microsoft.com/office/officeart/2005/8/layout/lProcess2"/>
    <dgm:cxn modelId="{42434C89-2E4D-5140-B89D-79B2523E66C8}" type="presParOf" srcId="{D9E58337-1E12-614F-A134-1B5F8B12F1B4}" destId="{A590A643-9931-0248-A41E-B24E8E0DA9A1}" srcOrd="7" destOrd="0" presId="urn:microsoft.com/office/officeart/2005/8/layout/lProcess2"/>
    <dgm:cxn modelId="{573F77C2-C386-6F40-9544-4FCA1CC2E741}" type="presParOf" srcId="{D9E58337-1E12-614F-A134-1B5F8B12F1B4}" destId="{2181FA67-6D9B-BD41-9453-5667297EFC7A}" srcOrd="8" destOrd="0" presId="urn:microsoft.com/office/officeart/2005/8/layout/lProcess2"/>
    <dgm:cxn modelId="{7ED5C86A-2823-F54F-86B6-C509B0B747F5}" type="presParOf" srcId="{D9E58337-1E12-614F-A134-1B5F8B12F1B4}" destId="{ED14DAAF-B86A-0E49-92EB-AC02D4947776}" srcOrd="9" destOrd="0" presId="urn:microsoft.com/office/officeart/2005/8/layout/lProcess2"/>
    <dgm:cxn modelId="{A0A60684-AF75-5047-A3CC-3174020AB631}" type="presParOf" srcId="{D9E58337-1E12-614F-A134-1B5F8B12F1B4}" destId="{C712B7A9-8F6A-8345-A403-03E1BE1DF778}" srcOrd="10" destOrd="0" presId="urn:microsoft.com/office/officeart/2005/8/layout/lProcess2"/>
    <dgm:cxn modelId="{EE69D918-26CC-B14B-8D46-EDAFFDA84188}" type="presParOf" srcId="{D9E58337-1E12-614F-A134-1B5F8B12F1B4}" destId="{A86C2109-0F51-DD4A-A12B-9C4460000203}" srcOrd="11" destOrd="0" presId="urn:microsoft.com/office/officeart/2005/8/layout/lProcess2"/>
    <dgm:cxn modelId="{875F64C7-85AB-1A40-A260-12EBC81F2F3E}" type="presParOf" srcId="{D9E58337-1E12-614F-A134-1B5F8B12F1B4}" destId="{56E5A857-3CDC-7647-BB72-6741AF555FD8}" srcOrd="12" destOrd="0" presId="urn:microsoft.com/office/officeart/2005/8/layout/lProcess2"/>
    <dgm:cxn modelId="{7675D639-AB57-6B47-A901-5676C6308105}" type="presParOf" srcId="{FB674F3D-497C-ED44-94FE-C13E4E5D0BEE}" destId="{0274085E-7DCF-F348-9984-E3B6A2AD5AD9}" srcOrd="5" destOrd="0" presId="urn:microsoft.com/office/officeart/2005/8/layout/lProcess2"/>
    <dgm:cxn modelId="{8598E4BF-4EE1-8947-84FD-38F4DA140B83}" type="presParOf" srcId="{FB674F3D-497C-ED44-94FE-C13E4E5D0BEE}" destId="{B58433E9-14FA-C64E-97ED-C5DCB52531A4}" srcOrd="6" destOrd="0" presId="urn:microsoft.com/office/officeart/2005/8/layout/lProcess2"/>
    <dgm:cxn modelId="{40A16448-F082-424C-8C06-56BD2362A2DD}" type="presParOf" srcId="{B58433E9-14FA-C64E-97ED-C5DCB52531A4}" destId="{685319E4-7666-CE40-832E-A3698D25E885}" srcOrd="0" destOrd="0" presId="urn:microsoft.com/office/officeart/2005/8/layout/lProcess2"/>
    <dgm:cxn modelId="{636B84A4-D244-CE4D-BD54-174DE10C7CBC}" type="presParOf" srcId="{B58433E9-14FA-C64E-97ED-C5DCB52531A4}" destId="{72B3FD09-D67B-CF44-A0DA-E7AE88CA6DEC}" srcOrd="1" destOrd="0" presId="urn:microsoft.com/office/officeart/2005/8/layout/lProcess2"/>
    <dgm:cxn modelId="{8EF5B82C-485F-FE44-AA06-80AF6B4D6914}" type="presParOf" srcId="{B58433E9-14FA-C64E-97ED-C5DCB52531A4}" destId="{BA1A62C7-AEA1-4E43-889A-1F04F7ACB7EB}" srcOrd="2" destOrd="0" presId="urn:microsoft.com/office/officeart/2005/8/layout/lProcess2"/>
    <dgm:cxn modelId="{4531D1A1-CF7C-4340-A900-EE9451BD1576}" type="presParOf" srcId="{BA1A62C7-AEA1-4E43-889A-1F04F7ACB7EB}" destId="{5B366F44-1DFD-9D43-84C0-CB8634F2D6FE}" srcOrd="0" destOrd="0" presId="urn:microsoft.com/office/officeart/2005/8/layout/lProcess2"/>
    <dgm:cxn modelId="{95201A23-D72B-224C-983C-A7AD20F1EF20}" type="presParOf" srcId="{5B366F44-1DFD-9D43-84C0-CB8634F2D6FE}" destId="{74764EAA-485D-9547-A154-4A12C5EBE9F3}" srcOrd="0" destOrd="0" presId="urn:microsoft.com/office/officeart/2005/8/layout/lProcess2"/>
    <dgm:cxn modelId="{2E739FB2-DB4C-6142-9185-EE58CB040124}" type="presParOf" srcId="{5B366F44-1DFD-9D43-84C0-CB8634F2D6FE}" destId="{6DEF42F7-8E3C-D844-8E03-3CE30273FE2C}" srcOrd="1" destOrd="0" presId="urn:microsoft.com/office/officeart/2005/8/layout/lProcess2"/>
    <dgm:cxn modelId="{40F0262C-6E88-7D43-B060-DC3CB975FB8F}" type="presParOf" srcId="{5B366F44-1DFD-9D43-84C0-CB8634F2D6FE}" destId="{896576E0-B436-6C44-BB11-4540F855F992}" srcOrd="2" destOrd="0" presId="urn:microsoft.com/office/officeart/2005/8/layout/lProcess2"/>
    <dgm:cxn modelId="{ECB16B65-6FBA-0D4B-9F65-025226BA1559}" type="presParOf" srcId="{5B366F44-1DFD-9D43-84C0-CB8634F2D6FE}" destId="{73E03DF0-ED62-8741-927A-9378FA158193}" srcOrd="3" destOrd="0" presId="urn:microsoft.com/office/officeart/2005/8/layout/lProcess2"/>
    <dgm:cxn modelId="{E6C61C40-2281-DB41-BD54-B879D3F9A231}" type="presParOf" srcId="{5B366F44-1DFD-9D43-84C0-CB8634F2D6FE}" destId="{0606ADE1-C751-A445-80A6-6A6954F904CA}" srcOrd="4" destOrd="0" presId="urn:microsoft.com/office/officeart/2005/8/layout/lProcess2"/>
    <dgm:cxn modelId="{F7ED7023-41C4-524C-9257-49C61D6A6826}" type="presParOf" srcId="{5B366F44-1DFD-9D43-84C0-CB8634F2D6FE}" destId="{0B9F3ABF-D862-744F-A61C-E314D2168169}" srcOrd="5" destOrd="0" presId="urn:microsoft.com/office/officeart/2005/8/layout/lProcess2"/>
    <dgm:cxn modelId="{10C2DC04-09A9-9C47-97D1-C9BD9601A7A9}" type="presParOf" srcId="{5B366F44-1DFD-9D43-84C0-CB8634F2D6FE}" destId="{42D9FAD2-078F-9F47-8750-3C4E3214DBA7}" srcOrd="6" destOrd="0" presId="urn:microsoft.com/office/officeart/2005/8/layout/lProcess2"/>
    <dgm:cxn modelId="{CACC3CCC-5256-6044-BA60-0657C90AFDF5}" type="presParOf" srcId="{5B366F44-1DFD-9D43-84C0-CB8634F2D6FE}" destId="{EAE03B46-18EF-6A47-977F-6003D9B64FD6}" srcOrd="7" destOrd="0" presId="urn:microsoft.com/office/officeart/2005/8/layout/lProcess2"/>
    <dgm:cxn modelId="{2A7201A6-41BB-7741-AF28-90248952E387}" type="presParOf" srcId="{5B366F44-1DFD-9D43-84C0-CB8634F2D6FE}" destId="{0646AEFD-3B28-5144-BC47-CBEAA57B568C}" srcOrd="8" destOrd="0" presId="urn:microsoft.com/office/officeart/2005/8/layout/lProcess2"/>
    <dgm:cxn modelId="{2A84A9B6-7704-6C49-9C90-9285151DF573}" type="presParOf" srcId="{5B366F44-1DFD-9D43-84C0-CB8634F2D6FE}" destId="{6C660EE8-4C82-B246-BB78-BF1F800B0B23}" srcOrd="9" destOrd="0" presId="urn:microsoft.com/office/officeart/2005/8/layout/lProcess2"/>
    <dgm:cxn modelId="{9F641888-9AA7-B749-9020-B6D5719A60F1}" type="presParOf" srcId="{5B366F44-1DFD-9D43-84C0-CB8634F2D6FE}" destId="{93736A0D-BDFD-2F4C-AB38-9EA4E9D41F46}" srcOrd="10" destOrd="0" presId="urn:microsoft.com/office/officeart/2005/8/layout/lProcess2"/>
    <dgm:cxn modelId="{613D5045-5B30-554B-93B5-62FBCE1DC634}" type="presParOf" srcId="{5B366F44-1DFD-9D43-84C0-CB8634F2D6FE}" destId="{AF7D4231-FDB5-BE48-AD07-83C76EC37D24}" srcOrd="11" destOrd="0" presId="urn:microsoft.com/office/officeart/2005/8/layout/lProcess2"/>
    <dgm:cxn modelId="{7C46611E-4DC6-DD49-8C2C-6B238A42F41B}" type="presParOf" srcId="{5B366F44-1DFD-9D43-84C0-CB8634F2D6FE}" destId="{6CB3E361-0F0E-3F44-8FB1-70E71C52D6E0}" srcOrd="12"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11127B-6C97-B748-8401-B12D9BC45051}">
      <dsp:nvSpPr>
        <dsp:cNvPr id="0" name=""/>
        <dsp:cNvSpPr/>
      </dsp:nvSpPr>
      <dsp:spPr>
        <a:xfrm>
          <a:off x="1870675" y="1287020"/>
          <a:ext cx="91440" cy="478989"/>
        </a:xfrm>
        <a:custGeom>
          <a:avLst/>
          <a:gdLst/>
          <a:ahLst/>
          <a:cxnLst/>
          <a:rect l="0" t="0" r="0" b="0"/>
          <a:pathLst>
            <a:path>
              <a:moveTo>
                <a:pt x="106500" y="0"/>
              </a:moveTo>
              <a:lnTo>
                <a:pt x="106500" y="478989"/>
              </a:lnTo>
              <a:lnTo>
                <a:pt x="45720" y="47898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7F2CFA1-2A28-C64B-9A02-B252378C1195}">
      <dsp:nvSpPr>
        <dsp:cNvPr id="0" name=""/>
        <dsp:cNvSpPr/>
      </dsp:nvSpPr>
      <dsp:spPr>
        <a:xfrm>
          <a:off x="1977175" y="1287020"/>
          <a:ext cx="1349112" cy="957978"/>
        </a:xfrm>
        <a:custGeom>
          <a:avLst/>
          <a:gdLst/>
          <a:ahLst/>
          <a:cxnLst/>
          <a:rect l="0" t="0" r="0" b="0"/>
          <a:pathLst>
            <a:path>
              <a:moveTo>
                <a:pt x="0" y="0"/>
              </a:moveTo>
              <a:lnTo>
                <a:pt x="0" y="854280"/>
              </a:lnTo>
              <a:lnTo>
                <a:pt x="1349112" y="854280"/>
              </a:lnTo>
              <a:lnTo>
                <a:pt x="1349112" y="95797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9F272A6-1CF0-B744-9ACD-EC2C946268D8}">
      <dsp:nvSpPr>
        <dsp:cNvPr id="0" name=""/>
        <dsp:cNvSpPr/>
      </dsp:nvSpPr>
      <dsp:spPr>
        <a:xfrm>
          <a:off x="1885649" y="1287020"/>
          <a:ext cx="91440" cy="957978"/>
        </a:xfrm>
        <a:custGeom>
          <a:avLst/>
          <a:gdLst/>
          <a:ahLst/>
          <a:cxnLst/>
          <a:rect l="0" t="0" r="0" b="0"/>
          <a:pathLst>
            <a:path>
              <a:moveTo>
                <a:pt x="91526" y="0"/>
              </a:moveTo>
              <a:lnTo>
                <a:pt x="91526" y="854280"/>
              </a:lnTo>
              <a:lnTo>
                <a:pt x="45720" y="854280"/>
              </a:lnTo>
              <a:lnTo>
                <a:pt x="45720" y="95797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6DB75B0-C0FB-4F41-A9E4-6CD97466297A}">
      <dsp:nvSpPr>
        <dsp:cNvPr id="0" name=""/>
        <dsp:cNvSpPr/>
      </dsp:nvSpPr>
      <dsp:spPr>
        <a:xfrm>
          <a:off x="668093" y="1287020"/>
          <a:ext cx="1309082" cy="957978"/>
        </a:xfrm>
        <a:custGeom>
          <a:avLst/>
          <a:gdLst/>
          <a:ahLst/>
          <a:cxnLst/>
          <a:rect l="0" t="0" r="0" b="0"/>
          <a:pathLst>
            <a:path>
              <a:moveTo>
                <a:pt x="1309082" y="0"/>
              </a:moveTo>
              <a:lnTo>
                <a:pt x="1309082" y="854280"/>
              </a:lnTo>
              <a:lnTo>
                <a:pt x="0" y="854280"/>
              </a:lnTo>
              <a:lnTo>
                <a:pt x="0" y="95797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EDBF294-7691-404B-973C-58ECB15CA74C}">
      <dsp:nvSpPr>
        <dsp:cNvPr id="0" name=""/>
        <dsp:cNvSpPr/>
      </dsp:nvSpPr>
      <dsp:spPr>
        <a:xfrm>
          <a:off x="1547993" y="842597"/>
          <a:ext cx="858364" cy="444423"/>
        </a:xfrm>
        <a:prstGeom prst="rect">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8890" tIns="8890" rIns="8890" bIns="62713" numCol="1" spcCol="1270" anchor="ctr" anchorCtr="0">
          <a:noAutofit/>
        </a:bodyPr>
        <a:lstStyle/>
        <a:p>
          <a:pPr lvl="0" algn="ctr" defTabSz="622300">
            <a:lnSpc>
              <a:spcPct val="90000"/>
            </a:lnSpc>
            <a:spcBef>
              <a:spcPct val="0"/>
            </a:spcBef>
            <a:spcAft>
              <a:spcPct val="35000"/>
            </a:spcAft>
          </a:pPr>
          <a:r>
            <a:rPr lang="en-GB" sz="1400" kern="1200" dirty="0" smtClean="0">
              <a:latin typeface="Arial Black"/>
              <a:cs typeface="Arial Black"/>
            </a:rPr>
            <a:t>CTO</a:t>
          </a:r>
          <a:endParaRPr lang="en-GB" sz="1400" kern="1200" dirty="0">
            <a:latin typeface="Arial Black"/>
            <a:cs typeface="Arial Black"/>
          </a:endParaRPr>
        </a:p>
      </dsp:txBody>
      <dsp:txXfrm>
        <a:off x="1547993" y="842597"/>
        <a:ext cx="858364" cy="444423"/>
      </dsp:txXfrm>
    </dsp:sp>
    <dsp:sp modelId="{A928D34E-269E-964E-88C5-5A9C4A7AFFDC}">
      <dsp:nvSpPr>
        <dsp:cNvPr id="0" name=""/>
        <dsp:cNvSpPr/>
      </dsp:nvSpPr>
      <dsp:spPr>
        <a:xfrm>
          <a:off x="1719666" y="1188259"/>
          <a:ext cx="772528" cy="148141"/>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560" tIns="8890" rIns="35560" bIns="8890" numCol="1" spcCol="1270" anchor="ctr" anchorCtr="0">
          <a:noAutofit/>
        </a:bodyPr>
        <a:lstStyle/>
        <a:p>
          <a:pPr lvl="0" algn="ctr" defTabSz="622300">
            <a:lnSpc>
              <a:spcPct val="90000"/>
            </a:lnSpc>
            <a:spcBef>
              <a:spcPct val="0"/>
            </a:spcBef>
            <a:spcAft>
              <a:spcPct val="35000"/>
            </a:spcAft>
          </a:pPr>
          <a:r>
            <a:rPr lang="en-GB" sz="1400" kern="1200" dirty="0" smtClean="0">
              <a:latin typeface="Arial Black"/>
              <a:cs typeface="Arial Black"/>
            </a:rPr>
            <a:t>John</a:t>
          </a:r>
          <a:endParaRPr lang="en-GB" sz="1400" kern="1200" dirty="0">
            <a:latin typeface="Arial Black"/>
            <a:cs typeface="Arial Black"/>
          </a:endParaRPr>
        </a:p>
      </dsp:txBody>
      <dsp:txXfrm>
        <a:off x="1719666" y="1188259"/>
        <a:ext cx="772528" cy="148141"/>
      </dsp:txXfrm>
    </dsp:sp>
    <dsp:sp modelId="{BD87E01F-0AE2-F740-AB0F-DA04E35A2105}">
      <dsp:nvSpPr>
        <dsp:cNvPr id="0" name=""/>
        <dsp:cNvSpPr/>
      </dsp:nvSpPr>
      <dsp:spPr>
        <a:xfrm>
          <a:off x="41396" y="2244998"/>
          <a:ext cx="1253392" cy="444423"/>
        </a:xfrm>
        <a:prstGeom prst="rect">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10795" tIns="10795" rIns="10795" bIns="62713" numCol="1" spcCol="1270" anchor="ctr" anchorCtr="0">
          <a:noAutofit/>
        </a:bodyPr>
        <a:lstStyle/>
        <a:p>
          <a:pPr lvl="0" algn="ctr" defTabSz="755650">
            <a:lnSpc>
              <a:spcPct val="90000"/>
            </a:lnSpc>
            <a:spcBef>
              <a:spcPct val="0"/>
            </a:spcBef>
            <a:spcAft>
              <a:spcPct val="35000"/>
            </a:spcAft>
          </a:pPr>
          <a:r>
            <a:rPr lang="en-GB" sz="1700" kern="1200" dirty="0" smtClean="0">
              <a:latin typeface="Arial Black"/>
              <a:cs typeface="Arial Black"/>
            </a:rPr>
            <a:t>Standards</a:t>
          </a:r>
          <a:endParaRPr lang="en-GB" sz="1700" kern="1200" dirty="0">
            <a:latin typeface="Arial Black"/>
            <a:cs typeface="Arial Black"/>
          </a:endParaRPr>
        </a:p>
      </dsp:txBody>
      <dsp:txXfrm>
        <a:off x="41396" y="2244998"/>
        <a:ext cx="1253392" cy="444423"/>
      </dsp:txXfrm>
    </dsp:sp>
    <dsp:sp modelId="{32693CAC-65EB-DC48-99DF-2C1E56D219E2}">
      <dsp:nvSpPr>
        <dsp:cNvPr id="0" name=""/>
        <dsp:cNvSpPr/>
      </dsp:nvSpPr>
      <dsp:spPr>
        <a:xfrm>
          <a:off x="410583" y="2590661"/>
          <a:ext cx="772528" cy="148141"/>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560" tIns="8890" rIns="35560" bIns="8890" numCol="1" spcCol="1270" anchor="ctr" anchorCtr="0">
          <a:noAutofit/>
        </a:bodyPr>
        <a:lstStyle/>
        <a:p>
          <a:pPr lvl="0" algn="ctr" defTabSz="622300">
            <a:lnSpc>
              <a:spcPct val="90000"/>
            </a:lnSpc>
            <a:spcBef>
              <a:spcPct val="0"/>
            </a:spcBef>
            <a:spcAft>
              <a:spcPct val="35000"/>
            </a:spcAft>
          </a:pPr>
          <a:r>
            <a:rPr lang="en-GB" sz="1400" kern="1200" dirty="0" smtClean="0">
              <a:latin typeface="Arial Black"/>
              <a:cs typeface="Arial Black"/>
            </a:rPr>
            <a:t>Jack</a:t>
          </a:r>
          <a:endParaRPr lang="en-GB" sz="1400" kern="1200" dirty="0">
            <a:latin typeface="Arial Black"/>
            <a:cs typeface="Arial Black"/>
          </a:endParaRPr>
        </a:p>
      </dsp:txBody>
      <dsp:txXfrm>
        <a:off x="410583" y="2590661"/>
        <a:ext cx="772528" cy="148141"/>
      </dsp:txXfrm>
    </dsp:sp>
    <dsp:sp modelId="{E1CB3F40-4E22-DE4A-8BED-7AEE102D96C4}">
      <dsp:nvSpPr>
        <dsp:cNvPr id="0" name=""/>
        <dsp:cNvSpPr/>
      </dsp:nvSpPr>
      <dsp:spPr>
        <a:xfrm>
          <a:off x="1502186" y="2244998"/>
          <a:ext cx="858364" cy="444423"/>
        </a:xfrm>
        <a:prstGeom prst="rect">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8890" tIns="8890" rIns="8890" bIns="62713" numCol="1" spcCol="1270" anchor="ctr" anchorCtr="0">
          <a:noAutofit/>
        </a:bodyPr>
        <a:lstStyle/>
        <a:p>
          <a:pPr lvl="0" algn="ctr" defTabSz="622300">
            <a:lnSpc>
              <a:spcPct val="90000"/>
            </a:lnSpc>
            <a:spcBef>
              <a:spcPct val="0"/>
            </a:spcBef>
            <a:spcAft>
              <a:spcPct val="35000"/>
            </a:spcAft>
          </a:pPr>
          <a:r>
            <a:rPr lang="en-GB" sz="1400" kern="1200" dirty="0" smtClean="0">
              <a:latin typeface="Arial Black"/>
              <a:cs typeface="Arial Black"/>
            </a:rPr>
            <a:t>Audit</a:t>
          </a:r>
          <a:endParaRPr lang="en-GB" sz="1400" kern="1200" dirty="0">
            <a:latin typeface="Arial Black"/>
            <a:cs typeface="Arial Black"/>
          </a:endParaRPr>
        </a:p>
      </dsp:txBody>
      <dsp:txXfrm>
        <a:off x="1502186" y="2244998"/>
        <a:ext cx="858364" cy="444423"/>
      </dsp:txXfrm>
    </dsp:sp>
    <dsp:sp modelId="{DC5535FC-6547-5540-A137-6159BC47CB6D}">
      <dsp:nvSpPr>
        <dsp:cNvPr id="0" name=""/>
        <dsp:cNvSpPr/>
      </dsp:nvSpPr>
      <dsp:spPr>
        <a:xfrm>
          <a:off x="1673859" y="2590661"/>
          <a:ext cx="772528" cy="148141"/>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560" tIns="8890" rIns="35560" bIns="8890" numCol="1" spcCol="1270" anchor="ctr" anchorCtr="0">
          <a:noAutofit/>
        </a:bodyPr>
        <a:lstStyle/>
        <a:p>
          <a:pPr lvl="0" algn="ctr" defTabSz="622300">
            <a:lnSpc>
              <a:spcPct val="90000"/>
            </a:lnSpc>
            <a:spcBef>
              <a:spcPct val="0"/>
            </a:spcBef>
            <a:spcAft>
              <a:spcPct val="35000"/>
            </a:spcAft>
          </a:pPr>
          <a:r>
            <a:rPr lang="en-GB" sz="1400" kern="1200" dirty="0" smtClean="0">
              <a:latin typeface="Arial Black"/>
              <a:cs typeface="Arial Black"/>
            </a:rPr>
            <a:t>Jean</a:t>
          </a:r>
          <a:endParaRPr lang="en-GB" sz="1400" kern="1200" dirty="0">
            <a:latin typeface="Arial Black"/>
            <a:cs typeface="Arial Black"/>
          </a:endParaRPr>
        </a:p>
      </dsp:txBody>
      <dsp:txXfrm>
        <a:off x="1673859" y="2590661"/>
        <a:ext cx="772528" cy="148141"/>
      </dsp:txXfrm>
    </dsp:sp>
    <dsp:sp modelId="{4028EF16-C169-B34C-8BEF-896315D3F5CA}">
      <dsp:nvSpPr>
        <dsp:cNvPr id="0" name=""/>
        <dsp:cNvSpPr/>
      </dsp:nvSpPr>
      <dsp:spPr>
        <a:xfrm>
          <a:off x="2653785" y="2244998"/>
          <a:ext cx="1345005" cy="863691"/>
        </a:xfrm>
        <a:prstGeom prst="rect">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8890" tIns="8890" rIns="8890" bIns="62713" numCol="1" spcCol="1270" anchor="ctr" anchorCtr="0">
          <a:noAutofit/>
        </a:bodyPr>
        <a:lstStyle/>
        <a:p>
          <a:pPr lvl="0" algn="ctr" defTabSz="622300">
            <a:lnSpc>
              <a:spcPct val="90000"/>
            </a:lnSpc>
            <a:spcBef>
              <a:spcPct val="0"/>
            </a:spcBef>
            <a:spcAft>
              <a:spcPct val="35000"/>
            </a:spcAft>
          </a:pPr>
          <a:r>
            <a:rPr lang="en-GB" sz="1400" kern="1200" dirty="0" smtClean="0">
              <a:latin typeface="Arial Black"/>
              <a:cs typeface="Arial Black"/>
            </a:rPr>
            <a:t>Project Management</a:t>
          </a:r>
          <a:endParaRPr lang="en-GB" sz="1400" kern="1200" dirty="0">
            <a:latin typeface="Arial Black"/>
            <a:cs typeface="Arial Black"/>
          </a:endParaRPr>
        </a:p>
      </dsp:txBody>
      <dsp:txXfrm>
        <a:off x="2653785" y="2244998"/>
        <a:ext cx="1345005" cy="863691"/>
      </dsp:txXfrm>
    </dsp:sp>
    <dsp:sp modelId="{ABB7E881-8393-7041-9D7A-B55FF6A617C1}">
      <dsp:nvSpPr>
        <dsp:cNvPr id="0" name=""/>
        <dsp:cNvSpPr/>
      </dsp:nvSpPr>
      <dsp:spPr>
        <a:xfrm>
          <a:off x="3068778" y="2950701"/>
          <a:ext cx="772528" cy="148141"/>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560" tIns="8890" rIns="35560" bIns="8890" numCol="1" spcCol="1270" anchor="ctr" anchorCtr="0">
          <a:noAutofit/>
        </a:bodyPr>
        <a:lstStyle/>
        <a:p>
          <a:pPr lvl="0" algn="ctr" defTabSz="622300">
            <a:lnSpc>
              <a:spcPct val="90000"/>
            </a:lnSpc>
            <a:spcBef>
              <a:spcPct val="0"/>
            </a:spcBef>
            <a:spcAft>
              <a:spcPct val="35000"/>
            </a:spcAft>
          </a:pPr>
          <a:r>
            <a:rPr lang="en-GB" sz="1400" kern="1200" dirty="0" smtClean="0">
              <a:latin typeface="Arial Black"/>
              <a:cs typeface="Arial Black"/>
            </a:rPr>
            <a:t>Jill</a:t>
          </a:r>
          <a:endParaRPr lang="en-GB" sz="1400" kern="1200" dirty="0">
            <a:latin typeface="Arial Black"/>
            <a:cs typeface="Arial Black"/>
          </a:endParaRPr>
        </a:p>
      </dsp:txBody>
      <dsp:txXfrm>
        <a:off x="3068778" y="2950701"/>
        <a:ext cx="772528" cy="148141"/>
      </dsp:txXfrm>
    </dsp:sp>
    <dsp:sp modelId="{DB7B2FE1-503C-4941-821B-0F139EA61697}">
      <dsp:nvSpPr>
        <dsp:cNvPr id="0" name=""/>
        <dsp:cNvSpPr/>
      </dsp:nvSpPr>
      <dsp:spPr>
        <a:xfrm>
          <a:off x="638753" y="1543798"/>
          <a:ext cx="1277641" cy="444423"/>
        </a:xfrm>
        <a:prstGeom prst="rect">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8890" tIns="8890" rIns="8890" bIns="62713" numCol="1" spcCol="1270" anchor="ctr" anchorCtr="0">
          <a:noAutofit/>
        </a:bodyPr>
        <a:lstStyle/>
        <a:p>
          <a:pPr lvl="0" algn="ctr" defTabSz="622300">
            <a:lnSpc>
              <a:spcPct val="90000"/>
            </a:lnSpc>
            <a:spcBef>
              <a:spcPct val="0"/>
            </a:spcBef>
            <a:spcAft>
              <a:spcPct val="35000"/>
            </a:spcAft>
          </a:pPr>
          <a:r>
            <a:rPr lang="en-GB" sz="1400" kern="1200" dirty="0" smtClean="0">
              <a:latin typeface="Arial Black"/>
              <a:cs typeface="Arial Black"/>
            </a:rPr>
            <a:t>Architect</a:t>
          </a:r>
          <a:endParaRPr lang="en-GB" sz="1400" kern="1200" dirty="0">
            <a:latin typeface="Arial Black"/>
            <a:cs typeface="Arial Black"/>
          </a:endParaRPr>
        </a:p>
      </dsp:txBody>
      <dsp:txXfrm>
        <a:off x="638753" y="1543798"/>
        <a:ext cx="1277641" cy="444423"/>
      </dsp:txXfrm>
    </dsp:sp>
    <dsp:sp modelId="{97918977-9CF8-154B-B076-6A369154D359}">
      <dsp:nvSpPr>
        <dsp:cNvPr id="0" name=""/>
        <dsp:cNvSpPr/>
      </dsp:nvSpPr>
      <dsp:spPr>
        <a:xfrm>
          <a:off x="1020065" y="1889460"/>
          <a:ext cx="772528" cy="148141"/>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560" tIns="8890" rIns="35560" bIns="8890" numCol="1" spcCol="1270" anchor="ctr" anchorCtr="0">
          <a:noAutofit/>
        </a:bodyPr>
        <a:lstStyle/>
        <a:p>
          <a:pPr lvl="0" algn="ctr" defTabSz="622300">
            <a:lnSpc>
              <a:spcPct val="90000"/>
            </a:lnSpc>
            <a:spcBef>
              <a:spcPct val="0"/>
            </a:spcBef>
            <a:spcAft>
              <a:spcPct val="35000"/>
            </a:spcAft>
          </a:pPr>
          <a:r>
            <a:rPr lang="en-GB" sz="1400" kern="1200" dirty="0" smtClean="0">
              <a:latin typeface="Arial Black"/>
              <a:cs typeface="Arial Black"/>
            </a:rPr>
            <a:t>Jane</a:t>
          </a:r>
          <a:endParaRPr lang="en-GB" sz="1400" kern="1200" dirty="0">
            <a:latin typeface="Arial Black"/>
            <a:cs typeface="Arial Black"/>
          </a:endParaRPr>
        </a:p>
      </dsp:txBody>
      <dsp:txXfrm>
        <a:off x="1020065" y="1889460"/>
        <a:ext cx="772528" cy="1481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B01B61-32D1-054A-BDFB-BFF357C2D0AB}">
      <dsp:nvSpPr>
        <dsp:cNvPr id="0" name=""/>
        <dsp:cNvSpPr/>
      </dsp:nvSpPr>
      <dsp:spPr>
        <a:xfrm>
          <a:off x="408496" y="281961"/>
          <a:ext cx="3224781" cy="3224781"/>
        </a:xfrm>
        <a:prstGeom prst="circularArrow">
          <a:avLst>
            <a:gd name="adj1" fmla="val 5544"/>
            <a:gd name="adj2" fmla="val 330680"/>
            <a:gd name="adj3" fmla="val 13905415"/>
            <a:gd name="adj4" fmla="val 17307651"/>
            <a:gd name="adj5" fmla="val 5757"/>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sp>
    <dsp:sp modelId="{EE87D6EE-9D81-0A45-8DBE-FD2CC3170D9A}">
      <dsp:nvSpPr>
        <dsp:cNvPr id="0" name=""/>
        <dsp:cNvSpPr/>
      </dsp:nvSpPr>
      <dsp:spPr>
        <a:xfrm>
          <a:off x="1308445" y="298033"/>
          <a:ext cx="1424883" cy="712441"/>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latin typeface="Arial Black"/>
              <a:cs typeface="Arial Black"/>
            </a:rPr>
            <a:t>2. Find Common Cause of Defects</a:t>
          </a:r>
          <a:endParaRPr lang="en-GB" sz="1200" kern="1200" dirty="0">
            <a:latin typeface="Arial Black"/>
            <a:cs typeface="Arial Black"/>
          </a:endParaRPr>
        </a:p>
      </dsp:txBody>
      <dsp:txXfrm>
        <a:off x="1343224" y="332812"/>
        <a:ext cx="1355325" cy="642883"/>
      </dsp:txXfrm>
    </dsp:sp>
    <dsp:sp modelId="{EF41B7D0-7AEC-F443-B0C2-8F118F3C5E2E}">
      <dsp:nvSpPr>
        <dsp:cNvPr id="0" name=""/>
        <dsp:cNvSpPr/>
      </dsp:nvSpPr>
      <dsp:spPr>
        <a:xfrm>
          <a:off x="2616313" y="1248255"/>
          <a:ext cx="1424883" cy="712441"/>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latin typeface="Arial Black"/>
              <a:cs typeface="Arial Black"/>
            </a:rPr>
            <a:t>3. Find and do Change to eliminate common cause</a:t>
          </a:r>
          <a:endParaRPr lang="en-GB" sz="1200" kern="1200" dirty="0">
            <a:latin typeface="Arial Black"/>
            <a:cs typeface="Arial Black"/>
          </a:endParaRPr>
        </a:p>
      </dsp:txBody>
      <dsp:txXfrm>
        <a:off x="2651092" y="1283034"/>
        <a:ext cx="1355325" cy="642883"/>
      </dsp:txXfrm>
    </dsp:sp>
    <dsp:sp modelId="{A534AB24-69FD-0447-BC5F-DF506685C475}">
      <dsp:nvSpPr>
        <dsp:cNvPr id="0" name=""/>
        <dsp:cNvSpPr/>
      </dsp:nvSpPr>
      <dsp:spPr>
        <a:xfrm>
          <a:off x="2116752" y="2630679"/>
          <a:ext cx="1424883" cy="1022574"/>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latin typeface="Arial Black"/>
              <a:cs typeface="Arial Black"/>
            </a:rPr>
            <a:t>4. Measure Results</a:t>
          </a:r>
        </a:p>
        <a:p>
          <a:pPr lvl="0" algn="ctr" defTabSz="533400">
            <a:lnSpc>
              <a:spcPct val="90000"/>
            </a:lnSpc>
            <a:spcBef>
              <a:spcPct val="0"/>
            </a:spcBef>
            <a:spcAft>
              <a:spcPct val="35000"/>
            </a:spcAft>
          </a:pPr>
          <a:r>
            <a:rPr lang="en-GB" sz="1200" kern="1200" dirty="0" smtClean="0">
              <a:latin typeface="Arial Black"/>
              <a:cs typeface="Arial Black"/>
            </a:rPr>
            <a:t>Bugs, Productivity, Cost overruns</a:t>
          </a:r>
          <a:endParaRPr lang="en-GB" sz="1200" kern="1200" dirty="0">
            <a:latin typeface="Arial Black"/>
            <a:cs typeface="Arial Black"/>
          </a:endParaRPr>
        </a:p>
      </dsp:txBody>
      <dsp:txXfrm>
        <a:off x="2166670" y="2680597"/>
        <a:ext cx="1325047" cy="922738"/>
      </dsp:txXfrm>
    </dsp:sp>
    <dsp:sp modelId="{92BAE578-8C29-9546-BB01-A3A1C2A54B00}">
      <dsp:nvSpPr>
        <dsp:cNvPr id="0" name=""/>
        <dsp:cNvSpPr/>
      </dsp:nvSpPr>
      <dsp:spPr>
        <a:xfrm>
          <a:off x="500139" y="2785745"/>
          <a:ext cx="1424883" cy="712441"/>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latin typeface="Arial Black"/>
              <a:cs typeface="Arial Black"/>
            </a:rPr>
            <a:t>5. Spread to the larger organization</a:t>
          </a:r>
          <a:endParaRPr lang="en-GB" sz="1200" kern="1200" dirty="0">
            <a:latin typeface="Arial Black"/>
            <a:cs typeface="Arial Black"/>
          </a:endParaRPr>
        </a:p>
      </dsp:txBody>
      <dsp:txXfrm>
        <a:off x="534918" y="2820524"/>
        <a:ext cx="1355325" cy="642883"/>
      </dsp:txXfrm>
    </dsp:sp>
    <dsp:sp modelId="{B976C76B-139D-AD48-8FB5-05B140DB5DC0}">
      <dsp:nvSpPr>
        <dsp:cNvPr id="0" name=""/>
        <dsp:cNvSpPr/>
      </dsp:nvSpPr>
      <dsp:spPr>
        <a:xfrm>
          <a:off x="578" y="1248255"/>
          <a:ext cx="1424883" cy="712441"/>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latin typeface="Arial Black"/>
              <a:cs typeface="Arial Black"/>
            </a:rPr>
            <a:t>1. Identify major defects </a:t>
          </a:r>
        </a:p>
        <a:p>
          <a:pPr lvl="0" algn="ctr" defTabSz="533400">
            <a:lnSpc>
              <a:spcPct val="90000"/>
            </a:lnSpc>
            <a:spcBef>
              <a:spcPct val="0"/>
            </a:spcBef>
            <a:spcAft>
              <a:spcPct val="35000"/>
            </a:spcAft>
          </a:pPr>
          <a:r>
            <a:rPr lang="en-GB" sz="1200" kern="1200" dirty="0" smtClean="0">
              <a:latin typeface="Arial Black"/>
              <a:cs typeface="Arial Black"/>
            </a:rPr>
            <a:t>With bad costs</a:t>
          </a:r>
          <a:endParaRPr lang="en-GB" sz="1200" kern="1200" dirty="0">
            <a:latin typeface="Arial Black"/>
            <a:cs typeface="Arial Black"/>
          </a:endParaRPr>
        </a:p>
      </dsp:txBody>
      <dsp:txXfrm>
        <a:off x="35357" y="1283034"/>
        <a:ext cx="1355325" cy="64288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423142-7217-AB44-89FE-9F457CCA6F71}">
      <dsp:nvSpPr>
        <dsp:cNvPr id="0" name=""/>
        <dsp:cNvSpPr/>
      </dsp:nvSpPr>
      <dsp:spPr>
        <a:xfrm>
          <a:off x="1474089" y="2356369"/>
          <a:ext cx="1090422" cy="1090422"/>
        </a:xfrm>
        <a:prstGeom prst="ellipse">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GB" sz="2400" kern="1200" dirty="0" smtClean="0"/>
            <a:t>Coder</a:t>
          </a:r>
          <a:endParaRPr lang="en-GB" sz="2400" kern="1200" dirty="0"/>
        </a:p>
      </dsp:txBody>
      <dsp:txXfrm>
        <a:off x="1633778" y="2516058"/>
        <a:ext cx="771044" cy="771044"/>
      </dsp:txXfrm>
    </dsp:sp>
    <dsp:sp modelId="{75AFE57B-27AF-9844-B990-EC61F9EA3090}">
      <dsp:nvSpPr>
        <dsp:cNvPr id="0" name=""/>
        <dsp:cNvSpPr/>
      </dsp:nvSpPr>
      <dsp:spPr>
        <a:xfrm rot="11700000">
          <a:off x="502393" y="2467410"/>
          <a:ext cx="952936" cy="310770"/>
        </a:xfrm>
        <a:prstGeom prst="leftArrow">
          <a:avLst>
            <a:gd name="adj1" fmla="val 60000"/>
            <a:gd name="adj2" fmla="val 5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737E1C9-ABCB-A544-B0B3-03C6CB0578EA}">
      <dsp:nvSpPr>
        <dsp:cNvPr id="0" name=""/>
        <dsp:cNvSpPr/>
      </dsp:nvSpPr>
      <dsp:spPr>
        <a:xfrm>
          <a:off x="678" y="2085116"/>
          <a:ext cx="1035900" cy="828720"/>
        </a:xfrm>
        <a:prstGeom prst="roundRect">
          <a:avLst>
            <a:gd name="adj" fmla="val 1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GB" sz="1800" kern="1200" dirty="0" smtClean="0"/>
            <a:t>Customer</a:t>
          </a:r>
          <a:endParaRPr lang="en-GB" sz="1800" kern="1200" dirty="0"/>
        </a:p>
      </dsp:txBody>
      <dsp:txXfrm>
        <a:off x="24950" y="2109388"/>
        <a:ext cx="987356" cy="780176"/>
      </dsp:txXfrm>
    </dsp:sp>
    <dsp:sp modelId="{F2834BBF-1284-2142-83F7-E7C654828628}">
      <dsp:nvSpPr>
        <dsp:cNvPr id="0" name=""/>
        <dsp:cNvSpPr/>
      </dsp:nvSpPr>
      <dsp:spPr>
        <a:xfrm rot="14700000">
          <a:off x="1087612" y="1769973"/>
          <a:ext cx="952936" cy="310770"/>
        </a:xfrm>
        <a:prstGeom prst="leftArrow">
          <a:avLst>
            <a:gd name="adj1" fmla="val 60000"/>
            <a:gd name="adj2" fmla="val 50000"/>
          </a:avLst>
        </a:prstGeom>
        <a:gradFill rotWithShape="0">
          <a:gsLst>
            <a:gs pos="0">
              <a:schemeClr val="accent3">
                <a:hueOff val="3750089"/>
                <a:satOff val="-5627"/>
                <a:lumOff val="-915"/>
                <a:alphaOff val="0"/>
                <a:tint val="100000"/>
                <a:shade val="100000"/>
                <a:satMod val="130000"/>
              </a:schemeClr>
            </a:gs>
            <a:gs pos="100000">
              <a:schemeClr val="accent3">
                <a:hueOff val="3750089"/>
                <a:satOff val="-5627"/>
                <a:lumOff val="-915"/>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FFA2B95-F33C-ED4D-9DF6-FB8ED2AEA4C7}">
      <dsp:nvSpPr>
        <dsp:cNvPr id="0" name=""/>
        <dsp:cNvSpPr/>
      </dsp:nvSpPr>
      <dsp:spPr>
        <a:xfrm>
          <a:off x="844765" y="1079171"/>
          <a:ext cx="1035900" cy="828720"/>
        </a:xfrm>
        <a:prstGeom prst="roundRect">
          <a:avLst>
            <a:gd name="adj" fmla="val 10000"/>
          </a:avLst>
        </a:prstGeom>
        <a:gradFill rotWithShape="0">
          <a:gsLst>
            <a:gs pos="0">
              <a:schemeClr val="accent3">
                <a:hueOff val="3750089"/>
                <a:satOff val="-5627"/>
                <a:lumOff val="-915"/>
                <a:alphaOff val="0"/>
                <a:tint val="100000"/>
                <a:shade val="100000"/>
                <a:satMod val="130000"/>
              </a:schemeClr>
            </a:gs>
            <a:gs pos="100000">
              <a:schemeClr val="accent3">
                <a:hueOff val="3750089"/>
                <a:satOff val="-5627"/>
                <a:lumOff val="-915"/>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GB" sz="1800" kern="1200" dirty="0" smtClean="0"/>
            <a:t>User</a:t>
          </a:r>
          <a:endParaRPr lang="en-GB" sz="1800" kern="1200" dirty="0"/>
        </a:p>
      </dsp:txBody>
      <dsp:txXfrm>
        <a:off x="869037" y="1103443"/>
        <a:ext cx="987356" cy="780176"/>
      </dsp:txXfrm>
    </dsp:sp>
    <dsp:sp modelId="{8B072B0C-225C-F341-A87B-D6E20C00D090}">
      <dsp:nvSpPr>
        <dsp:cNvPr id="0" name=""/>
        <dsp:cNvSpPr/>
      </dsp:nvSpPr>
      <dsp:spPr>
        <a:xfrm rot="17700000">
          <a:off x="1998051" y="1769973"/>
          <a:ext cx="952936" cy="310770"/>
        </a:xfrm>
        <a:prstGeom prst="leftArrow">
          <a:avLst>
            <a:gd name="adj1" fmla="val 60000"/>
            <a:gd name="adj2" fmla="val 50000"/>
          </a:avLst>
        </a:prstGeom>
        <a:gradFill rotWithShape="0">
          <a:gsLst>
            <a:gs pos="0">
              <a:schemeClr val="accent3">
                <a:hueOff val="7500177"/>
                <a:satOff val="-11253"/>
                <a:lumOff val="-1830"/>
                <a:alphaOff val="0"/>
                <a:tint val="100000"/>
                <a:shade val="100000"/>
                <a:satMod val="130000"/>
              </a:schemeClr>
            </a:gs>
            <a:gs pos="100000">
              <a:schemeClr val="accent3">
                <a:hueOff val="7500177"/>
                <a:satOff val="-11253"/>
                <a:lumOff val="-183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72B217F-47B7-6344-BDBC-7F0578AE2B68}">
      <dsp:nvSpPr>
        <dsp:cNvPr id="0" name=""/>
        <dsp:cNvSpPr/>
      </dsp:nvSpPr>
      <dsp:spPr>
        <a:xfrm>
          <a:off x="2157933" y="1079171"/>
          <a:ext cx="1035900" cy="828720"/>
        </a:xfrm>
        <a:prstGeom prst="roundRect">
          <a:avLst>
            <a:gd name="adj" fmla="val 10000"/>
          </a:avLst>
        </a:prstGeom>
        <a:gradFill rotWithShape="0">
          <a:gsLst>
            <a:gs pos="0">
              <a:schemeClr val="accent3">
                <a:hueOff val="7500177"/>
                <a:satOff val="-11253"/>
                <a:lumOff val="-1830"/>
                <a:alphaOff val="0"/>
                <a:tint val="100000"/>
                <a:shade val="100000"/>
                <a:satMod val="130000"/>
              </a:schemeClr>
            </a:gs>
            <a:gs pos="100000">
              <a:schemeClr val="accent3">
                <a:hueOff val="7500177"/>
                <a:satOff val="-11253"/>
                <a:lumOff val="-183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GB" sz="1800" kern="1200" dirty="0" smtClean="0"/>
            <a:t>Sales</a:t>
          </a:r>
        </a:p>
        <a:p>
          <a:pPr lvl="0" algn="ctr" defTabSz="800100">
            <a:lnSpc>
              <a:spcPct val="90000"/>
            </a:lnSpc>
            <a:spcBef>
              <a:spcPct val="0"/>
            </a:spcBef>
            <a:spcAft>
              <a:spcPct val="35000"/>
            </a:spcAft>
          </a:pPr>
          <a:endParaRPr lang="en-GB" sz="1800" kern="1200" dirty="0"/>
        </a:p>
      </dsp:txBody>
      <dsp:txXfrm>
        <a:off x="2182205" y="1103443"/>
        <a:ext cx="987356" cy="780176"/>
      </dsp:txXfrm>
    </dsp:sp>
    <dsp:sp modelId="{18AB9C3D-F8A0-3845-92A0-8659AFF39A94}">
      <dsp:nvSpPr>
        <dsp:cNvPr id="0" name=""/>
        <dsp:cNvSpPr/>
      </dsp:nvSpPr>
      <dsp:spPr>
        <a:xfrm rot="20700000">
          <a:off x="2583270" y="2467410"/>
          <a:ext cx="952936" cy="310770"/>
        </a:xfrm>
        <a:prstGeom prst="leftArrow">
          <a:avLst>
            <a:gd name="adj1" fmla="val 60000"/>
            <a:gd name="adj2" fmla="val 50000"/>
          </a:avLst>
        </a:prstGeom>
        <a:gradFill rotWithShape="0">
          <a:gsLst>
            <a:gs pos="0">
              <a:schemeClr val="accent3">
                <a:hueOff val="11250266"/>
                <a:satOff val="-16880"/>
                <a:lumOff val="-2745"/>
                <a:alphaOff val="0"/>
                <a:tint val="100000"/>
                <a:shade val="100000"/>
                <a:satMod val="130000"/>
              </a:schemeClr>
            </a:gs>
            <a:gs pos="100000">
              <a:schemeClr val="accent3">
                <a:hueOff val="11250266"/>
                <a:satOff val="-16880"/>
                <a:lumOff val="-2745"/>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AE6D3DF-53C3-4C4A-9274-EB868FCEF8C1}">
      <dsp:nvSpPr>
        <dsp:cNvPr id="0" name=""/>
        <dsp:cNvSpPr/>
      </dsp:nvSpPr>
      <dsp:spPr>
        <a:xfrm>
          <a:off x="3002020" y="2085116"/>
          <a:ext cx="1035900" cy="828720"/>
        </a:xfrm>
        <a:prstGeom prst="roundRect">
          <a:avLst>
            <a:gd name="adj" fmla="val 10000"/>
          </a:avLst>
        </a:prstGeom>
        <a:gradFill rotWithShape="0">
          <a:gsLst>
            <a:gs pos="0">
              <a:schemeClr val="accent3">
                <a:hueOff val="11250266"/>
                <a:satOff val="-16880"/>
                <a:lumOff val="-2745"/>
                <a:alphaOff val="0"/>
                <a:tint val="100000"/>
                <a:shade val="100000"/>
                <a:satMod val="130000"/>
              </a:schemeClr>
            </a:gs>
            <a:gs pos="100000">
              <a:schemeClr val="accent3">
                <a:hueOff val="11250266"/>
                <a:satOff val="-16880"/>
                <a:lumOff val="-2745"/>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GB" sz="1800" kern="1200" dirty="0" smtClean="0"/>
            <a:t>Architect</a:t>
          </a:r>
          <a:endParaRPr lang="en-GB" sz="1800" kern="1200" dirty="0"/>
        </a:p>
      </dsp:txBody>
      <dsp:txXfrm>
        <a:off x="3026292" y="2109388"/>
        <a:ext cx="987356" cy="7801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BE1DEF-68DA-8B46-A2C3-1DA401B19F5E}">
      <dsp:nvSpPr>
        <dsp:cNvPr id="0" name=""/>
        <dsp:cNvSpPr/>
      </dsp:nvSpPr>
      <dsp:spPr>
        <a:xfrm>
          <a:off x="2564799" y="333792"/>
          <a:ext cx="968238" cy="968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err="1" smtClean="0">
              <a:latin typeface="Arial Black"/>
              <a:cs typeface="Arial Black"/>
            </a:rPr>
            <a:t>Analyze</a:t>
          </a:r>
          <a:r>
            <a:rPr lang="en-GB" sz="1700" kern="1200" dirty="0" smtClean="0">
              <a:latin typeface="Arial Black"/>
              <a:cs typeface="Arial Black"/>
            </a:rPr>
            <a:t> Values</a:t>
          </a:r>
          <a:endParaRPr lang="en-GB" sz="1700" kern="1200" dirty="0">
            <a:latin typeface="Arial Black"/>
            <a:cs typeface="Arial Black"/>
          </a:endParaRPr>
        </a:p>
      </dsp:txBody>
      <dsp:txXfrm>
        <a:off x="2564799" y="333792"/>
        <a:ext cx="968238" cy="968238"/>
      </dsp:txXfrm>
    </dsp:sp>
    <dsp:sp modelId="{377C4BAB-312D-7B4F-81E6-D40FA48B03F9}">
      <dsp:nvSpPr>
        <dsp:cNvPr id="0" name=""/>
        <dsp:cNvSpPr/>
      </dsp:nvSpPr>
      <dsp:spPr>
        <a:xfrm>
          <a:off x="283809" y="305379"/>
          <a:ext cx="3634414" cy="3634414"/>
        </a:xfrm>
        <a:prstGeom prst="circularArrow">
          <a:avLst>
            <a:gd name="adj1" fmla="val 5195"/>
            <a:gd name="adj2" fmla="val 335535"/>
            <a:gd name="adj3" fmla="val 21294783"/>
            <a:gd name="adj4" fmla="val 19764888"/>
            <a:gd name="adj5" fmla="val 6061"/>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B75576B-0144-CE4F-A20B-C88E30D15494}">
      <dsp:nvSpPr>
        <dsp:cNvPr id="0" name=""/>
        <dsp:cNvSpPr/>
      </dsp:nvSpPr>
      <dsp:spPr>
        <a:xfrm>
          <a:off x="3150634" y="2136809"/>
          <a:ext cx="968238" cy="968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latin typeface="Arial Black"/>
              <a:cs typeface="Arial Black"/>
            </a:rPr>
            <a:t>Design for Values</a:t>
          </a:r>
          <a:endParaRPr lang="en-GB" sz="1700" kern="1200" dirty="0">
            <a:latin typeface="Arial Black"/>
            <a:cs typeface="Arial Black"/>
          </a:endParaRPr>
        </a:p>
      </dsp:txBody>
      <dsp:txXfrm>
        <a:off x="3150634" y="2136809"/>
        <a:ext cx="968238" cy="968238"/>
      </dsp:txXfrm>
    </dsp:sp>
    <dsp:sp modelId="{5042E0AF-0433-B941-A144-913753A5CE66}">
      <dsp:nvSpPr>
        <dsp:cNvPr id="0" name=""/>
        <dsp:cNvSpPr/>
      </dsp:nvSpPr>
      <dsp:spPr>
        <a:xfrm>
          <a:off x="283809" y="305379"/>
          <a:ext cx="3634414" cy="3634414"/>
        </a:xfrm>
        <a:prstGeom prst="circularArrow">
          <a:avLst>
            <a:gd name="adj1" fmla="val 5195"/>
            <a:gd name="adj2" fmla="val 335535"/>
            <a:gd name="adj3" fmla="val 3189313"/>
            <a:gd name="adj4" fmla="val 2251966"/>
            <a:gd name="adj5" fmla="val 6061"/>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D027438-8121-824B-A822-118DFCA3997A}">
      <dsp:nvSpPr>
        <dsp:cNvPr id="0" name=""/>
        <dsp:cNvSpPr/>
      </dsp:nvSpPr>
      <dsp:spPr>
        <a:xfrm>
          <a:off x="1264347" y="3251134"/>
          <a:ext cx="1673338" cy="968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kern="1200" dirty="0" smtClean="0">
              <a:latin typeface="Arial Black"/>
              <a:cs typeface="Arial Black"/>
            </a:rPr>
            <a:t>Implement</a:t>
          </a:r>
        </a:p>
        <a:p>
          <a:pPr lvl="0" algn="ctr" defTabSz="800100">
            <a:lnSpc>
              <a:spcPct val="90000"/>
            </a:lnSpc>
            <a:spcBef>
              <a:spcPct val="0"/>
            </a:spcBef>
            <a:spcAft>
              <a:spcPct val="35000"/>
            </a:spcAft>
          </a:pPr>
          <a:r>
            <a:rPr lang="en-GB" sz="1800" kern="1200" dirty="0" smtClean="0">
              <a:latin typeface="Arial Black"/>
              <a:cs typeface="Arial Black"/>
            </a:rPr>
            <a:t>And</a:t>
          </a:r>
        </a:p>
        <a:p>
          <a:pPr lvl="0" algn="ctr" defTabSz="800100">
            <a:lnSpc>
              <a:spcPct val="90000"/>
            </a:lnSpc>
            <a:spcBef>
              <a:spcPct val="0"/>
            </a:spcBef>
            <a:spcAft>
              <a:spcPct val="35000"/>
            </a:spcAft>
          </a:pPr>
          <a:r>
            <a:rPr lang="en-GB" sz="1800" kern="1200" dirty="0" smtClean="0">
              <a:latin typeface="Arial Black"/>
              <a:cs typeface="Arial Black"/>
            </a:rPr>
            <a:t>Measure</a:t>
          </a:r>
        </a:p>
        <a:p>
          <a:pPr lvl="0" algn="ctr" defTabSz="800100">
            <a:lnSpc>
              <a:spcPct val="90000"/>
            </a:lnSpc>
            <a:spcBef>
              <a:spcPct val="0"/>
            </a:spcBef>
            <a:spcAft>
              <a:spcPct val="35000"/>
            </a:spcAft>
          </a:pPr>
          <a:r>
            <a:rPr lang="en-GB" sz="1800" kern="1200" dirty="0" smtClean="0">
              <a:latin typeface="Arial Black"/>
              <a:cs typeface="Arial Black"/>
            </a:rPr>
            <a:t>Values and costs</a:t>
          </a:r>
          <a:endParaRPr lang="en-GB" sz="1800" kern="1200" dirty="0">
            <a:latin typeface="Arial Black"/>
            <a:cs typeface="Arial Black"/>
          </a:endParaRPr>
        </a:p>
      </dsp:txBody>
      <dsp:txXfrm>
        <a:off x="1264347" y="3251134"/>
        <a:ext cx="1673338" cy="968238"/>
      </dsp:txXfrm>
    </dsp:sp>
    <dsp:sp modelId="{0A609158-50D6-D54B-A159-09DBF0B84445}">
      <dsp:nvSpPr>
        <dsp:cNvPr id="0" name=""/>
        <dsp:cNvSpPr/>
      </dsp:nvSpPr>
      <dsp:spPr>
        <a:xfrm>
          <a:off x="283809" y="305379"/>
          <a:ext cx="3634414" cy="3634414"/>
        </a:xfrm>
        <a:prstGeom prst="circularArrow">
          <a:avLst>
            <a:gd name="adj1" fmla="val 5195"/>
            <a:gd name="adj2" fmla="val 335535"/>
            <a:gd name="adj3" fmla="val 8212500"/>
            <a:gd name="adj4" fmla="val 7275152"/>
            <a:gd name="adj5" fmla="val 6061"/>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250762D-67D8-A24F-8D8B-F379FAF06991}">
      <dsp:nvSpPr>
        <dsp:cNvPr id="0" name=""/>
        <dsp:cNvSpPr/>
      </dsp:nvSpPr>
      <dsp:spPr>
        <a:xfrm>
          <a:off x="-80273" y="2136809"/>
          <a:ext cx="1295106" cy="968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kern="1200" dirty="0" smtClean="0">
              <a:latin typeface="Arial Black"/>
              <a:cs typeface="Arial Black"/>
            </a:rPr>
            <a:t>Learn and Change</a:t>
          </a:r>
          <a:endParaRPr lang="en-GB" sz="1800" kern="1200" dirty="0">
            <a:latin typeface="Arial Black"/>
            <a:cs typeface="Arial Black"/>
          </a:endParaRPr>
        </a:p>
      </dsp:txBody>
      <dsp:txXfrm>
        <a:off x="-80273" y="2136809"/>
        <a:ext cx="1295106" cy="968238"/>
      </dsp:txXfrm>
    </dsp:sp>
    <dsp:sp modelId="{069DCDCD-FF0F-8E4A-995C-EBE4FF25B722}">
      <dsp:nvSpPr>
        <dsp:cNvPr id="0" name=""/>
        <dsp:cNvSpPr/>
      </dsp:nvSpPr>
      <dsp:spPr>
        <a:xfrm>
          <a:off x="283809" y="305379"/>
          <a:ext cx="3634414" cy="3634414"/>
        </a:xfrm>
        <a:prstGeom prst="circularArrow">
          <a:avLst>
            <a:gd name="adj1" fmla="val 5195"/>
            <a:gd name="adj2" fmla="val 335535"/>
            <a:gd name="adj3" fmla="val 12299577"/>
            <a:gd name="adj4" fmla="val 10769682"/>
            <a:gd name="adj5" fmla="val 6061"/>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02F2B67-A5A2-344B-99B7-649D09BAFADD}">
      <dsp:nvSpPr>
        <dsp:cNvPr id="0" name=""/>
        <dsp:cNvSpPr/>
      </dsp:nvSpPr>
      <dsp:spPr>
        <a:xfrm>
          <a:off x="668995" y="333792"/>
          <a:ext cx="968238" cy="968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kern="1200" dirty="0" smtClean="0">
              <a:latin typeface="Arial Black"/>
              <a:cs typeface="Arial Black"/>
            </a:rPr>
            <a:t>Decide if done</a:t>
          </a:r>
          <a:endParaRPr lang="en-GB" sz="1800" kern="1200" dirty="0">
            <a:latin typeface="Arial Black"/>
            <a:cs typeface="Arial Black"/>
          </a:endParaRPr>
        </a:p>
      </dsp:txBody>
      <dsp:txXfrm>
        <a:off x="668995" y="333792"/>
        <a:ext cx="968238" cy="968238"/>
      </dsp:txXfrm>
    </dsp:sp>
    <dsp:sp modelId="{A0EF6472-4DC8-274F-BFCD-1F409E5BB9E9}">
      <dsp:nvSpPr>
        <dsp:cNvPr id="0" name=""/>
        <dsp:cNvSpPr/>
      </dsp:nvSpPr>
      <dsp:spPr>
        <a:xfrm>
          <a:off x="283809" y="305379"/>
          <a:ext cx="3634414" cy="3634414"/>
        </a:xfrm>
        <a:prstGeom prst="circularArrow">
          <a:avLst>
            <a:gd name="adj1" fmla="val 5195"/>
            <a:gd name="adj2" fmla="val 335535"/>
            <a:gd name="adj3" fmla="val 16867279"/>
            <a:gd name="adj4" fmla="val 15197186"/>
            <a:gd name="adj5" fmla="val 6061"/>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423142-7217-AB44-89FE-9F457CCA6F71}">
      <dsp:nvSpPr>
        <dsp:cNvPr id="0" name=""/>
        <dsp:cNvSpPr/>
      </dsp:nvSpPr>
      <dsp:spPr>
        <a:xfrm>
          <a:off x="1474089" y="2356369"/>
          <a:ext cx="1090422" cy="1090422"/>
        </a:xfrm>
        <a:prstGeom prst="ellipse">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GB" sz="2400" kern="1200" dirty="0" smtClean="0"/>
            <a:t>Coder</a:t>
          </a:r>
          <a:endParaRPr lang="en-GB" sz="2400" kern="1200" dirty="0"/>
        </a:p>
      </dsp:txBody>
      <dsp:txXfrm>
        <a:off x="1633778" y="2516058"/>
        <a:ext cx="771044" cy="771044"/>
      </dsp:txXfrm>
    </dsp:sp>
    <dsp:sp modelId="{75AFE57B-27AF-9844-B990-EC61F9EA3090}">
      <dsp:nvSpPr>
        <dsp:cNvPr id="0" name=""/>
        <dsp:cNvSpPr/>
      </dsp:nvSpPr>
      <dsp:spPr>
        <a:xfrm rot="11700000">
          <a:off x="502393" y="2467410"/>
          <a:ext cx="952936" cy="310770"/>
        </a:xfrm>
        <a:prstGeom prst="leftArrow">
          <a:avLst>
            <a:gd name="adj1" fmla="val 60000"/>
            <a:gd name="adj2" fmla="val 5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737E1C9-ABCB-A544-B0B3-03C6CB0578EA}">
      <dsp:nvSpPr>
        <dsp:cNvPr id="0" name=""/>
        <dsp:cNvSpPr/>
      </dsp:nvSpPr>
      <dsp:spPr>
        <a:xfrm>
          <a:off x="678" y="2085116"/>
          <a:ext cx="1035900" cy="828720"/>
        </a:xfrm>
        <a:prstGeom prst="roundRect">
          <a:avLst>
            <a:gd name="adj" fmla="val 1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GB" sz="1800" kern="1200" dirty="0" smtClean="0"/>
            <a:t>Customer</a:t>
          </a:r>
          <a:endParaRPr lang="en-GB" sz="1800" kern="1200" dirty="0"/>
        </a:p>
      </dsp:txBody>
      <dsp:txXfrm>
        <a:off x="24950" y="2109388"/>
        <a:ext cx="987356" cy="780176"/>
      </dsp:txXfrm>
    </dsp:sp>
    <dsp:sp modelId="{F2834BBF-1284-2142-83F7-E7C654828628}">
      <dsp:nvSpPr>
        <dsp:cNvPr id="0" name=""/>
        <dsp:cNvSpPr/>
      </dsp:nvSpPr>
      <dsp:spPr>
        <a:xfrm rot="14700000">
          <a:off x="1087612" y="1769973"/>
          <a:ext cx="952936" cy="310770"/>
        </a:xfrm>
        <a:prstGeom prst="leftArrow">
          <a:avLst>
            <a:gd name="adj1" fmla="val 60000"/>
            <a:gd name="adj2" fmla="val 50000"/>
          </a:avLst>
        </a:prstGeom>
        <a:gradFill rotWithShape="0">
          <a:gsLst>
            <a:gs pos="0">
              <a:schemeClr val="accent3">
                <a:hueOff val="3750089"/>
                <a:satOff val="-5627"/>
                <a:lumOff val="-915"/>
                <a:alphaOff val="0"/>
                <a:tint val="100000"/>
                <a:shade val="100000"/>
                <a:satMod val="130000"/>
              </a:schemeClr>
            </a:gs>
            <a:gs pos="100000">
              <a:schemeClr val="accent3">
                <a:hueOff val="3750089"/>
                <a:satOff val="-5627"/>
                <a:lumOff val="-915"/>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FFA2B95-F33C-ED4D-9DF6-FB8ED2AEA4C7}">
      <dsp:nvSpPr>
        <dsp:cNvPr id="0" name=""/>
        <dsp:cNvSpPr/>
      </dsp:nvSpPr>
      <dsp:spPr>
        <a:xfrm>
          <a:off x="844765" y="1079171"/>
          <a:ext cx="1035900" cy="828720"/>
        </a:xfrm>
        <a:prstGeom prst="roundRect">
          <a:avLst>
            <a:gd name="adj" fmla="val 10000"/>
          </a:avLst>
        </a:prstGeom>
        <a:gradFill rotWithShape="0">
          <a:gsLst>
            <a:gs pos="0">
              <a:schemeClr val="accent3">
                <a:hueOff val="3750089"/>
                <a:satOff val="-5627"/>
                <a:lumOff val="-915"/>
                <a:alphaOff val="0"/>
                <a:tint val="100000"/>
                <a:shade val="100000"/>
                <a:satMod val="130000"/>
              </a:schemeClr>
            </a:gs>
            <a:gs pos="100000">
              <a:schemeClr val="accent3">
                <a:hueOff val="3750089"/>
                <a:satOff val="-5627"/>
                <a:lumOff val="-915"/>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GB" sz="1800" kern="1200" dirty="0" smtClean="0"/>
            <a:t>User</a:t>
          </a:r>
          <a:endParaRPr lang="en-GB" sz="1800" kern="1200" dirty="0"/>
        </a:p>
      </dsp:txBody>
      <dsp:txXfrm>
        <a:off x="869037" y="1103443"/>
        <a:ext cx="987356" cy="780176"/>
      </dsp:txXfrm>
    </dsp:sp>
    <dsp:sp modelId="{8B072B0C-225C-F341-A87B-D6E20C00D090}">
      <dsp:nvSpPr>
        <dsp:cNvPr id="0" name=""/>
        <dsp:cNvSpPr/>
      </dsp:nvSpPr>
      <dsp:spPr>
        <a:xfrm rot="17700000">
          <a:off x="1998051" y="1769973"/>
          <a:ext cx="952936" cy="310770"/>
        </a:xfrm>
        <a:prstGeom prst="leftArrow">
          <a:avLst>
            <a:gd name="adj1" fmla="val 60000"/>
            <a:gd name="adj2" fmla="val 50000"/>
          </a:avLst>
        </a:prstGeom>
        <a:gradFill rotWithShape="0">
          <a:gsLst>
            <a:gs pos="0">
              <a:schemeClr val="accent3">
                <a:hueOff val="7500177"/>
                <a:satOff val="-11253"/>
                <a:lumOff val="-1830"/>
                <a:alphaOff val="0"/>
                <a:tint val="100000"/>
                <a:shade val="100000"/>
                <a:satMod val="130000"/>
              </a:schemeClr>
            </a:gs>
            <a:gs pos="100000">
              <a:schemeClr val="accent3">
                <a:hueOff val="7500177"/>
                <a:satOff val="-11253"/>
                <a:lumOff val="-183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72B217F-47B7-6344-BDBC-7F0578AE2B68}">
      <dsp:nvSpPr>
        <dsp:cNvPr id="0" name=""/>
        <dsp:cNvSpPr/>
      </dsp:nvSpPr>
      <dsp:spPr>
        <a:xfrm>
          <a:off x="2157933" y="1079171"/>
          <a:ext cx="1035900" cy="828720"/>
        </a:xfrm>
        <a:prstGeom prst="roundRect">
          <a:avLst>
            <a:gd name="adj" fmla="val 10000"/>
          </a:avLst>
        </a:prstGeom>
        <a:gradFill rotWithShape="0">
          <a:gsLst>
            <a:gs pos="0">
              <a:schemeClr val="accent3">
                <a:hueOff val="7500177"/>
                <a:satOff val="-11253"/>
                <a:lumOff val="-1830"/>
                <a:alphaOff val="0"/>
                <a:tint val="100000"/>
                <a:shade val="100000"/>
                <a:satMod val="130000"/>
              </a:schemeClr>
            </a:gs>
            <a:gs pos="100000">
              <a:schemeClr val="accent3">
                <a:hueOff val="7500177"/>
                <a:satOff val="-11253"/>
                <a:lumOff val="-183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GB" sz="1800" kern="1200" dirty="0" smtClean="0"/>
            <a:t>Sales</a:t>
          </a:r>
        </a:p>
        <a:p>
          <a:pPr lvl="0" algn="ctr" defTabSz="800100">
            <a:lnSpc>
              <a:spcPct val="90000"/>
            </a:lnSpc>
            <a:spcBef>
              <a:spcPct val="0"/>
            </a:spcBef>
            <a:spcAft>
              <a:spcPct val="35000"/>
            </a:spcAft>
          </a:pPr>
          <a:endParaRPr lang="en-GB" sz="1800" kern="1200" dirty="0"/>
        </a:p>
      </dsp:txBody>
      <dsp:txXfrm>
        <a:off x="2182205" y="1103443"/>
        <a:ext cx="987356" cy="780176"/>
      </dsp:txXfrm>
    </dsp:sp>
    <dsp:sp modelId="{18AB9C3D-F8A0-3845-92A0-8659AFF39A94}">
      <dsp:nvSpPr>
        <dsp:cNvPr id="0" name=""/>
        <dsp:cNvSpPr/>
      </dsp:nvSpPr>
      <dsp:spPr>
        <a:xfrm rot="20700000">
          <a:off x="2583270" y="2467410"/>
          <a:ext cx="952936" cy="310770"/>
        </a:xfrm>
        <a:prstGeom prst="leftArrow">
          <a:avLst>
            <a:gd name="adj1" fmla="val 60000"/>
            <a:gd name="adj2" fmla="val 50000"/>
          </a:avLst>
        </a:prstGeom>
        <a:gradFill rotWithShape="0">
          <a:gsLst>
            <a:gs pos="0">
              <a:schemeClr val="accent3">
                <a:hueOff val="11250266"/>
                <a:satOff val="-16880"/>
                <a:lumOff val="-2745"/>
                <a:alphaOff val="0"/>
                <a:tint val="100000"/>
                <a:shade val="100000"/>
                <a:satMod val="130000"/>
              </a:schemeClr>
            </a:gs>
            <a:gs pos="100000">
              <a:schemeClr val="accent3">
                <a:hueOff val="11250266"/>
                <a:satOff val="-16880"/>
                <a:lumOff val="-2745"/>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AE6D3DF-53C3-4C4A-9274-EB868FCEF8C1}">
      <dsp:nvSpPr>
        <dsp:cNvPr id="0" name=""/>
        <dsp:cNvSpPr/>
      </dsp:nvSpPr>
      <dsp:spPr>
        <a:xfrm>
          <a:off x="3002020" y="2085116"/>
          <a:ext cx="1035900" cy="828720"/>
        </a:xfrm>
        <a:prstGeom prst="roundRect">
          <a:avLst>
            <a:gd name="adj" fmla="val 10000"/>
          </a:avLst>
        </a:prstGeom>
        <a:gradFill rotWithShape="0">
          <a:gsLst>
            <a:gs pos="0">
              <a:schemeClr val="accent3">
                <a:hueOff val="11250266"/>
                <a:satOff val="-16880"/>
                <a:lumOff val="-2745"/>
                <a:alphaOff val="0"/>
                <a:tint val="100000"/>
                <a:shade val="100000"/>
                <a:satMod val="130000"/>
              </a:schemeClr>
            </a:gs>
            <a:gs pos="100000">
              <a:schemeClr val="accent3">
                <a:hueOff val="11250266"/>
                <a:satOff val="-16880"/>
                <a:lumOff val="-2745"/>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GB" sz="1800" kern="1200" smtClean="0"/>
            <a:t>Architect</a:t>
          </a:r>
          <a:endParaRPr lang="en-GB" sz="1800" kern="1200"/>
        </a:p>
      </dsp:txBody>
      <dsp:txXfrm>
        <a:off x="3026292" y="2109388"/>
        <a:ext cx="987356" cy="78017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BE1DEF-68DA-8B46-A2C3-1DA401B19F5E}">
      <dsp:nvSpPr>
        <dsp:cNvPr id="0" name=""/>
        <dsp:cNvSpPr/>
      </dsp:nvSpPr>
      <dsp:spPr>
        <a:xfrm>
          <a:off x="2564799" y="333792"/>
          <a:ext cx="968238" cy="968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err="1" smtClean="0">
              <a:latin typeface="Arial Black"/>
              <a:cs typeface="Arial Black"/>
            </a:rPr>
            <a:t>Analyze</a:t>
          </a:r>
          <a:r>
            <a:rPr lang="en-GB" sz="1700" kern="1200" dirty="0" smtClean="0">
              <a:latin typeface="Arial Black"/>
              <a:cs typeface="Arial Black"/>
            </a:rPr>
            <a:t> Values</a:t>
          </a:r>
          <a:endParaRPr lang="en-GB" sz="1700" kern="1200" dirty="0">
            <a:latin typeface="Arial Black"/>
            <a:cs typeface="Arial Black"/>
          </a:endParaRPr>
        </a:p>
      </dsp:txBody>
      <dsp:txXfrm>
        <a:off x="2564799" y="333792"/>
        <a:ext cx="968238" cy="968238"/>
      </dsp:txXfrm>
    </dsp:sp>
    <dsp:sp modelId="{377C4BAB-312D-7B4F-81E6-D40FA48B03F9}">
      <dsp:nvSpPr>
        <dsp:cNvPr id="0" name=""/>
        <dsp:cNvSpPr/>
      </dsp:nvSpPr>
      <dsp:spPr>
        <a:xfrm>
          <a:off x="283809" y="305379"/>
          <a:ext cx="3634414" cy="3634414"/>
        </a:xfrm>
        <a:prstGeom prst="circularArrow">
          <a:avLst>
            <a:gd name="adj1" fmla="val 5195"/>
            <a:gd name="adj2" fmla="val 335535"/>
            <a:gd name="adj3" fmla="val 21294783"/>
            <a:gd name="adj4" fmla="val 19764888"/>
            <a:gd name="adj5" fmla="val 6061"/>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B75576B-0144-CE4F-A20B-C88E30D15494}">
      <dsp:nvSpPr>
        <dsp:cNvPr id="0" name=""/>
        <dsp:cNvSpPr/>
      </dsp:nvSpPr>
      <dsp:spPr>
        <a:xfrm>
          <a:off x="3150634" y="2136809"/>
          <a:ext cx="968238" cy="968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latin typeface="Arial Black"/>
              <a:cs typeface="Arial Black"/>
            </a:rPr>
            <a:t>Design for Values</a:t>
          </a:r>
          <a:endParaRPr lang="en-GB" sz="1700" kern="1200" dirty="0">
            <a:latin typeface="Arial Black"/>
            <a:cs typeface="Arial Black"/>
          </a:endParaRPr>
        </a:p>
      </dsp:txBody>
      <dsp:txXfrm>
        <a:off x="3150634" y="2136809"/>
        <a:ext cx="968238" cy="968238"/>
      </dsp:txXfrm>
    </dsp:sp>
    <dsp:sp modelId="{5042E0AF-0433-B941-A144-913753A5CE66}">
      <dsp:nvSpPr>
        <dsp:cNvPr id="0" name=""/>
        <dsp:cNvSpPr/>
      </dsp:nvSpPr>
      <dsp:spPr>
        <a:xfrm>
          <a:off x="283809" y="305379"/>
          <a:ext cx="3634414" cy="3634414"/>
        </a:xfrm>
        <a:prstGeom prst="circularArrow">
          <a:avLst>
            <a:gd name="adj1" fmla="val 5195"/>
            <a:gd name="adj2" fmla="val 335535"/>
            <a:gd name="adj3" fmla="val 3189313"/>
            <a:gd name="adj4" fmla="val 2251966"/>
            <a:gd name="adj5" fmla="val 6061"/>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D027438-8121-824B-A822-118DFCA3997A}">
      <dsp:nvSpPr>
        <dsp:cNvPr id="0" name=""/>
        <dsp:cNvSpPr/>
      </dsp:nvSpPr>
      <dsp:spPr>
        <a:xfrm>
          <a:off x="1264347" y="3251134"/>
          <a:ext cx="1673338" cy="968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kern="1200" dirty="0" smtClean="0">
              <a:latin typeface="Arial Black"/>
              <a:cs typeface="Arial Black"/>
            </a:rPr>
            <a:t>Implement</a:t>
          </a:r>
        </a:p>
        <a:p>
          <a:pPr lvl="0" algn="ctr" defTabSz="800100">
            <a:lnSpc>
              <a:spcPct val="90000"/>
            </a:lnSpc>
            <a:spcBef>
              <a:spcPct val="0"/>
            </a:spcBef>
            <a:spcAft>
              <a:spcPct val="35000"/>
            </a:spcAft>
          </a:pPr>
          <a:r>
            <a:rPr lang="en-GB" sz="1800" kern="1200" dirty="0" smtClean="0">
              <a:latin typeface="Arial Black"/>
              <a:cs typeface="Arial Black"/>
            </a:rPr>
            <a:t>And</a:t>
          </a:r>
        </a:p>
        <a:p>
          <a:pPr lvl="0" algn="ctr" defTabSz="800100">
            <a:lnSpc>
              <a:spcPct val="90000"/>
            </a:lnSpc>
            <a:spcBef>
              <a:spcPct val="0"/>
            </a:spcBef>
            <a:spcAft>
              <a:spcPct val="35000"/>
            </a:spcAft>
          </a:pPr>
          <a:r>
            <a:rPr lang="en-GB" sz="1800" kern="1200" dirty="0" smtClean="0">
              <a:latin typeface="Arial Black"/>
              <a:cs typeface="Arial Black"/>
            </a:rPr>
            <a:t>Measure</a:t>
          </a:r>
        </a:p>
        <a:p>
          <a:pPr lvl="0" algn="ctr" defTabSz="800100">
            <a:lnSpc>
              <a:spcPct val="90000"/>
            </a:lnSpc>
            <a:spcBef>
              <a:spcPct val="0"/>
            </a:spcBef>
            <a:spcAft>
              <a:spcPct val="35000"/>
            </a:spcAft>
          </a:pPr>
          <a:r>
            <a:rPr lang="en-GB" sz="1800" kern="1200" dirty="0" smtClean="0">
              <a:latin typeface="Arial Black"/>
              <a:cs typeface="Arial Black"/>
            </a:rPr>
            <a:t>Values and costs</a:t>
          </a:r>
          <a:endParaRPr lang="en-GB" sz="1800" kern="1200" dirty="0">
            <a:latin typeface="Arial Black"/>
            <a:cs typeface="Arial Black"/>
          </a:endParaRPr>
        </a:p>
      </dsp:txBody>
      <dsp:txXfrm>
        <a:off x="1264347" y="3251134"/>
        <a:ext cx="1673338" cy="968238"/>
      </dsp:txXfrm>
    </dsp:sp>
    <dsp:sp modelId="{0A609158-50D6-D54B-A159-09DBF0B84445}">
      <dsp:nvSpPr>
        <dsp:cNvPr id="0" name=""/>
        <dsp:cNvSpPr/>
      </dsp:nvSpPr>
      <dsp:spPr>
        <a:xfrm>
          <a:off x="283809" y="305379"/>
          <a:ext cx="3634414" cy="3634414"/>
        </a:xfrm>
        <a:prstGeom prst="circularArrow">
          <a:avLst>
            <a:gd name="adj1" fmla="val 5195"/>
            <a:gd name="adj2" fmla="val 335535"/>
            <a:gd name="adj3" fmla="val 8212500"/>
            <a:gd name="adj4" fmla="val 7275152"/>
            <a:gd name="adj5" fmla="val 6061"/>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250762D-67D8-A24F-8D8B-F379FAF06991}">
      <dsp:nvSpPr>
        <dsp:cNvPr id="0" name=""/>
        <dsp:cNvSpPr/>
      </dsp:nvSpPr>
      <dsp:spPr>
        <a:xfrm>
          <a:off x="-80273" y="2136809"/>
          <a:ext cx="1295106" cy="968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kern="1200" dirty="0" smtClean="0">
              <a:latin typeface="Arial Black"/>
              <a:cs typeface="Arial Black"/>
            </a:rPr>
            <a:t>Learn and Change</a:t>
          </a:r>
          <a:endParaRPr lang="en-GB" sz="1800" kern="1200" dirty="0">
            <a:latin typeface="Arial Black"/>
            <a:cs typeface="Arial Black"/>
          </a:endParaRPr>
        </a:p>
      </dsp:txBody>
      <dsp:txXfrm>
        <a:off x="-80273" y="2136809"/>
        <a:ext cx="1295106" cy="968238"/>
      </dsp:txXfrm>
    </dsp:sp>
    <dsp:sp modelId="{069DCDCD-FF0F-8E4A-995C-EBE4FF25B722}">
      <dsp:nvSpPr>
        <dsp:cNvPr id="0" name=""/>
        <dsp:cNvSpPr/>
      </dsp:nvSpPr>
      <dsp:spPr>
        <a:xfrm>
          <a:off x="283809" y="305379"/>
          <a:ext cx="3634414" cy="3634414"/>
        </a:xfrm>
        <a:prstGeom prst="circularArrow">
          <a:avLst>
            <a:gd name="adj1" fmla="val 5195"/>
            <a:gd name="adj2" fmla="val 335535"/>
            <a:gd name="adj3" fmla="val 12299577"/>
            <a:gd name="adj4" fmla="val 10769682"/>
            <a:gd name="adj5" fmla="val 6061"/>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02F2B67-A5A2-344B-99B7-649D09BAFADD}">
      <dsp:nvSpPr>
        <dsp:cNvPr id="0" name=""/>
        <dsp:cNvSpPr/>
      </dsp:nvSpPr>
      <dsp:spPr>
        <a:xfrm>
          <a:off x="668995" y="333792"/>
          <a:ext cx="968238" cy="968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kern="1200" dirty="0" smtClean="0">
              <a:latin typeface="Arial Black"/>
              <a:cs typeface="Arial Black"/>
            </a:rPr>
            <a:t>Decide if done</a:t>
          </a:r>
          <a:endParaRPr lang="en-GB" sz="1800" kern="1200" dirty="0">
            <a:latin typeface="Arial Black"/>
            <a:cs typeface="Arial Black"/>
          </a:endParaRPr>
        </a:p>
      </dsp:txBody>
      <dsp:txXfrm>
        <a:off x="668995" y="333792"/>
        <a:ext cx="968238" cy="968238"/>
      </dsp:txXfrm>
    </dsp:sp>
    <dsp:sp modelId="{A0EF6472-4DC8-274F-BFCD-1F409E5BB9E9}">
      <dsp:nvSpPr>
        <dsp:cNvPr id="0" name=""/>
        <dsp:cNvSpPr/>
      </dsp:nvSpPr>
      <dsp:spPr>
        <a:xfrm>
          <a:off x="283809" y="305379"/>
          <a:ext cx="3634414" cy="3634414"/>
        </a:xfrm>
        <a:prstGeom prst="circularArrow">
          <a:avLst>
            <a:gd name="adj1" fmla="val 5195"/>
            <a:gd name="adj2" fmla="val 335535"/>
            <a:gd name="adj3" fmla="val 16867279"/>
            <a:gd name="adj4" fmla="val 15197186"/>
            <a:gd name="adj5" fmla="val 6061"/>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2.emf"/><Relationship Id="rId2" Type="http://schemas.openxmlformats.org/officeDocument/2006/relationships/image" Target="../media/image4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C67820C-DB3D-8C4C-ADC1-20C08D2966AD}" type="datetimeFigureOut">
              <a:rPr lang="en-US" smtClean="0"/>
              <a:t>14/04/15</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C5151D8-209B-6D46-BBED-DAC1F8080E4A}" type="slidenum">
              <a:rPr lang="en-GB" smtClean="0"/>
              <a:t>‹#›</a:t>
            </a:fld>
            <a:endParaRPr lang="en-GB"/>
          </a:p>
        </p:txBody>
      </p:sp>
    </p:spTree>
    <p:extLst>
      <p:ext uri="{BB962C8B-B14F-4D97-AF65-F5344CB8AC3E}">
        <p14:creationId xmlns:p14="http://schemas.microsoft.com/office/powerpoint/2010/main" val="24830259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22797-4136-C34D-9A8E-7424C070AC87}" type="datetimeFigureOut">
              <a:rPr lang="en-US" smtClean="0"/>
              <a:t>14/04/15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281F22-59A0-2D41-954B-4F92CAC6A136}" type="slidenum">
              <a:rPr lang="en-GB" smtClean="0"/>
              <a:t>‹#›</a:t>
            </a:fld>
            <a:endParaRPr lang="en-GB"/>
          </a:p>
        </p:txBody>
      </p:sp>
    </p:spTree>
    <p:extLst>
      <p:ext uri="{BB962C8B-B14F-4D97-AF65-F5344CB8AC3E}">
        <p14:creationId xmlns:p14="http://schemas.microsoft.com/office/powerpoint/2010/main" val="85568031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amazon.com/Principles-Software-Engineering-Management-Gilb/dp/0201192462" TargetMode="External"/><Relationship Id="rId4" Type="http://schemas.openxmlformats.org/officeDocument/2006/relationships/hyperlink" Target="http://leansoftwareengineering.com/2007/12/20/tom-gilbs-evolutionary-delivery-a-great-improvement-over-its-successors/" TargetMode="External"/><Relationship Id="rId5" Type="http://schemas.openxmlformats.org/officeDocument/2006/relationships/hyperlink" Target="http://c2.com/" TargetMode="External"/><Relationship Id="rId6" Type="http://schemas.openxmlformats.org/officeDocument/2006/relationships/hyperlink" Target="http://www.gilb.com/Download/RichRequirementSpecs.pdf" TargetMode="External"/><Relationship Id="rId7" Type="http://schemas.openxmlformats.org/officeDocument/2006/relationships/hyperlink" Target="http://www.butunclebob.com/ArticleS.UncleBob.TomGilbVisit" TargetMode="External"/><Relationship Id="rId8" Type="http://schemas.openxmlformats.org/officeDocument/2006/relationships/hyperlink" Target="http://dl.acm.org/citation.cfm?id=1012490" TargetMode="External"/><Relationship Id="rId9" Type="http://schemas.openxmlformats.org/officeDocument/2006/relationships/hyperlink" Target="http://www.amazon.com/gp/pdp/profile/A16W1FI6ZG7S4N/ref=cm_cr_pr_pdp" TargetMode="External"/><Relationship Id="rId10" Type="http://schemas.openxmlformats.org/officeDocument/2006/relationships/hyperlink" Target="http://www.amazon.com/gp/cdp/member-reviews/A16W1FI6ZG7S4N/ref=cm_cr_pr_auth_rev?ie=UTF8&amp;sort_by=MostRecentReview" TargetMode="External"/><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 Id="rId3" Type="http://schemas.openxmlformats.org/officeDocument/2006/relationships/hyperlink" Target="http://www.gilb.com/tiki-download_file.php?fileId=32" TargetMode="Externa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 Id="rId3" Type="http://schemas.openxmlformats.org/officeDocument/2006/relationships/hyperlink" Target="mailto:tom@gilb.com" TargetMode="Externa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 Id="rId3" Type="http://schemas.openxmlformats.org/officeDocument/2006/relationships/hyperlink" Target="mailto:tom@gilb.com" TargetMode="Externa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en.wikipedia.org/wiki/Scrum_(development)" TargetMode="External"/><Relationship Id="rId4" Type="http://schemas.openxmlformats.org/officeDocument/2006/relationships/hyperlink" Target="http://www.apple.com/iphone/" TargetMode="External"/><Relationship Id="rId5" Type="http://schemas.openxmlformats.org/officeDocument/2006/relationships/hyperlink" Target="http://www.gilb.com/" TargetMode="External"/><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amazon.com/Principles-Software-Engineering-Management-Gilb/dp/0201192462" TargetMode="External"/><Relationship Id="rId4" Type="http://schemas.openxmlformats.org/officeDocument/2006/relationships/hyperlink" Target="http://leansoftwareengineering.com/2007/12/20/tom-gilbs-evolutionary-delivery-a-great-improvement-over-its-successors/" TargetMode="External"/><Relationship Id="rId5" Type="http://schemas.openxmlformats.org/officeDocument/2006/relationships/hyperlink" Target="http://c2.com/" TargetMode="External"/><Relationship Id="rId6" Type="http://schemas.openxmlformats.org/officeDocument/2006/relationships/hyperlink" Target="http://www.gilb.com/Download/RichRequirementSpecs.pdf" TargetMode="External"/><Relationship Id="rId7" Type="http://schemas.openxmlformats.org/officeDocument/2006/relationships/hyperlink" Target="http://www.butunclebob.com/ArticleS.UncleBob.TomGilbVisit" TargetMode="External"/><Relationship Id="rId8" Type="http://schemas.openxmlformats.org/officeDocument/2006/relationships/hyperlink" Target="http://dl.acm.org/citation.cfm?id=1012490" TargetMode="External"/><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 Id="rId3" Type="http://schemas.openxmlformats.org/officeDocument/2006/relationships/hyperlink" Target="http://www.gilb.com/" TargetMode="Externa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 Id="rId3" Type="http://schemas.openxmlformats.org/officeDocument/2006/relationships/hyperlink" Target="http://www.informatik.uni-trier.de/~ley/db/journals/ibmsj/ibmsj19.html%23Quinnan80"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amazon.com/Principles-Software-Engineering-Management-Gilb/dp/0201192462" TargetMode="External"/><Relationship Id="rId4" Type="http://schemas.openxmlformats.org/officeDocument/2006/relationships/hyperlink" Target="http://leansoftwareengineering.com/2007/12/20/tom-gilbs-evolutionary-delivery-a-great-improvement-over-its-successors/" TargetMode="External"/><Relationship Id="rId5" Type="http://schemas.openxmlformats.org/officeDocument/2006/relationships/hyperlink" Target="http://c2.com/" TargetMode="External"/><Relationship Id="rId6" Type="http://schemas.openxmlformats.org/officeDocument/2006/relationships/hyperlink" Target="http://www.gilb.com/Download/RichRequirementSpecs.pdf" TargetMode="External"/><Relationship Id="rId7" Type="http://schemas.openxmlformats.org/officeDocument/2006/relationships/hyperlink" Target="http://www.butunclebob.com/ArticleS.UncleBob.TomGilbVisit" TargetMode="External"/><Relationship Id="rId8" Type="http://schemas.openxmlformats.org/officeDocument/2006/relationships/hyperlink" Target="http://dl.acm.org/citation.cfm?id=1012490" TargetMode="External"/><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 Id="rId3" Type="http://schemas.openxmlformats.org/officeDocument/2006/relationships/hyperlink" Target="http://www.informatik.uni-trier.de/~ley/db/journals/ibmsj/ibmsj19.html%23Quinnan80" TargetMode="Externa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 Id="rId3" Type="http://schemas.openxmlformats.org/officeDocument/2006/relationships/hyperlink" Target="http://www.informatik.uni-trier.de/~ley/db/journals/ibmsj/ibmsj19.html%23Quinnan80" TargetMode="Externa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 Id="rId3" Type="http://schemas.openxmlformats.org/officeDocument/2006/relationships/hyperlink" Target="http://www.informatik.uni-trier.de/~ley/db/journals/ibmsj/ibmsj19.html%23Quinnan80" TargetMode="Externa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 Id="rId3" Type="http://schemas.openxmlformats.org/officeDocument/2006/relationships/hyperlink" Target="http://www.informatik.uni-trier.de/~ley/db/journals/ibmsj/ibmsj19.html%23Quinnan80" TargetMode="Externa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 Id="rId3" Type="http://schemas.openxmlformats.org/officeDocument/2006/relationships/hyperlink" Target="http://www.informatik.uni-trier.de/~ley/db/journals/ibmsj/ibmsj19.html%23Quinnan80" TargetMode="Externa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en.wikipedia.org/wiki/American_people" TargetMode="External"/><Relationship Id="rId4" Type="http://schemas.openxmlformats.org/officeDocument/2006/relationships/hyperlink" Target="http://en.wikipedia.org/wiki/Man_of_letters" TargetMode="External"/><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amazon.com/Principles-Software-Engineering-Management-Gilb/dp/0201192462" TargetMode="External"/><Relationship Id="rId4" Type="http://schemas.openxmlformats.org/officeDocument/2006/relationships/hyperlink" Target="http://leansoftwareengineering.com/2007/12/20/tom-gilbs-evolutionary-delivery-a-great-improvement-over-its-successors/" TargetMode="External"/><Relationship Id="rId5" Type="http://schemas.openxmlformats.org/officeDocument/2006/relationships/hyperlink" Target="http://c2.com/" TargetMode="External"/><Relationship Id="rId6" Type="http://schemas.openxmlformats.org/officeDocument/2006/relationships/hyperlink" Target="http://www.gilb.com/Download/RichRequirementSpecs.pdf" TargetMode="External"/><Relationship Id="rId7" Type="http://schemas.openxmlformats.org/officeDocument/2006/relationships/hyperlink" Target="http://www.butunclebob.com/ArticleS.UncleBob.TomGilbVisit" TargetMode="External"/><Relationship Id="rId8" Type="http://schemas.openxmlformats.org/officeDocument/2006/relationships/hyperlink" Target="http://dl.acm.org/citation.cfm?id=1012490" TargetMode="External"/><Relationship Id="rId9" Type="http://schemas.openxmlformats.org/officeDocument/2006/relationships/hyperlink" Target="http://www.amazon.com/gp/pdp/profile/A16W1FI6ZG7S4N/ref=cm_cr_pr_pdp" TargetMode="External"/><Relationship Id="rId10" Type="http://schemas.openxmlformats.org/officeDocument/2006/relationships/hyperlink" Target="http://www.amazon.com/gp/cdp/member-reviews/A16W1FI6ZG7S4N/ref=cm_cr_pr_auth_rev?ie=UTF8&amp;sort_by=MostRecentReview" TargetMode="External"/><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Modified from 30 may 2014 ITAKE Bucharest</a:t>
            </a:r>
            <a:r>
              <a:rPr lang="en-GB" baseline="0" dirty="0" smtClean="0"/>
              <a:t> talk, the first ever time for this</a:t>
            </a:r>
          </a:p>
          <a:p>
            <a:r>
              <a:rPr lang="en-GB" baseline="0" dirty="0" smtClean="0"/>
              <a:t>Held Second time at 33</a:t>
            </a:r>
            <a:r>
              <a:rPr lang="en-GB" baseline="30000" dirty="0" smtClean="0"/>
              <a:t>rd</a:t>
            </a:r>
            <a:r>
              <a:rPr lang="en-GB" baseline="0" dirty="0" smtClean="0"/>
              <a:t> Degree </a:t>
            </a:r>
            <a:r>
              <a:rPr lang="en-GB" baseline="0" dirty="0" err="1" smtClean="0"/>
              <a:t>Conf</a:t>
            </a:r>
            <a:r>
              <a:rPr lang="en-GB" baseline="0" dirty="0" smtClean="0"/>
              <a:t> 10 June 2014 Krakow</a:t>
            </a:r>
          </a:p>
          <a:p>
            <a:r>
              <a:rPr lang="en-GB" baseline="0" dirty="0" smtClean="0"/>
              <a:t>3</a:t>
            </a:r>
            <a:r>
              <a:rPr lang="en-GB" baseline="30000" dirty="0" smtClean="0"/>
              <a:t>rd</a:t>
            </a:r>
            <a:r>
              <a:rPr lang="en-GB" baseline="0" dirty="0" smtClean="0"/>
              <a:t> time Oslo </a:t>
            </a:r>
            <a:r>
              <a:rPr lang="en-GB" baseline="0" dirty="0" err="1" smtClean="0"/>
              <a:t>Javazone</a:t>
            </a:r>
            <a:r>
              <a:rPr lang="en-GB" baseline="0" dirty="0" smtClean="0"/>
              <a:t> 11 </a:t>
            </a:r>
            <a:r>
              <a:rPr lang="en-GB" baseline="0" dirty="0" err="1" smtClean="0"/>
              <a:t>sept</a:t>
            </a:r>
            <a:r>
              <a:rPr lang="en-GB" baseline="0" dirty="0" smtClean="0"/>
              <a:t> (!) 2014</a:t>
            </a:r>
          </a:p>
          <a:p>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1</a:t>
            </a:fld>
            <a:endParaRPr lang="en-GB"/>
          </a:p>
        </p:txBody>
      </p:sp>
    </p:spTree>
    <p:extLst>
      <p:ext uri="{BB962C8B-B14F-4D97-AF65-F5344CB8AC3E}">
        <p14:creationId xmlns:p14="http://schemas.microsoft.com/office/powerpoint/2010/main" val="35685114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dirty="0" smtClean="0"/>
              <a:t>Mark </a:t>
            </a:r>
            <a:r>
              <a:rPr lang="en-US" dirty="0" err="1" smtClean="0"/>
              <a:t>Kennaley</a:t>
            </a:r>
            <a:r>
              <a:rPr lang="en-US" dirty="0" smtClean="0"/>
              <a:t>, Value Stream 2014</a:t>
            </a:r>
          </a:p>
          <a:p>
            <a:endParaRPr lang="en-US" dirty="0" smtClean="0"/>
          </a:p>
          <a:p>
            <a:r>
              <a:rPr lang="en-US" dirty="0" smtClean="0"/>
              <a:t>Added</a:t>
            </a:r>
            <a:r>
              <a:rPr lang="en-US" baseline="0" dirty="0" smtClean="0"/>
              <a:t> to </a:t>
            </a:r>
            <a:r>
              <a:rPr lang="en-US" baseline="0" dirty="0" err="1" smtClean="0"/>
              <a:t>PtP</a:t>
            </a:r>
            <a:r>
              <a:rPr lang="en-US" baseline="0" dirty="0" smtClean="0"/>
              <a:t> talk </a:t>
            </a:r>
            <a:r>
              <a:rPr lang="en-US" baseline="0" dirty="0" err="1" smtClean="0"/>
              <a:t>april</a:t>
            </a:r>
            <a:r>
              <a:rPr lang="en-US" baseline="0" dirty="0" smtClean="0"/>
              <a:t> 13 2015 from Kiev lecture</a:t>
            </a:r>
            <a:endParaRPr lang="en-US" dirty="0" smtClean="0"/>
          </a:p>
          <a:p>
            <a:endParaRPr lang="en-US" dirty="0" smtClean="0"/>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Agile References:</a:t>
            </a:r>
            <a:endParaRPr lang="en-US" sz="1200" b="0" kern="1200" dirty="0" smtClean="0">
              <a:solidFill>
                <a:schemeClr val="tx1"/>
              </a:solidFill>
              <a:latin typeface="+mn-lt"/>
              <a:ea typeface="+mn-ea"/>
              <a:cs typeface="+mn-cs"/>
            </a:endParaRPr>
          </a:p>
          <a:p>
            <a:r>
              <a:rPr lang="en-US" sz="1200" b="0" i="1" kern="1200" dirty="0" smtClean="0">
                <a:solidFill>
                  <a:schemeClr val="tx1"/>
                </a:solidFill>
                <a:latin typeface="+mn-lt"/>
                <a:ea typeface="+mn-ea"/>
                <a:cs typeface="+mn-cs"/>
              </a:rPr>
              <a:t>"Tom Gilb invented </a:t>
            </a:r>
            <a:r>
              <a:rPr lang="en-US" sz="1200" b="0" i="1" kern="1200" dirty="0" err="1" smtClean="0">
                <a:solidFill>
                  <a:schemeClr val="tx1"/>
                </a:solidFill>
                <a:latin typeface="+mn-lt"/>
                <a:ea typeface="+mn-ea"/>
                <a:cs typeface="+mn-cs"/>
              </a:rPr>
              <a:t>Evo</a:t>
            </a:r>
            <a:r>
              <a:rPr lang="en-US" sz="1200" b="0" i="1" kern="1200" dirty="0" smtClean="0">
                <a:solidFill>
                  <a:schemeClr val="tx1"/>
                </a:solidFill>
                <a:latin typeface="+mn-lt"/>
                <a:ea typeface="+mn-ea"/>
                <a:cs typeface="+mn-cs"/>
              </a:rPr>
              <a:t>, arguably the first Agile process. He and his son Kai have been working with me in Norway to align what they are doing with Scrum.</a:t>
            </a:r>
            <a:endParaRPr lang="en-US" sz="1200" b="0" i="0" kern="1200" dirty="0" smtClean="0">
              <a:solidFill>
                <a:schemeClr val="tx1"/>
              </a:solidFill>
              <a:latin typeface="+mn-lt"/>
              <a:ea typeface="+mn-ea"/>
              <a:cs typeface="+mn-cs"/>
            </a:endParaRPr>
          </a:p>
          <a:p>
            <a:r>
              <a:rPr lang="en-US" sz="1200" b="0" i="1" kern="1200" dirty="0" smtClean="0">
                <a:solidFill>
                  <a:schemeClr val="tx1"/>
                </a:solidFill>
                <a:latin typeface="+mn-lt"/>
                <a:ea typeface="+mn-ea"/>
                <a:cs typeface="+mn-cs"/>
              </a:rPr>
              <a:t>Kai has some excellent case studies where he has acted as Product Owner. He has done some of the most innovative things I have seen in the Scrum community."</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Jeff Sutherland, co-inventor of Scrum, 5Feb 2010 in Scrum Alliance Email.</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 </a:t>
            </a:r>
            <a:endParaRPr lang="en-US" sz="1200" b="0" i="0" kern="1200" dirty="0" smtClean="0">
              <a:solidFill>
                <a:schemeClr val="tx1"/>
              </a:solidFill>
              <a:latin typeface="+mn-lt"/>
              <a:ea typeface="+mn-ea"/>
              <a:cs typeface="+mn-cs"/>
            </a:endParaRPr>
          </a:p>
          <a:p>
            <a:r>
              <a:rPr lang="en-US" sz="1200" b="0" i="1" kern="1200" dirty="0" smtClean="0">
                <a:solidFill>
                  <a:schemeClr val="tx1"/>
                </a:solidFill>
                <a:latin typeface="+mn-lt"/>
                <a:ea typeface="+mn-ea"/>
                <a:cs typeface="+mn-cs"/>
              </a:rPr>
              <a:t>“Tom </a:t>
            </a:r>
            <a:r>
              <a:rPr lang="en-US" sz="1200" b="0" i="1" kern="1200" dirty="0" err="1" smtClean="0">
                <a:solidFill>
                  <a:schemeClr val="tx1"/>
                </a:solidFill>
                <a:latin typeface="+mn-lt"/>
                <a:ea typeface="+mn-ea"/>
                <a:cs typeface="+mn-cs"/>
              </a:rPr>
              <a:t>Gilb's</a:t>
            </a:r>
            <a:r>
              <a:rPr lang="en-US" sz="1200" b="0" i="1" kern="1200" dirty="0" smtClean="0">
                <a:solidFill>
                  <a:schemeClr val="tx1"/>
                </a:solidFill>
                <a:latin typeface="+mn-lt"/>
                <a:ea typeface="+mn-ea"/>
                <a:cs typeface="+mn-cs"/>
              </a:rPr>
              <a:t> </a:t>
            </a:r>
            <a:r>
              <a:rPr lang="en-US" sz="1200" b="0" i="1" kern="1200" dirty="0" err="1" smtClean="0">
                <a:solidFill>
                  <a:schemeClr val="tx1"/>
                </a:solidFill>
                <a:latin typeface="+mn-lt"/>
                <a:ea typeface="+mn-ea"/>
                <a:cs typeface="+mn-cs"/>
              </a:rPr>
              <a:t>Planguage</a:t>
            </a:r>
            <a:r>
              <a:rPr lang="en-US" sz="1200" b="0" i="1" kern="1200" dirty="0" smtClean="0">
                <a:solidFill>
                  <a:schemeClr val="tx1"/>
                </a:solidFill>
                <a:latin typeface="+mn-lt"/>
                <a:ea typeface="+mn-ea"/>
                <a:cs typeface="+mn-cs"/>
              </a:rPr>
              <a:t> referenced and praised at #</a:t>
            </a:r>
            <a:r>
              <a:rPr lang="en-US" sz="1200" b="0" i="1" kern="1200" dirty="0" err="1" smtClean="0">
                <a:solidFill>
                  <a:schemeClr val="tx1"/>
                </a:solidFill>
                <a:latin typeface="+mn-lt"/>
                <a:ea typeface="+mn-ea"/>
                <a:cs typeface="+mn-cs"/>
              </a:rPr>
              <a:t>scrumgathering</a:t>
            </a:r>
            <a:r>
              <a:rPr lang="en-US" sz="1200" b="0" i="1" kern="1200" dirty="0" smtClean="0">
                <a:solidFill>
                  <a:schemeClr val="tx1"/>
                </a:solidFill>
                <a:latin typeface="+mn-lt"/>
                <a:ea typeface="+mn-ea"/>
                <a:cs typeface="+mn-cs"/>
              </a:rPr>
              <a:t> by Jeff Sutherland. I highly agree"</a:t>
            </a:r>
            <a:r>
              <a:rPr lang="en-US" sz="1200" b="1" i="0" kern="1200" dirty="0" smtClean="0">
                <a:solidFill>
                  <a:schemeClr val="tx1"/>
                </a:solidFill>
                <a:latin typeface="+mn-lt"/>
                <a:ea typeface="+mn-ea"/>
                <a:cs typeface="+mn-cs"/>
              </a:rPr>
              <a:t> Mike Cohn, Tweet, Oct 19 2009</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 </a:t>
            </a:r>
            <a:endParaRPr lang="en-US" sz="1200" b="0" i="0" kern="1200" dirty="0" smtClean="0">
              <a:solidFill>
                <a:schemeClr val="tx1"/>
              </a:solidFill>
              <a:latin typeface="+mn-lt"/>
              <a:ea typeface="+mn-ea"/>
              <a:cs typeface="+mn-cs"/>
            </a:endParaRPr>
          </a:p>
          <a:p>
            <a:r>
              <a:rPr lang="en-US" sz="1200" b="0" i="1" kern="1200" dirty="0" smtClean="0">
                <a:solidFill>
                  <a:schemeClr val="tx1"/>
                </a:solidFill>
                <a:latin typeface="+mn-lt"/>
                <a:ea typeface="+mn-ea"/>
                <a:cs typeface="+mn-cs"/>
              </a:rPr>
              <a:t>“I’ve always considered Tom to have been the original </a:t>
            </a:r>
            <a:r>
              <a:rPr lang="en-US" sz="1200" b="0" i="1" kern="1200" dirty="0" err="1" smtClean="0">
                <a:solidFill>
                  <a:schemeClr val="tx1"/>
                </a:solidFill>
                <a:latin typeface="+mn-lt"/>
                <a:ea typeface="+mn-ea"/>
                <a:cs typeface="+mn-cs"/>
              </a:rPr>
              <a:t>agilist</a:t>
            </a:r>
            <a:r>
              <a:rPr lang="en-US" sz="1200" b="0" i="1" kern="1200" dirty="0" smtClean="0">
                <a:solidFill>
                  <a:schemeClr val="tx1"/>
                </a:solidFill>
                <a:latin typeface="+mn-lt"/>
                <a:ea typeface="+mn-ea"/>
                <a:cs typeface="+mn-cs"/>
              </a:rPr>
              <a:t>. In 1989, he wrote about short iterations (each should be no more than 2% of the total project schedule). This was long before the rest of us had it figured out." </a:t>
            </a:r>
            <a:r>
              <a:rPr lang="en-US" sz="1200" b="1" i="1" kern="1200" dirty="0" smtClean="0">
                <a:solidFill>
                  <a:schemeClr val="tx1"/>
                </a:solidFill>
                <a:latin typeface="+mn-lt"/>
                <a:ea typeface="+mn-ea"/>
                <a:cs typeface="+mn-cs"/>
              </a:rPr>
              <a:t>Mike Cohn  </a:t>
            </a:r>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blog.mountaingoatsoftware.com</a:t>
            </a:r>
            <a:r>
              <a:rPr lang="en-US" sz="1200" b="0" i="0" kern="1200" dirty="0" smtClean="0">
                <a:solidFill>
                  <a:schemeClr val="tx1"/>
                </a:solidFill>
                <a:latin typeface="+mn-lt"/>
                <a:ea typeface="+mn-ea"/>
                <a:cs typeface="+mn-cs"/>
              </a:rPr>
              <a:t>/?p=77</a:t>
            </a:r>
          </a:p>
          <a:p>
            <a:r>
              <a:rPr lang="en-US" sz="1200" b="1" i="0" kern="1200" dirty="0" smtClean="0">
                <a:solidFill>
                  <a:schemeClr val="tx1"/>
                </a:solidFill>
                <a:latin typeface="+mn-lt"/>
                <a:ea typeface="+mn-ea"/>
                <a:cs typeface="+mn-cs"/>
              </a:rPr>
              <a:t> </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a:t>
            </a:r>
          </a:p>
          <a:p>
            <a:r>
              <a:rPr lang="en-US" sz="1200" b="1" i="0" kern="1200" dirty="0" smtClean="0">
                <a:solidFill>
                  <a:schemeClr val="tx1"/>
                </a:solidFill>
                <a:latin typeface="+mn-lt"/>
                <a:ea typeface="+mn-ea"/>
                <a:cs typeface="+mn-cs"/>
              </a:rPr>
              <a:t>Comment of Kent Beck on Tom </a:t>
            </a:r>
            <a:r>
              <a:rPr lang="en-US" sz="1200" b="1" i="0" kern="1200" dirty="0" err="1" smtClean="0">
                <a:solidFill>
                  <a:schemeClr val="tx1"/>
                </a:solidFill>
                <a:latin typeface="+mn-lt"/>
                <a:ea typeface="+mn-ea"/>
                <a:cs typeface="+mn-cs"/>
              </a:rPr>
              <a:t>Gilb’s</a:t>
            </a:r>
            <a:r>
              <a:rPr lang="en-US" sz="1200" b="1" i="0" kern="1200" dirty="0" smtClean="0">
                <a:solidFill>
                  <a:schemeClr val="tx1"/>
                </a:solidFill>
                <a:latin typeface="+mn-lt"/>
                <a:ea typeface="+mn-ea"/>
                <a:cs typeface="+mn-cs"/>
              </a:rPr>
              <a:t> book , “Principles of Software Engineering Management”:</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 A strong case for evolutionary delivery – small releases, constant refactoring,  intense dialog with the customer”.</a:t>
            </a:r>
            <a:r>
              <a:rPr lang="en-US" sz="1200" b="1"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(Beck, page 173). </a:t>
            </a:r>
          </a:p>
          <a:p>
            <a:r>
              <a:rPr lang="en-US" sz="1200" b="1" i="0" kern="1200" dirty="0" smtClean="0">
                <a:solidFill>
                  <a:schemeClr val="tx1"/>
                </a:solidFill>
                <a:latin typeface="+mn-lt"/>
                <a:ea typeface="+mn-ea"/>
                <a:cs typeface="+mn-cs"/>
              </a:rPr>
              <a:t>In a mail to Tom, Kent wrote:</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“I'm glad you and I have some alignment of ideas. I stole enough of yours that I'd be disappointed if we didn't :-), Kent”</a:t>
            </a:r>
            <a:r>
              <a:rPr lang="en-US" sz="1200" b="0" i="0" kern="1200" dirty="0" smtClean="0">
                <a:solidFill>
                  <a:schemeClr val="tx1"/>
                </a:solidFill>
                <a:latin typeface="+mn-lt"/>
                <a:ea typeface="+mn-ea"/>
                <a:cs typeface="+mn-cs"/>
              </a:rPr>
              <a:t> (2003)</a:t>
            </a:r>
          </a:p>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1" kern="1200" dirty="0" smtClean="0">
                <a:solidFill>
                  <a:schemeClr val="tx1"/>
                </a:solidFill>
                <a:latin typeface="+mn-lt"/>
                <a:ea typeface="+mn-ea"/>
                <a:cs typeface="+mn-cs"/>
              </a:rPr>
              <a:t>"But if you really want to take a step up, you should read Tom Gilb. The ideas expressed in </a:t>
            </a:r>
            <a:r>
              <a:rPr lang="en-US" sz="1200" b="0" i="1" u="sng" kern="1200" dirty="0" smtClean="0">
                <a:solidFill>
                  <a:schemeClr val="tx1"/>
                </a:solidFill>
                <a:latin typeface="+mn-lt"/>
                <a:ea typeface="+mn-ea"/>
                <a:cs typeface="+mn-cs"/>
                <a:hlinkClick r:id="rId3"/>
              </a:rPr>
              <a:t>Principles of Software Engineering Management aren’t quite fully baked into the ADD-sized nuggets that today’s developers might be used to, but make no mistake, Gilb’s thinking on requirements definition, reliability, design generation, code inspection, and project metrics are beyond most current practice."  </a:t>
            </a:r>
            <a:r>
              <a:rPr lang="en-US" sz="1200" b="0" i="0" u="sng" kern="1200" dirty="0" smtClean="0">
                <a:solidFill>
                  <a:schemeClr val="tx1"/>
                </a:solidFill>
                <a:latin typeface="+mn-lt"/>
                <a:ea typeface="+mn-ea"/>
                <a:cs typeface="+mn-cs"/>
                <a:hlinkClick r:id="rId3"/>
              </a:rPr>
              <a:t> Corey Ladas </a:t>
            </a:r>
            <a:r>
              <a:rPr lang="en-US" sz="1200" b="0" i="0" u="sng" kern="1200" dirty="0" smtClean="0">
                <a:solidFill>
                  <a:schemeClr val="tx1"/>
                </a:solidFill>
                <a:latin typeface="+mn-lt"/>
                <a:ea typeface="+mn-ea"/>
                <a:cs typeface="+mn-cs"/>
                <a:hlinkClick r:id="rId4"/>
              </a:rPr>
              <a:t>http://leansoftwareengineering.com/2007/12/20/tom-gilbs-evolutionary-delivery-a-great-improvement-over-its-successors/</a:t>
            </a:r>
          </a:p>
          <a:p>
            <a:r>
              <a:rPr lang="en-US" sz="1200" b="0" i="0" kern="1200" dirty="0" smtClean="0">
                <a:solidFill>
                  <a:schemeClr val="tx1"/>
                </a:solidFill>
                <a:latin typeface="+mn-lt"/>
                <a:ea typeface="+mn-ea"/>
                <a:cs typeface="+mn-cs"/>
              </a:rPr>
              <a:t> </a:t>
            </a:r>
          </a:p>
          <a:p>
            <a:r>
              <a:rPr lang="en-US" sz="1200" b="1" i="0" kern="1200" dirty="0" smtClean="0">
                <a:solidFill>
                  <a:schemeClr val="tx1"/>
                </a:solidFill>
                <a:latin typeface="+mn-lt"/>
                <a:ea typeface="+mn-ea"/>
                <a:cs typeface="+mn-cs"/>
              </a:rPr>
              <a:t>Jim </a:t>
            </a:r>
            <a:r>
              <a:rPr lang="en-US" sz="1200" b="1" i="0" kern="1200" dirty="0" err="1" smtClean="0">
                <a:solidFill>
                  <a:schemeClr val="tx1"/>
                </a:solidFill>
                <a:latin typeface="+mn-lt"/>
                <a:ea typeface="+mn-ea"/>
                <a:cs typeface="+mn-cs"/>
              </a:rPr>
              <a:t>Highsmith</a:t>
            </a:r>
            <a:r>
              <a:rPr lang="en-US" sz="1200" b="1" i="0" kern="1200" dirty="0" smtClean="0">
                <a:solidFill>
                  <a:schemeClr val="tx1"/>
                </a:solidFill>
                <a:latin typeface="+mn-lt"/>
                <a:ea typeface="+mn-ea"/>
                <a:cs typeface="+mn-cs"/>
              </a:rPr>
              <a:t> (an Agile Manifesto signatory) commented</a:t>
            </a:r>
            <a:r>
              <a:rPr lang="en-US" sz="1200" b="0" i="1" kern="1200" dirty="0" smtClean="0">
                <a:solidFill>
                  <a:schemeClr val="tx1"/>
                </a:solidFill>
                <a:latin typeface="+mn-lt"/>
                <a:ea typeface="+mn-ea"/>
                <a:cs typeface="+mn-cs"/>
              </a:rPr>
              <a:t>: “Two individuals in particular pioneered the evolution of iterative development approached in the 1980’s – Barry Boehm with his Spiral Model and Tom Gilb with his </a:t>
            </a:r>
            <a:r>
              <a:rPr lang="en-US" sz="1200" b="0" i="1" kern="1200" dirty="0" err="1" smtClean="0">
                <a:solidFill>
                  <a:schemeClr val="tx1"/>
                </a:solidFill>
                <a:latin typeface="+mn-lt"/>
                <a:ea typeface="+mn-ea"/>
                <a:cs typeface="+mn-cs"/>
              </a:rPr>
              <a:t>Evo</a:t>
            </a:r>
            <a:r>
              <a:rPr lang="en-US" sz="1200" b="0" i="1" kern="1200" dirty="0" smtClean="0">
                <a:solidFill>
                  <a:schemeClr val="tx1"/>
                </a:solidFill>
                <a:latin typeface="+mn-lt"/>
                <a:ea typeface="+mn-ea"/>
                <a:cs typeface="+mn-cs"/>
              </a:rPr>
              <a:t> model. I drew on Boehm’s and </a:t>
            </a:r>
            <a:r>
              <a:rPr lang="en-US" sz="1200" b="0" i="1" kern="1200" dirty="0" err="1" smtClean="0">
                <a:solidFill>
                  <a:schemeClr val="tx1"/>
                </a:solidFill>
                <a:latin typeface="+mn-lt"/>
                <a:ea typeface="+mn-ea"/>
                <a:cs typeface="+mn-cs"/>
              </a:rPr>
              <a:t>Gilb’s</a:t>
            </a:r>
            <a:r>
              <a:rPr lang="en-US" sz="1200" b="0" i="1" kern="1200" dirty="0" smtClean="0">
                <a:solidFill>
                  <a:schemeClr val="tx1"/>
                </a:solidFill>
                <a:latin typeface="+mn-lt"/>
                <a:ea typeface="+mn-ea"/>
                <a:cs typeface="+mn-cs"/>
              </a:rPr>
              <a:t> ideas for early inspiration in developing Adaptive Software Development. …. Gilb has long advocated this more explicit (quantitative) valuation in order to capture the early value and increase ROI”</a:t>
            </a:r>
            <a:r>
              <a:rPr lang="en-US" sz="1200" b="1" i="0" kern="1200" dirty="0" smtClean="0">
                <a:solidFill>
                  <a:schemeClr val="tx1"/>
                </a:solidFill>
                <a:latin typeface="+mn-lt"/>
                <a:ea typeface="+mn-ea"/>
                <a:cs typeface="+mn-cs"/>
              </a:rPr>
              <a:t> (Cutter It Journal: The Journal of Information Technology Management, July 2004page 4, July 2004).</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a:t>
            </a:r>
          </a:p>
          <a:p>
            <a:r>
              <a:rPr lang="en-US" sz="1200" b="1" i="0" kern="1200" dirty="0" smtClean="0">
                <a:solidFill>
                  <a:schemeClr val="tx1"/>
                </a:solidFill>
                <a:latin typeface="+mn-lt"/>
                <a:ea typeface="+mn-ea"/>
                <a:cs typeface="+mn-cs"/>
              </a:rPr>
              <a:t>Ward Cunningham wrote April 2005</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“Tom -- Thanks for sharing your work. I hope you find value in ours. I'm also glad that the agile community is paying attention to your work. We know (now) that you were out there ahead of most of us. Best regards. – Ward”,</a:t>
            </a:r>
            <a:r>
              <a:rPr lang="en-US" sz="1200" b="0" i="0" kern="1200" dirty="0" smtClean="0">
                <a:solidFill>
                  <a:schemeClr val="tx1"/>
                </a:solidFill>
                <a:latin typeface="+mn-lt"/>
                <a:ea typeface="+mn-ea"/>
                <a:cs typeface="+mn-cs"/>
              </a:rPr>
              <a:t> </a:t>
            </a:r>
            <a:r>
              <a:rPr lang="en-US" sz="1200" b="0" i="0" u="sng" kern="1200" dirty="0" smtClean="0">
                <a:solidFill>
                  <a:schemeClr val="tx1"/>
                </a:solidFill>
                <a:latin typeface="+mn-lt"/>
                <a:ea typeface="+mn-ea"/>
                <a:cs typeface="+mn-cs"/>
                <a:hlinkClick r:id="rId5"/>
              </a:rPr>
              <a:t>http://c2.com</a:t>
            </a:r>
          </a:p>
          <a:p>
            <a:r>
              <a:rPr lang="en-US" sz="1200" b="0" i="0" kern="1200" dirty="0" smtClean="0">
                <a:solidFill>
                  <a:schemeClr val="tx1"/>
                </a:solidFill>
                <a:latin typeface="+mn-lt"/>
                <a:ea typeface="+mn-ea"/>
                <a:cs typeface="+mn-cs"/>
              </a:rPr>
              <a:t> </a:t>
            </a:r>
          </a:p>
          <a:p>
            <a:r>
              <a:rPr lang="en-US" sz="1200" b="1" i="0" kern="1200" dirty="0" smtClean="0">
                <a:solidFill>
                  <a:schemeClr val="tx1"/>
                </a:solidFill>
                <a:latin typeface="+mn-lt"/>
                <a:ea typeface="+mn-ea"/>
                <a:cs typeface="+mn-cs"/>
              </a:rPr>
              <a:t>Robert C. Martin (Agile Manifesto initial signatory, aka Uncle Bob): </a:t>
            </a:r>
            <a:r>
              <a:rPr lang="en-US" sz="1200" b="0" i="1" kern="1200" dirty="0" smtClean="0">
                <a:solidFill>
                  <a:schemeClr val="tx1"/>
                </a:solidFill>
                <a:latin typeface="+mn-lt"/>
                <a:ea typeface="+mn-ea"/>
                <a:cs typeface="+mn-cs"/>
              </a:rPr>
              <a:t>"Tom and I talked of many things, and I found myself learning a great deal from him. The item that sticks most prominently in my mind is the definition of progress.", "Tom has invented a planning formalism that he calls </a:t>
            </a:r>
            <a:r>
              <a:rPr lang="en-US" sz="1200" b="0" i="1" u="sng" kern="1200" dirty="0" smtClean="0">
                <a:solidFill>
                  <a:schemeClr val="tx1"/>
                </a:solidFill>
                <a:latin typeface="+mn-lt"/>
                <a:ea typeface="+mn-ea"/>
                <a:cs typeface="+mn-cs"/>
                <a:hlinkClick r:id="rId6"/>
              </a:rPr>
              <a:t>Planguage that captures this idea of customer need. I think I'm going to spend some serious time investigating this. " </a:t>
            </a:r>
            <a:r>
              <a:rPr lang="en-US" sz="1200" b="0" i="0" u="sng" kern="1200" dirty="0" smtClean="0">
                <a:solidFill>
                  <a:schemeClr val="tx1"/>
                </a:solidFill>
                <a:latin typeface="+mn-lt"/>
                <a:ea typeface="+mn-ea"/>
                <a:cs typeface="+mn-cs"/>
                <a:hlinkClick r:id="rId6"/>
              </a:rPr>
              <a:t> from </a:t>
            </a:r>
            <a:r>
              <a:rPr lang="en-US" sz="1200" b="0" i="0" u="sng" kern="1200" dirty="0" smtClean="0">
                <a:solidFill>
                  <a:schemeClr val="tx1"/>
                </a:solidFill>
                <a:latin typeface="+mn-lt"/>
                <a:ea typeface="+mn-ea"/>
                <a:cs typeface="+mn-cs"/>
                <a:hlinkClick r:id="rId7"/>
              </a:rPr>
              <a:t>http://www.butunclebob.com/ArticleS.UncleBob.TomGilbVisit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'1985: perhaps the first explicitly named, incremental alternative to the “waterfall” approach is Tom </a:t>
            </a:r>
            <a:r>
              <a:rPr lang="en-US" sz="1200" b="0" i="0" kern="1200" dirty="0" err="1" smtClean="0">
                <a:solidFill>
                  <a:schemeClr val="tx1"/>
                </a:solidFill>
                <a:latin typeface="+mn-lt"/>
                <a:ea typeface="+mn-ea"/>
                <a:cs typeface="+mn-cs"/>
              </a:rPr>
              <a:t>Gilb’s</a:t>
            </a:r>
            <a:r>
              <a:rPr lang="en-US" sz="1200" b="0" i="0" kern="1200" dirty="0" smtClean="0">
                <a:solidFill>
                  <a:schemeClr val="tx1"/>
                </a:solidFill>
                <a:latin typeface="+mn-lt"/>
                <a:ea typeface="+mn-ea"/>
                <a:cs typeface="+mn-cs"/>
              </a:rPr>
              <a:t> Evolutionary Delivery Model, nicknamed “</a:t>
            </a:r>
            <a:r>
              <a:rPr lang="en-US" sz="1200" b="0" i="0" kern="1200" dirty="0" err="1" smtClean="0">
                <a:solidFill>
                  <a:schemeClr val="tx1"/>
                </a:solidFill>
                <a:latin typeface="+mn-lt"/>
                <a:ea typeface="+mn-ea"/>
                <a:cs typeface="+mn-cs"/>
              </a:rPr>
              <a:t>Evo</a:t>
            </a:r>
            <a:r>
              <a:rPr lang="en-US" sz="1200" b="0" i="0" kern="1200" dirty="0" smtClean="0">
                <a:solidFill>
                  <a:schemeClr val="tx1"/>
                </a:solidFill>
                <a:latin typeface="+mn-lt"/>
                <a:ea typeface="+mn-ea"/>
                <a:cs typeface="+mn-cs"/>
              </a:rPr>
              <a:t>” '</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guide.agilealliance.org</a:t>
            </a:r>
            <a:r>
              <a:rPr lang="en-US" sz="1200" b="0" i="0" kern="1200" dirty="0" smtClean="0">
                <a:solidFill>
                  <a:schemeClr val="tx1"/>
                </a:solidFill>
                <a:latin typeface="+mn-lt"/>
                <a:ea typeface="+mn-ea"/>
                <a:cs typeface="+mn-cs"/>
              </a:rPr>
              <a:t>/</a:t>
            </a:r>
            <a:r>
              <a:rPr lang="en-US" sz="1200" b="0" i="0" kern="1200" dirty="0" err="1" smtClean="0">
                <a:solidFill>
                  <a:schemeClr val="tx1"/>
                </a:solidFill>
                <a:latin typeface="+mn-lt"/>
                <a:ea typeface="+mn-ea"/>
                <a:cs typeface="+mn-cs"/>
              </a:rPr>
              <a:t>timeline.html</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Gilb T. (1985). "Evolutionary Delivery versus the "waterfall model" " ACM SIGSOFT, </a:t>
            </a:r>
            <a:r>
              <a:rPr lang="en-US" sz="1200" b="0" i="0" u="sng" kern="1200" dirty="0" smtClean="0">
                <a:solidFill>
                  <a:schemeClr val="tx1"/>
                </a:solidFill>
                <a:latin typeface="+mn-lt"/>
                <a:ea typeface="+mn-ea"/>
                <a:cs typeface="+mn-cs"/>
                <a:hlinkClick r:id="rId8"/>
              </a:rPr>
              <a:t>http://dl.acm.org/citation.cfm?id=1012490</a:t>
            </a:r>
          </a:p>
          <a:p>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Mary </a:t>
            </a:r>
            <a:r>
              <a:rPr lang="en-US" sz="1200" b="1" i="0" kern="1200" dirty="0" err="1" smtClean="0">
                <a:solidFill>
                  <a:schemeClr val="tx1"/>
                </a:solidFill>
                <a:latin typeface="+mn-lt"/>
                <a:ea typeface="+mn-ea"/>
                <a:cs typeface="+mn-cs"/>
              </a:rPr>
              <a:t>Poppendieck</a:t>
            </a:r>
            <a:r>
              <a:rPr lang="en-US" sz="1200" b="1" i="0" kern="1200" dirty="0" smtClean="0">
                <a:solidFill>
                  <a:schemeClr val="tx1"/>
                </a:solidFill>
                <a:latin typeface="+mn-lt"/>
                <a:ea typeface="+mn-ea"/>
                <a:cs typeface="+mn-cs"/>
              </a:rPr>
              <a:t>, 2012</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In 1988, Tom Gilb wrote the book Principles of Software Engineering Management, which is now in its 20th printing. One of the earliest advocates of evolutionary development, he has recently reiterated the elements of good software engineering in an article in Agile Record[2], from which I quote liberally</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poppendieck.blogspot.com</a:t>
            </a:r>
            <a:r>
              <a:rPr lang="en-US" sz="1200" b="0" i="0" kern="1200" dirty="0" smtClean="0">
                <a:solidFill>
                  <a:schemeClr val="tx1"/>
                </a:solidFill>
                <a:latin typeface="+mn-lt"/>
                <a:ea typeface="+mn-ea"/>
                <a:cs typeface="+mn-cs"/>
              </a:rPr>
              <a:t>/2010/12/product-owner-</a:t>
            </a:r>
            <a:r>
              <a:rPr lang="en-US" sz="1200" b="0" i="0" kern="1200" dirty="0" err="1" smtClean="0">
                <a:solidFill>
                  <a:schemeClr val="tx1"/>
                </a:solidFill>
                <a:latin typeface="+mn-lt"/>
                <a:ea typeface="+mn-ea"/>
                <a:cs typeface="+mn-cs"/>
              </a:rPr>
              <a:t>problem.html</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Agile History…	</a:t>
            </a:r>
          </a:p>
          <a:p>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Historical Roots of Agile Methods:</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Where did “Agile Thinking” Come from?</a:t>
            </a:r>
            <a:endParaRPr lang="en-US" sz="1200" b="0" i="0" kern="1200" dirty="0" smtClean="0">
              <a:solidFill>
                <a:schemeClr val="tx1"/>
              </a:solidFill>
              <a:latin typeface="+mn-lt"/>
              <a:ea typeface="+mn-ea"/>
              <a:cs typeface="+mn-cs"/>
            </a:endParaRPr>
          </a:p>
          <a:p>
            <a:r>
              <a:rPr lang="en-US" sz="1200" b="1" i="0" kern="1200" dirty="0" err="1" smtClean="0">
                <a:solidFill>
                  <a:schemeClr val="tx1"/>
                </a:solidFill>
                <a:latin typeface="+mn-lt"/>
                <a:ea typeface="+mn-ea"/>
                <a:cs typeface="+mn-cs"/>
              </a:rPr>
              <a:t>Noura</a:t>
            </a:r>
            <a:r>
              <a:rPr lang="en-US" sz="1200" b="1" i="0" kern="1200" dirty="0" smtClean="0">
                <a:solidFill>
                  <a:schemeClr val="tx1"/>
                </a:solidFill>
                <a:latin typeface="+mn-lt"/>
                <a:ea typeface="+mn-ea"/>
                <a:cs typeface="+mn-cs"/>
              </a:rPr>
              <a:t> Abbas, Andrew M </a:t>
            </a:r>
            <a:r>
              <a:rPr lang="en-US" sz="1200" b="1" i="0" kern="1200" dirty="0" err="1" smtClean="0">
                <a:solidFill>
                  <a:schemeClr val="tx1"/>
                </a:solidFill>
                <a:latin typeface="+mn-lt"/>
                <a:ea typeface="+mn-ea"/>
                <a:cs typeface="+mn-cs"/>
              </a:rPr>
              <a:t>Gravell</a:t>
            </a:r>
            <a:r>
              <a:rPr lang="en-US" sz="1200" b="1" i="0" kern="1200" dirty="0" smtClean="0">
                <a:solidFill>
                  <a:schemeClr val="tx1"/>
                </a:solidFill>
                <a:latin typeface="+mn-lt"/>
                <a:ea typeface="+mn-ea"/>
                <a:cs typeface="+mn-cs"/>
              </a:rPr>
              <a:t>, Gary B Wills</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School of Electronics and Computer Science, University of Southampton</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Southampton, SO17 1BJ, United Kingdom</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Oct 10 2008)</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eprints.ecs.soton.ac.uk</a:t>
            </a:r>
            <a:r>
              <a:rPr lang="en-US" sz="1200" b="0" i="0" kern="1200" dirty="0" smtClean="0">
                <a:solidFill>
                  <a:schemeClr val="tx1"/>
                </a:solidFill>
                <a:latin typeface="+mn-lt"/>
                <a:ea typeface="+mn-ea"/>
                <a:cs typeface="+mn-cs"/>
              </a:rPr>
              <a:t>/16606/1/xp2008camera_ready.pdf</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"Agile ideas appeared in old development processes as well. In 1985, Tom Gilb wrote “Evolutionary Delivery versus the ‘Waterfall model’”. In this paper Gilb introduce the EVO method as an alternative of the waterfall which he considered as “unrealistic and dangerous to the primary objectives of any software project”. Gilb based EVO on three simple principles [17]: </a:t>
            </a:r>
          </a:p>
          <a:p>
            <a:r>
              <a:rPr lang="en-US" sz="1200" b="0" i="0" kern="1200" dirty="0" smtClean="0">
                <a:solidFill>
                  <a:schemeClr val="tx1"/>
                </a:solidFill>
                <a:latin typeface="+mn-lt"/>
                <a:ea typeface="+mn-ea"/>
                <a:cs typeface="+mn-cs"/>
              </a:rPr>
              <a:t>• Deliver something to the real end-user </a:t>
            </a:r>
          </a:p>
          <a:p>
            <a:r>
              <a:rPr lang="en-US" sz="1200" b="0" i="0" kern="1200" dirty="0" smtClean="0">
                <a:solidFill>
                  <a:schemeClr val="tx1"/>
                </a:solidFill>
                <a:latin typeface="+mn-lt"/>
                <a:ea typeface="+mn-ea"/>
                <a:cs typeface="+mn-cs"/>
              </a:rPr>
              <a:t>• Measure the added-value to the user in all critical dimensions </a:t>
            </a:r>
          </a:p>
          <a:p>
            <a:r>
              <a:rPr lang="en-US" sz="1200" b="0" i="0" kern="1200" dirty="0" smtClean="0">
                <a:solidFill>
                  <a:schemeClr val="tx1"/>
                </a:solidFill>
                <a:latin typeface="+mn-lt"/>
                <a:ea typeface="+mn-ea"/>
                <a:cs typeface="+mn-cs"/>
              </a:rPr>
              <a:t>• Adjust both design and objectives based on observed realities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t>
            </a:r>
          </a:p>
          <a:p>
            <a:r>
              <a:rPr lang="en-US" sz="1200" b="1" i="0" kern="1200" dirty="0" smtClean="0">
                <a:solidFill>
                  <a:schemeClr val="tx1"/>
                </a:solidFill>
                <a:latin typeface="+mn-lt"/>
                <a:ea typeface="+mn-ea"/>
                <a:cs typeface="+mn-cs"/>
              </a:rPr>
              <a:t>A "Must Read" Book</a:t>
            </a:r>
            <a:r>
              <a:rPr lang="en-US" sz="1200" b="0" i="0" kern="1200" dirty="0" smtClean="0">
                <a:solidFill>
                  <a:schemeClr val="tx1"/>
                </a:solidFill>
                <a:latin typeface="+mn-lt"/>
                <a:ea typeface="+mn-ea"/>
                <a:cs typeface="+mn-cs"/>
              </a:rPr>
              <a:t>, February 24, 2006</a:t>
            </a:r>
          </a:p>
          <a:p>
            <a:r>
              <a:rPr lang="en-US" sz="1200" b="0" i="0" kern="1200" dirty="0" smtClean="0">
                <a:solidFill>
                  <a:schemeClr val="tx1"/>
                </a:solidFill>
                <a:latin typeface="+mn-lt"/>
                <a:ea typeface="+mn-ea"/>
                <a:cs typeface="+mn-cs"/>
              </a:rPr>
              <a:t>By	</a:t>
            </a:r>
            <a:r>
              <a:rPr lang="en-US" sz="1200" b="1" i="0" u="sng" kern="1200" dirty="0" smtClean="0">
                <a:solidFill>
                  <a:schemeClr val="tx1"/>
                </a:solidFill>
                <a:latin typeface="+mn-lt"/>
                <a:ea typeface="+mn-ea"/>
                <a:cs typeface="+mn-cs"/>
                <a:hlinkClick r:id="rId9"/>
              </a:rPr>
              <a:t>Scott W. Ambler "Author, Agile Database Techn...</a:t>
            </a:r>
            <a:r>
              <a:rPr lang="en-US" sz="1200" b="0" i="0" u="sng" kern="1200" dirty="0" smtClean="0">
                <a:solidFill>
                  <a:schemeClr val="tx1"/>
                </a:solidFill>
                <a:latin typeface="+mn-lt"/>
                <a:ea typeface="+mn-ea"/>
                <a:cs typeface="+mn-cs"/>
                <a:hlinkClick r:id="rId9"/>
              </a:rPr>
              <a:t> (Toronto, Canada) - </a:t>
            </a:r>
            <a:r>
              <a:rPr lang="en-US" sz="1200" b="0" i="0" u="sng" kern="1200" dirty="0" smtClean="0">
                <a:solidFill>
                  <a:schemeClr val="tx1"/>
                </a:solidFill>
                <a:latin typeface="+mn-lt"/>
                <a:ea typeface="+mn-ea"/>
                <a:cs typeface="+mn-cs"/>
                <a:hlinkClick r:id="rId10"/>
              </a:rPr>
              <a:t>See all my reviews	</a:t>
            </a:r>
          </a:p>
          <a:p>
            <a:r>
              <a:rPr lang="en-US" sz="1200" b="0" i="0" kern="1200" dirty="0" smtClean="0">
                <a:solidFill>
                  <a:schemeClr val="tx1"/>
                </a:solidFill>
                <a:latin typeface="+mn-lt"/>
                <a:ea typeface="+mn-ea"/>
                <a:cs typeface="+mn-cs"/>
              </a:rPr>
              <a:t>Tom Gilb, the father of the </a:t>
            </a:r>
            <a:r>
              <a:rPr lang="en-US" sz="1200" b="0" i="0" kern="1200" dirty="0" err="1" smtClean="0">
                <a:solidFill>
                  <a:schemeClr val="tx1"/>
                </a:solidFill>
                <a:latin typeface="+mn-lt"/>
                <a:ea typeface="+mn-ea"/>
                <a:cs typeface="+mn-cs"/>
              </a:rPr>
              <a:t>Evo</a:t>
            </a:r>
            <a:r>
              <a:rPr lang="en-US" sz="1200" b="0" i="0" kern="1200" dirty="0" smtClean="0">
                <a:solidFill>
                  <a:schemeClr val="tx1"/>
                </a:solidFill>
                <a:latin typeface="+mn-lt"/>
                <a:ea typeface="+mn-ea"/>
                <a:cs typeface="+mn-cs"/>
              </a:rPr>
              <a:t> methodology, shares his practical, real-world experience for enabling effective collaboration between developers, managers, and stakeholders in this book. Although the book describes in detail </a:t>
            </a:r>
            <a:r>
              <a:rPr lang="en-US" sz="1200" b="0" i="0" kern="1200" dirty="0" err="1" smtClean="0">
                <a:solidFill>
                  <a:schemeClr val="tx1"/>
                </a:solidFill>
                <a:latin typeface="+mn-lt"/>
                <a:ea typeface="+mn-ea"/>
                <a:cs typeface="+mn-cs"/>
              </a:rPr>
              <a:t>Planguage</a:t>
            </a:r>
            <a:r>
              <a:rPr lang="en-US" sz="1200" b="0" i="0" kern="1200" dirty="0" smtClean="0">
                <a:solidFill>
                  <a:schemeClr val="tx1"/>
                </a:solidFill>
                <a:latin typeface="+mn-lt"/>
                <a:ea typeface="+mn-ea"/>
                <a:cs typeface="+mn-cs"/>
              </a:rPr>
              <a:t>, a specification language for systems engineering, the methodological advice alone is worth the price of the book. </a:t>
            </a:r>
            <a:r>
              <a:rPr lang="en-US" sz="1200" b="0" i="0" kern="1200" dirty="0" err="1" smtClean="0">
                <a:solidFill>
                  <a:schemeClr val="tx1"/>
                </a:solidFill>
                <a:latin typeface="+mn-lt"/>
                <a:ea typeface="+mn-ea"/>
                <a:cs typeface="+mn-cs"/>
              </a:rPr>
              <a:t>Evo</a:t>
            </a:r>
            <a:r>
              <a:rPr lang="en-US" sz="1200" b="0" i="0" kern="1200" dirty="0" smtClean="0">
                <a:solidFill>
                  <a:schemeClr val="tx1"/>
                </a:solidFill>
                <a:latin typeface="+mn-lt"/>
                <a:ea typeface="+mn-ea"/>
                <a:cs typeface="+mn-cs"/>
              </a:rPr>
              <a:t> is one of the truly underappreciated agile methodologies and as a result </a:t>
            </a:r>
            <a:r>
              <a:rPr lang="en-US" sz="1200" b="0" i="0" kern="1200" dirty="0" err="1" smtClean="0">
                <a:solidFill>
                  <a:schemeClr val="tx1"/>
                </a:solidFill>
                <a:latin typeface="+mn-lt"/>
                <a:ea typeface="+mn-ea"/>
                <a:cs typeface="+mn-cs"/>
              </a:rPr>
              <a:t>Gilb's</a:t>
            </a:r>
            <a:r>
              <a:rPr lang="en-US" sz="1200" b="0" i="0" kern="1200" dirty="0" smtClean="0">
                <a:solidFill>
                  <a:schemeClr val="tx1"/>
                </a:solidFill>
                <a:latin typeface="+mn-lt"/>
                <a:ea typeface="+mn-ea"/>
                <a:cs typeface="+mn-cs"/>
              </a:rPr>
              <a:t> thought-provoking work isn't as well known as it should be, although I suspect that this will change with this book. The book describes effective practices for requirements and design specification that are highly compatible with the principles and practices of Agile Modeling, yet it goes on to address planning activities, quality, and impact estimation. I suspect that this book will prove to be one of the "must read" software development books of 2006.</a:t>
            </a:r>
          </a:p>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Hard work, but worth it</a:t>
            </a:r>
            <a:r>
              <a:rPr lang="en-US" sz="1200" b="0" i="0" kern="1200" dirty="0" smtClean="0">
                <a:solidFill>
                  <a:schemeClr val="tx1"/>
                </a:solidFill>
                <a:latin typeface="+mn-lt"/>
                <a:ea typeface="+mn-ea"/>
                <a:cs typeface="+mn-cs"/>
              </a:rPr>
              <a:t>, January 24, 2006</a:t>
            </a:r>
          </a:p>
          <a:p>
            <a:r>
              <a:rPr lang="en-US" sz="1200" b="0" i="0" kern="1200" dirty="0" smtClean="0">
                <a:solidFill>
                  <a:schemeClr val="tx1"/>
                </a:solidFill>
                <a:latin typeface="+mn-lt"/>
                <a:ea typeface="+mn-ea"/>
                <a:cs typeface="+mn-cs"/>
              </a:rPr>
              <a:t>----------------------------------------------------------------------------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Jan 13 2008:</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leansoftwareengineering.com</a:t>
            </a:r>
            <a:r>
              <a:rPr lang="en-US" sz="1200" b="0" i="0" kern="1200" dirty="0" smtClean="0">
                <a:solidFill>
                  <a:schemeClr val="tx1"/>
                </a:solidFill>
                <a:latin typeface="+mn-lt"/>
                <a:ea typeface="+mn-ea"/>
                <a:cs typeface="+mn-cs"/>
              </a:rPr>
              <a:t>/2007/12/20/tom-gilbs-evolutionary-delivery-a-great-improvement-over-its-successors/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"But if you really want to take a step up, you should read Tom Gilb. The ideas expressed in Principles of Software Engineering Management aren’t quite fully baked into the ADD-sized nuggets that today’s developers might be used to, but make no mistake, </a:t>
            </a:r>
            <a:r>
              <a:rPr lang="en-US" sz="1200" b="0" i="0" kern="1200" dirty="0" err="1" smtClean="0">
                <a:solidFill>
                  <a:schemeClr val="tx1"/>
                </a:solidFill>
                <a:latin typeface="+mn-lt"/>
                <a:ea typeface="+mn-ea"/>
                <a:cs typeface="+mn-cs"/>
              </a:rPr>
              <a:t>Gilb’s</a:t>
            </a:r>
            <a:r>
              <a:rPr lang="en-US" sz="1200" b="0" i="0" kern="1200" dirty="0" smtClean="0">
                <a:solidFill>
                  <a:schemeClr val="tx1"/>
                </a:solidFill>
                <a:latin typeface="+mn-lt"/>
                <a:ea typeface="+mn-ea"/>
                <a:cs typeface="+mn-cs"/>
              </a:rPr>
              <a:t> thinking on requirements definition, reliability, design generation, code inspection, and project metrics are beyond most current practice."   Corey Ladas</a:t>
            </a:r>
          </a:p>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and</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tiny.cc</a:t>
            </a:r>
            <a:r>
              <a:rPr lang="en-US" sz="1200" b="0" i="0" kern="1200" dirty="0" smtClean="0">
                <a:solidFill>
                  <a:schemeClr val="tx1"/>
                </a:solidFill>
                <a:latin typeface="+mn-lt"/>
                <a:ea typeface="+mn-ea"/>
                <a:cs typeface="+mn-cs"/>
              </a:rPr>
              <a:t>/</a:t>
            </a:r>
            <a:r>
              <a:rPr lang="en-US" sz="1200" b="0" i="0" kern="1200" dirty="0" err="1" smtClean="0">
                <a:solidFill>
                  <a:schemeClr val="tx1"/>
                </a:solidFill>
                <a:latin typeface="+mn-lt"/>
                <a:ea typeface="+mn-ea"/>
                <a:cs typeface="+mn-cs"/>
              </a:rPr>
              <a:t>GilbMyths</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you want to read my columns in Agile Record.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636AACB8-1C8E-E745-9BB9-FD36E0A69924}" type="slidenum">
              <a:rPr lang="en-GB" smtClean="0"/>
              <a:pPr/>
              <a:t>15</a:t>
            </a:fld>
            <a:endParaRPr lang="en-GB"/>
          </a:p>
        </p:txBody>
      </p:sp>
    </p:spTree>
    <p:extLst>
      <p:ext uri="{BB962C8B-B14F-4D97-AF65-F5344CB8AC3E}">
        <p14:creationId xmlns:p14="http://schemas.microsoft.com/office/powerpoint/2010/main" val="1249076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Made 16 6 2014 Krakow ACE</a:t>
            </a:r>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16</a:t>
            </a:fld>
            <a:endParaRPr lang="en-GB"/>
          </a:p>
        </p:txBody>
      </p:sp>
    </p:spTree>
    <p:extLst>
      <p:ext uri="{BB962C8B-B14F-4D97-AF65-F5344CB8AC3E}">
        <p14:creationId xmlns:p14="http://schemas.microsoft.com/office/powerpoint/2010/main" val="4103012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600" dirty="0" smtClean="0">
                <a:latin typeface="Arial Black"/>
                <a:cs typeface="Arial Black"/>
              </a:rPr>
              <a:t>IT Architects are </a:t>
            </a:r>
            <a:r>
              <a:rPr lang="en-GB" sz="1600" b="1" i="1" dirty="0" smtClean="0">
                <a:latin typeface="Arial Black"/>
                <a:cs typeface="Arial Black"/>
              </a:rPr>
              <a:t>incompetent</a:t>
            </a:r>
          </a:p>
          <a:p>
            <a:pPr lvl="1"/>
            <a:r>
              <a:rPr lang="en-GB" sz="1400" dirty="0" smtClean="0">
                <a:latin typeface="Arial Black"/>
                <a:cs typeface="Arial Black"/>
              </a:rPr>
              <a:t>Especially to specify architecture for </a:t>
            </a:r>
            <a:r>
              <a:rPr lang="en-GB" sz="1400" dirty="0" err="1" smtClean="0">
                <a:latin typeface="Arial Black"/>
                <a:cs typeface="Arial Black"/>
              </a:rPr>
              <a:t>devs</a:t>
            </a:r>
            <a:endParaRPr lang="en-GB" sz="1400" dirty="0" smtClean="0">
              <a:latin typeface="Arial Black"/>
              <a:cs typeface="Arial Black"/>
            </a:endParaRPr>
          </a:p>
          <a:p>
            <a:pPr lvl="2"/>
            <a:r>
              <a:rPr lang="en-GB" sz="1200" dirty="0" smtClean="0">
                <a:latin typeface="Arial Black"/>
                <a:cs typeface="Arial Black"/>
              </a:rPr>
              <a:t>http://</a:t>
            </a:r>
            <a:r>
              <a:rPr lang="en-GB" sz="1200" dirty="0" err="1" smtClean="0">
                <a:latin typeface="Arial Black"/>
                <a:cs typeface="Arial Black"/>
              </a:rPr>
              <a:t>vimeo.com</a:t>
            </a:r>
            <a:r>
              <a:rPr lang="en-GB" sz="1200" dirty="0" smtClean="0">
                <a:latin typeface="Arial Black"/>
                <a:cs typeface="Arial Black"/>
              </a:rPr>
              <a:t>/user22258446/review/79092608/600e7bd650</a:t>
            </a:r>
          </a:p>
          <a:p>
            <a:pPr lvl="1"/>
            <a:endParaRPr lang="en-GB" sz="1400" dirty="0" smtClean="0">
              <a:latin typeface="Arial Black"/>
              <a:cs typeface="Arial Black"/>
            </a:endParaRPr>
          </a:p>
          <a:p>
            <a:r>
              <a:rPr lang="en-GB" sz="1600" dirty="0" smtClean="0">
                <a:latin typeface="Arial Black"/>
                <a:cs typeface="Arial Black"/>
              </a:rPr>
              <a:t>IT Architects are </a:t>
            </a:r>
            <a:r>
              <a:rPr lang="en-GB" sz="1600" i="1" dirty="0" smtClean="0">
                <a:latin typeface="Arial Black"/>
                <a:cs typeface="Arial Black"/>
              </a:rPr>
              <a:t>theoretically</a:t>
            </a:r>
            <a:r>
              <a:rPr lang="en-GB" sz="1600" dirty="0" smtClean="0">
                <a:latin typeface="Arial Black"/>
                <a:cs typeface="Arial Black"/>
              </a:rPr>
              <a:t> a necessary good idea</a:t>
            </a:r>
          </a:p>
          <a:p>
            <a:pPr lvl="1"/>
            <a:r>
              <a:rPr lang="en-GB" sz="1400" dirty="0" smtClean="0">
                <a:latin typeface="Arial Black"/>
                <a:cs typeface="Arial Black"/>
              </a:rPr>
              <a:t>But since they are totally incompetent </a:t>
            </a:r>
          </a:p>
          <a:p>
            <a:pPr lvl="1"/>
            <a:r>
              <a:rPr lang="en-GB" sz="1400" dirty="0" smtClean="0">
                <a:latin typeface="Arial Black"/>
                <a:cs typeface="Arial Black"/>
              </a:rPr>
              <a:t>At managing </a:t>
            </a:r>
            <a:r>
              <a:rPr lang="en-GB" sz="1400" b="1" dirty="0" smtClean="0">
                <a:latin typeface="Arial Black"/>
                <a:cs typeface="Arial Black"/>
              </a:rPr>
              <a:t>quality</a:t>
            </a:r>
            <a:r>
              <a:rPr lang="en-GB" sz="1400" dirty="0" smtClean="0">
                <a:latin typeface="Arial Black"/>
                <a:cs typeface="Arial Black"/>
              </a:rPr>
              <a:t> and </a:t>
            </a:r>
            <a:r>
              <a:rPr lang="en-GB" sz="1400" b="1" dirty="0" smtClean="0">
                <a:latin typeface="Arial Black"/>
                <a:cs typeface="Arial Black"/>
              </a:rPr>
              <a:t>cost</a:t>
            </a:r>
          </a:p>
          <a:p>
            <a:pPr lvl="1"/>
            <a:r>
              <a:rPr lang="en-GB" sz="1400" dirty="0" smtClean="0">
                <a:latin typeface="Arial Black"/>
                <a:cs typeface="Arial Black"/>
              </a:rPr>
              <a:t>We need to learn to live without them</a:t>
            </a:r>
          </a:p>
          <a:p>
            <a:r>
              <a:rPr lang="en-GB" sz="1600" dirty="0" smtClean="0">
                <a:latin typeface="Arial Black"/>
                <a:cs typeface="Arial Black"/>
              </a:rPr>
              <a:t>Iterative incremental delivery (‘Agile’) gives us developers a tool, to take the power away from the incompetent ‘Architects’ , and from the equally incompetent managers</a:t>
            </a:r>
          </a:p>
          <a:p>
            <a:pPr lvl="1"/>
            <a:r>
              <a:rPr lang="en-GB" sz="1400" dirty="0" smtClean="0">
                <a:latin typeface="Arial Black"/>
                <a:cs typeface="Arial Black"/>
              </a:rPr>
              <a:t>And does a much better job for our projects and companies</a:t>
            </a:r>
          </a:p>
          <a:p>
            <a:pPr lvl="1"/>
            <a:r>
              <a:rPr lang="en-GB" sz="1400" dirty="0" smtClean="0">
                <a:latin typeface="Arial Black"/>
                <a:cs typeface="Arial Black"/>
              </a:rPr>
              <a:t>AND </a:t>
            </a:r>
            <a:r>
              <a:rPr lang="en-GB" sz="1400" dirty="0" err="1" smtClean="0">
                <a:latin typeface="Arial Black"/>
                <a:cs typeface="Arial Black"/>
              </a:rPr>
              <a:t>increasea</a:t>
            </a:r>
            <a:r>
              <a:rPr lang="en-GB" sz="1400" dirty="0" smtClean="0">
                <a:latin typeface="Arial Black"/>
                <a:cs typeface="Arial Black"/>
              </a:rPr>
              <a:t> the fun and creativity, and PRIDE in work level, for </a:t>
            </a:r>
            <a:r>
              <a:rPr lang="en-GB" sz="1400" dirty="0" err="1" smtClean="0">
                <a:latin typeface="Arial Black"/>
                <a:cs typeface="Arial Black"/>
              </a:rPr>
              <a:t>devs</a:t>
            </a:r>
            <a:endParaRPr lang="en-GB" sz="1400" dirty="0" smtClean="0">
              <a:latin typeface="Arial Black"/>
              <a:cs typeface="Arial Black"/>
            </a:endParaRPr>
          </a:p>
          <a:p>
            <a:r>
              <a:rPr lang="en-GB" sz="1600" dirty="0" smtClean="0">
                <a:latin typeface="Arial Black"/>
                <a:cs typeface="Arial Black"/>
              </a:rPr>
              <a:t>BUT	</a:t>
            </a:r>
          </a:p>
          <a:p>
            <a:pPr lvl="1"/>
            <a:r>
              <a:rPr lang="en-GB" sz="1400" dirty="0" smtClean="0">
                <a:latin typeface="Arial Black"/>
                <a:cs typeface="Arial Black"/>
              </a:rPr>
              <a:t>The ‘sprint’ must prove and learn </a:t>
            </a:r>
            <a:r>
              <a:rPr lang="en-GB" sz="1400" i="1" dirty="0" smtClean="0">
                <a:latin typeface="Arial Black"/>
                <a:cs typeface="Arial Black"/>
              </a:rPr>
              <a:t>numerically, in several value-and-cost dimensions</a:t>
            </a:r>
            <a:r>
              <a:rPr lang="en-GB" sz="1400" dirty="0" smtClean="0">
                <a:latin typeface="Arial Black"/>
                <a:cs typeface="Arial Black"/>
              </a:rPr>
              <a:t>.</a:t>
            </a:r>
          </a:p>
          <a:p>
            <a:pPr lvl="1"/>
            <a:r>
              <a:rPr lang="en-GB" sz="1400" dirty="0" smtClean="0">
                <a:latin typeface="Arial Black"/>
                <a:cs typeface="Arial Black"/>
              </a:rPr>
              <a:t>That is called ‘engineering’</a:t>
            </a:r>
          </a:p>
          <a:p>
            <a:pPr lvl="1"/>
            <a:r>
              <a:rPr lang="en-GB" sz="1400" dirty="0" smtClean="0">
                <a:latin typeface="Arial Black"/>
                <a:cs typeface="Arial Black"/>
              </a:rPr>
              <a:t>Software Engineering is a higher level calling for mature </a:t>
            </a:r>
            <a:r>
              <a:rPr lang="en-GB" sz="1400" dirty="0" err="1" smtClean="0">
                <a:latin typeface="Arial Black"/>
                <a:cs typeface="Arial Black"/>
              </a:rPr>
              <a:t>devs</a:t>
            </a:r>
            <a:endParaRPr lang="en-GB" sz="1400" dirty="0" smtClean="0">
              <a:latin typeface="Arial Black"/>
              <a:cs typeface="Arial Black"/>
            </a:endParaRPr>
          </a:p>
          <a:p>
            <a:pPr lvl="1"/>
            <a:r>
              <a:rPr lang="en-GB" sz="1400" dirty="0" smtClean="0">
                <a:latin typeface="Arial Black"/>
                <a:cs typeface="Arial Black"/>
              </a:rPr>
              <a:t>Coding is fun, software engineering is </a:t>
            </a:r>
            <a:r>
              <a:rPr lang="en-GB" sz="1400" i="1" dirty="0" smtClean="0">
                <a:latin typeface="Arial Black"/>
                <a:cs typeface="Arial Black"/>
              </a:rPr>
              <a:t>more</a:t>
            </a:r>
            <a:r>
              <a:rPr lang="en-GB" sz="1400" dirty="0" smtClean="0">
                <a:latin typeface="Arial Black"/>
                <a:cs typeface="Arial Black"/>
              </a:rPr>
              <a:t> fun</a:t>
            </a:r>
          </a:p>
          <a:p>
            <a:pPr lvl="2"/>
            <a:r>
              <a:rPr lang="en-GB" sz="1200" dirty="0" smtClean="0">
                <a:latin typeface="Arial Black"/>
                <a:cs typeface="Arial Black"/>
              </a:rPr>
              <a:t>Because you are not just in control of the stupid computer</a:t>
            </a:r>
          </a:p>
          <a:p>
            <a:pPr lvl="2"/>
            <a:r>
              <a:rPr lang="en-GB" sz="1200" dirty="0" smtClean="0">
                <a:latin typeface="Arial Black"/>
                <a:cs typeface="Arial Black"/>
              </a:rPr>
              <a:t>You are in control of the results people value: and people are challenging</a:t>
            </a:r>
          </a:p>
          <a:p>
            <a:pPr lvl="3"/>
            <a:r>
              <a:rPr lang="en-GB" sz="800" dirty="0" smtClean="0">
                <a:latin typeface="Arial Black"/>
                <a:cs typeface="Arial Black"/>
              </a:rPr>
              <a:t>(that is why you prefer talking to machines, you geek)	</a:t>
            </a:r>
          </a:p>
          <a:p>
            <a:endParaRPr lang="en-GB" dirty="0" smtClean="0"/>
          </a:p>
          <a:p>
            <a:r>
              <a:rPr lang="en-GB" dirty="0" smtClean="0"/>
              <a:t>https://</a:t>
            </a:r>
            <a:r>
              <a:rPr lang="en-GB" dirty="0" err="1" smtClean="0"/>
              <a:t>www.bigquestionsonline.com</a:t>
            </a:r>
            <a:r>
              <a:rPr lang="en-GB" dirty="0" smtClean="0"/>
              <a:t>/content/alan-turing-both-inventor-basic-ideas-modern-computer-and-pioneer-artificial-intelligence</a:t>
            </a:r>
          </a:p>
          <a:p>
            <a:endParaRPr lang="en-GB" dirty="0" smtClean="0"/>
          </a:p>
          <a:p>
            <a:endParaRPr lang="en-GB" dirty="0" smtClean="0"/>
          </a:p>
          <a:p>
            <a:r>
              <a:rPr lang="en-GB" dirty="0" smtClean="0"/>
              <a:t>What is Wrong with Software Architecture. My Keynote in London Oct 2013</a:t>
            </a:r>
          </a:p>
          <a:p>
            <a:r>
              <a:rPr lang="en-GB" dirty="0" smtClean="0"/>
              <a:t>(If you want a tool to understand our ideas, and share with others, in some depth)</a:t>
            </a:r>
          </a:p>
          <a:p>
            <a:r>
              <a:rPr lang="en-GB" dirty="0" smtClean="0"/>
              <a:t>VIDEO = http://</a:t>
            </a:r>
            <a:r>
              <a:rPr lang="en-GB" dirty="0" err="1" smtClean="0"/>
              <a:t>vimeo.com</a:t>
            </a:r>
            <a:r>
              <a:rPr lang="en-GB" dirty="0" smtClean="0"/>
              <a:t>/user22258446/review/79092608/600e7bd650</a:t>
            </a:r>
          </a:p>
          <a:p>
            <a:r>
              <a:rPr lang="en-GB" dirty="0" smtClean="0"/>
              <a:t>(new 2Feb 2014)</a:t>
            </a:r>
          </a:p>
          <a:p>
            <a:endParaRPr lang="en-GB" dirty="0" smtClean="0"/>
          </a:p>
          <a:p>
            <a:r>
              <a:rPr lang="en-GB" dirty="0" smtClean="0"/>
              <a:t>Real Architecture: </a:t>
            </a:r>
          </a:p>
          <a:p>
            <a:endParaRPr lang="en-GB" dirty="0" smtClean="0"/>
          </a:p>
          <a:p>
            <a:r>
              <a:rPr lang="en-GB" dirty="0" smtClean="0"/>
              <a:t>Engineering </a:t>
            </a:r>
          </a:p>
          <a:p>
            <a:endParaRPr lang="en-GB" dirty="0" smtClean="0"/>
          </a:p>
          <a:p>
            <a:r>
              <a:rPr lang="en-GB" dirty="0" smtClean="0"/>
              <a:t>or </a:t>
            </a:r>
          </a:p>
          <a:p>
            <a:endParaRPr lang="en-GB" dirty="0" smtClean="0"/>
          </a:p>
          <a:p>
            <a:r>
              <a:rPr lang="en-GB" dirty="0" smtClean="0"/>
              <a:t>Pompous Bullshit?</a:t>
            </a:r>
          </a:p>
          <a:p>
            <a:r>
              <a:rPr lang="en-GB" dirty="0" smtClean="0"/>
              <a:t>Practical Engineering Tools for</a:t>
            </a:r>
            <a:br>
              <a:rPr lang="en-GB" dirty="0" smtClean="0"/>
            </a:br>
            <a:r>
              <a:rPr lang="en-GB" dirty="0" smtClean="0"/>
              <a:t> ‘Agile Engineering’ and </a:t>
            </a:r>
            <a:br>
              <a:rPr lang="en-GB" dirty="0" smtClean="0"/>
            </a:br>
            <a:r>
              <a:rPr lang="en-GB" dirty="0" smtClean="0"/>
              <a:t>‘Agile Architecture’</a:t>
            </a:r>
            <a:br>
              <a:rPr lang="en-GB" dirty="0" smtClean="0"/>
            </a:br>
            <a:r>
              <a:rPr lang="en-GB" dirty="0" smtClean="0"/>
              <a:t>The ‘VALUE’ paradigm </a:t>
            </a:r>
            <a:br>
              <a:rPr lang="en-GB" dirty="0" smtClean="0"/>
            </a:br>
            <a:r>
              <a:rPr lang="en-GB" dirty="0" smtClean="0"/>
              <a:t>CONFERENCE TALK at Agile Iceland Wed. 20 Nov. 2013</a:t>
            </a:r>
          </a:p>
          <a:p>
            <a:endParaRPr lang="en-GB" dirty="0" smtClean="0"/>
          </a:p>
          <a:p>
            <a:r>
              <a:rPr lang="en-GB" dirty="0" smtClean="0"/>
              <a:t>http://</a:t>
            </a:r>
            <a:r>
              <a:rPr lang="en-GB" dirty="0" err="1" smtClean="0"/>
              <a:t>www.gilb.com</a:t>
            </a:r>
            <a:r>
              <a:rPr lang="en-GB" dirty="0" smtClean="0"/>
              <a:t>/dl741</a:t>
            </a:r>
          </a:p>
          <a:p>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17</a:t>
            </a:fld>
            <a:endParaRPr lang="en-GB"/>
          </a:p>
        </p:txBody>
      </p:sp>
    </p:spTree>
    <p:extLst>
      <p:ext uri="{BB962C8B-B14F-4D97-AF65-F5344CB8AC3E}">
        <p14:creationId xmlns:p14="http://schemas.microsoft.com/office/powerpoint/2010/main" val="16518435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What is Wrong with Software Architecture. My Keynote in London Oct 2013</a:t>
            </a:r>
          </a:p>
          <a:p>
            <a:r>
              <a:rPr lang="en-GB" dirty="0" smtClean="0"/>
              <a:t>(If you want a tool to understand our ideas, and share with others, in some depth)</a:t>
            </a:r>
          </a:p>
          <a:p>
            <a:r>
              <a:rPr lang="en-GB" dirty="0" smtClean="0"/>
              <a:t>VIDEO = http://</a:t>
            </a:r>
            <a:r>
              <a:rPr lang="en-GB" dirty="0" err="1" smtClean="0"/>
              <a:t>vimeo.com</a:t>
            </a:r>
            <a:r>
              <a:rPr lang="en-GB" dirty="0" smtClean="0"/>
              <a:t>/user22258446/review/79092608/600e7bd650</a:t>
            </a:r>
          </a:p>
          <a:p>
            <a:r>
              <a:rPr lang="en-GB" dirty="0" smtClean="0"/>
              <a:t>(new 2Feb 2014)</a:t>
            </a:r>
          </a:p>
          <a:p>
            <a:endParaRPr lang="en-GB" dirty="0" smtClean="0"/>
          </a:p>
          <a:p>
            <a:r>
              <a:rPr lang="en-GB" dirty="0" smtClean="0"/>
              <a:t>Real Architecture: </a:t>
            </a:r>
          </a:p>
          <a:p>
            <a:endParaRPr lang="en-GB" dirty="0" smtClean="0"/>
          </a:p>
          <a:p>
            <a:r>
              <a:rPr lang="en-GB" dirty="0" smtClean="0"/>
              <a:t>Engineering </a:t>
            </a:r>
          </a:p>
          <a:p>
            <a:endParaRPr lang="en-GB" dirty="0" smtClean="0"/>
          </a:p>
          <a:p>
            <a:r>
              <a:rPr lang="en-GB" dirty="0" smtClean="0"/>
              <a:t>or </a:t>
            </a:r>
          </a:p>
          <a:p>
            <a:endParaRPr lang="en-GB" dirty="0" smtClean="0"/>
          </a:p>
          <a:p>
            <a:r>
              <a:rPr lang="en-GB" dirty="0" smtClean="0"/>
              <a:t>Pompous Bullshit?</a:t>
            </a:r>
          </a:p>
          <a:p>
            <a:r>
              <a:rPr lang="en-GB" dirty="0" smtClean="0"/>
              <a:t>Practical Engineering Tools for</a:t>
            </a:r>
            <a:br>
              <a:rPr lang="en-GB" dirty="0" smtClean="0"/>
            </a:br>
            <a:r>
              <a:rPr lang="en-GB" dirty="0" smtClean="0"/>
              <a:t> ‘Agile Engineering’ and </a:t>
            </a:r>
            <a:br>
              <a:rPr lang="en-GB" dirty="0" smtClean="0"/>
            </a:br>
            <a:r>
              <a:rPr lang="en-GB" dirty="0" smtClean="0"/>
              <a:t>‘Agile Architecture’</a:t>
            </a:r>
            <a:br>
              <a:rPr lang="en-GB" dirty="0" smtClean="0"/>
            </a:br>
            <a:r>
              <a:rPr lang="en-GB" dirty="0" smtClean="0"/>
              <a:t>The ‘VALUE’ paradigm </a:t>
            </a:r>
            <a:br>
              <a:rPr lang="en-GB" dirty="0" smtClean="0"/>
            </a:br>
            <a:r>
              <a:rPr lang="en-GB" dirty="0" smtClean="0"/>
              <a:t>CONFERENCE TALK at Agile Iceland Wed. 20 Nov. 2013</a:t>
            </a:r>
          </a:p>
          <a:p>
            <a:endParaRPr lang="en-GB" dirty="0" smtClean="0"/>
          </a:p>
          <a:p>
            <a:r>
              <a:rPr lang="en-GB" dirty="0" smtClean="0"/>
              <a:t>http://</a:t>
            </a:r>
            <a:r>
              <a:rPr lang="en-GB" dirty="0" err="1" smtClean="0"/>
              <a:t>www.gilb.com</a:t>
            </a:r>
            <a:r>
              <a:rPr lang="en-GB" dirty="0" smtClean="0"/>
              <a:t>/dl741</a:t>
            </a:r>
          </a:p>
          <a:p>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18</a:t>
            </a:fld>
            <a:endParaRPr lang="en-GB"/>
          </a:p>
        </p:txBody>
      </p:sp>
    </p:spTree>
    <p:extLst>
      <p:ext uri="{BB962C8B-B14F-4D97-AF65-F5344CB8AC3E}">
        <p14:creationId xmlns:p14="http://schemas.microsoft.com/office/powerpoint/2010/main" val="516761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A Chinese scholar was lecturing when all the lights in the auditorium went out. He asked members of the audience to raise their hands. As soon as they had all complied, the lights went on again. He then said, "Prove wisdom of Old Chinese saying: 'Many hands make light work."</a:t>
            </a:r>
          </a:p>
          <a:p>
            <a:endParaRPr lang="en-GB" dirty="0" smtClean="0"/>
          </a:p>
          <a:p>
            <a:endParaRPr lang="en-GB" dirty="0" smtClean="0"/>
          </a:p>
          <a:p>
            <a:endParaRPr lang="en-GB" dirty="0" smtClean="0"/>
          </a:p>
          <a:p>
            <a:r>
              <a:rPr lang="en-GB" dirty="0" smtClean="0"/>
              <a:t>http://</a:t>
            </a:r>
            <a:r>
              <a:rPr lang="en-GB" dirty="0" err="1" smtClean="0"/>
              <a:t>eeas.europa.eu</a:t>
            </a:r>
            <a:r>
              <a:rPr lang="en-GB" dirty="0" smtClean="0"/>
              <a:t>/delegations/</a:t>
            </a:r>
            <a:r>
              <a:rPr lang="en-GB" dirty="0" err="1" smtClean="0"/>
              <a:t>un_geneva</a:t>
            </a:r>
            <a:r>
              <a:rPr lang="en-GB" dirty="0" smtClean="0"/>
              <a:t>/</a:t>
            </a:r>
            <a:r>
              <a:rPr lang="en-GB" dirty="0" err="1" smtClean="0"/>
              <a:t>press_corner</a:t>
            </a:r>
            <a:r>
              <a:rPr lang="en-GB" dirty="0" smtClean="0"/>
              <a:t>/focus/events/2013/20130226_hrc22_poew.htm</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In </a:t>
            </a:r>
            <a:r>
              <a:rPr lang="en-GB" sz="1200" b="1" kern="1200" dirty="0" smtClean="0">
                <a:solidFill>
                  <a:schemeClr val="tx1"/>
                </a:solidFill>
                <a:latin typeface="+mn-lt"/>
                <a:ea typeface="+mn-ea"/>
                <a:cs typeface="+mn-cs"/>
              </a:rPr>
              <a:t>"Women's Hands", an artwork by the artist Clara </a:t>
            </a:r>
            <a:r>
              <a:rPr lang="en-GB" sz="1200" b="1" kern="1200" dirty="0" err="1" smtClean="0">
                <a:solidFill>
                  <a:schemeClr val="tx1"/>
                </a:solidFill>
                <a:latin typeface="+mn-lt"/>
                <a:ea typeface="+mn-ea"/>
                <a:cs typeface="+mn-cs"/>
              </a:rPr>
              <a:t>Garesio</a:t>
            </a:r>
            <a:r>
              <a:rPr lang="en-GB" sz="1200" b="0" kern="1200" dirty="0" smtClean="0">
                <a:solidFill>
                  <a:schemeClr val="tx1"/>
                </a:solidFill>
                <a:latin typeface="+mn-lt"/>
                <a:ea typeface="+mn-ea"/>
                <a:cs typeface="+mn-cs"/>
              </a:rPr>
              <a:t>, was handed over by the EU Head of Delegation </a:t>
            </a:r>
            <a:r>
              <a:rPr lang="en-GB" sz="1200" b="0" kern="1200" dirty="0" err="1" smtClean="0">
                <a:solidFill>
                  <a:schemeClr val="tx1"/>
                </a:solidFill>
                <a:latin typeface="+mn-lt"/>
                <a:ea typeface="+mn-ea"/>
                <a:cs typeface="+mn-cs"/>
              </a:rPr>
              <a:t>Mrs.</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Mariangela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Zappia</a:t>
            </a:r>
            <a:r>
              <a:rPr lang="en-GB" sz="1200" b="0" kern="1200" dirty="0" smtClean="0">
                <a:solidFill>
                  <a:schemeClr val="tx1"/>
                </a:solidFill>
                <a:latin typeface="+mn-lt"/>
                <a:ea typeface="+mn-ea"/>
                <a:cs typeface="+mn-cs"/>
              </a:rPr>
              <a:t> to the UN Office in Geneva, represented by the Director-General </a:t>
            </a:r>
            <a:r>
              <a:rPr lang="en-GB" sz="1200" b="0" kern="1200" dirty="0" err="1" smtClean="0">
                <a:solidFill>
                  <a:schemeClr val="tx1"/>
                </a:solidFill>
                <a:latin typeface="+mn-lt"/>
                <a:ea typeface="+mn-ea"/>
                <a:cs typeface="+mn-cs"/>
              </a:rPr>
              <a:t>Mr.</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Kassym-Jomart</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Tokayev</a:t>
            </a:r>
            <a:r>
              <a:rPr lang="en-GB" sz="1200" b="0" kern="1200" dirty="0" smtClean="0">
                <a:solidFill>
                  <a:schemeClr val="tx1"/>
                </a:solidFill>
                <a:latin typeface="+mn-lt"/>
                <a:ea typeface="+mn-ea"/>
                <a:cs typeface="+mn-cs"/>
              </a:rPr>
              <a:t>. The three diameter round-shaped colourful piece of art will be permanently located close to the room of the UN Human Rights Council. </a:t>
            </a:r>
            <a:r>
              <a:rPr lang="en-GB" sz="1200" b="0" i="1" kern="1200" dirty="0" smtClean="0">
                <a:solidFill>
                  <a:schemeClr val="tx1"/>
                </a:solidFill>
                <a:latin typeface="+mn-lt"/>
                <a:ea typeface="+mn-ea"/>
                <a:cs typeface="+mn-cs"/>
              </a:rPr>
              <a:t> </a:t>
            </a:r>
            <a:r>
              <a:rPr lang="en-GB" sz="1200" b="0" i="0" kern="1200" dirty="0" smtClean="0">
                <a:solidFill>
                  <a:schemeClr val="tx1"/>
                </a:solidFill>
                <a:latin typeface="+mn-lt"/>
                <a:ea typeface="+mn-ea"/>
                <a:cs typeface="+mn-cs"/>
              </a:rPr>
              <a:t>As Ambassador </a:t>
            </a:r>
            <a:r>
              <a:rPr lang="en-GB" sz="1200" b="0" i="0" kern="1200" dirty="0" err="1" smtClean="0">
                <a:solidFill>
                  <a:schemeClr val="tx1"/>
                </a:solidFill>
                <a:latin typeface="+mn-lt"/>
                <a:ea typeface="+mn-ea"/>
                <a:cs typeface="+mn-cs"/>
              </a:rPr>
              <a:t>Mariangela</a:t>
            </a:r>
            <a:r>
              <a:rPr lang="en-GB" sz="1200" b="0" i="0" kern="1200" dirty="0" smtClean="0">
                <a:solidFill>
                  <a:schemeClr val="tx1"/>
                </a:solidFill>
                <a:latin typeface="+mn-lt"/>
                <a:ea typeface="+mn-ea"/>
                <a:cs typeface="+mn-cs"/>
              </a:rPr>
              <a:t> </a:t>
            </a:r>
            <a:r>
              <a:rPr lang="en-GB" sz="1200" b="0" i="0" kern="1200" dirty="0" err="1" smtClean="0">
                <a:solidFill>
                  <a:schemeClr val="tx1"/>
                </a:solidFill>
                <a:latin typeface="+mn-lt"/>
                <a:ea typeface="+mn-ea"/>
                <a:cs typeface="+mn-cs"/>
              </a:rPr>
              <a:t>Zappia</a:t>
            </a:r>
            <a:r>
              <a:rPr lang="en-GB" sz="1200" b="0" i="0" kern="1200" dirty="0" smtClean="0">
                <a:solidFill>
                  <a:schemeClr val="tx1"/>
                </a:solidFill>
                <a:latin typeface="+mn-lt"/>
                <a:ea typeface="+mn-ea"/>
                <a:cs typeface="+mn-cs"/>
              </a:rPr>
              <a:t> said: "It is a special day for the European Union - as we offer the very first donation to the United Nations - and it is special for me as a woman since this beautiful piece of art is about the beauty, the simplicity and strength of women as positive transformative forces of our societies."</a:t>
            </a:r>
          </a:p>
          <a:p>
            <a:endParaRPr lang="en-GB" dirty="0" smtClean="0"/>
          </a:p>
          <a:p>
            <a:r>
              <a:rPr lang="en-GB" dirty="0" smtClean="0"/>
              <a:t>Old joke</a:t>
            </a:r>
          </a:p>
          <a:p>
            <a:endParaRPr lang="en-GB" dirty="0" smtClean="0"/>
          </a:p>
          <a:p>
            <a:r>
              <a:rPr lang="en-GB" dirty="0" smtClean="0"/>
              <a:t>Many Hands make light work</a:t>
            </a:r>
          </a:p>
          <a:p>
            <a:endParaRPr lang="en-GB" dirty="0" smtClean="0"/>
          </a:p>
          <a:p>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19</a:t>
            </a:fld>
            <a:endParaRPr lang="en-GB"/>
          </a:p>
        </p:txBody>
      </p:sp>
    </p:spTree>
    <p:extLst>
      <p:ext uri="{BB962C8B-B14F-4D97-AF65-F5344CB8AC3E}">
        <p14:creationId xmlns:p14="http://schemas.microsoft.com/office/powerpoint/2010/main" val="2653098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a:t>
            </a:r>
            <a:r>
              <a:rPr lang="en-GB" dirty="0" err="1" smtClean="0"/>
              <a:t>www.degreescape.com</a:t>
            </a:r>
            <a:r>
              <a:rPr lang="en-GB" dirty="0" smtClean="0"/>
              <a:t>/college-majors-and-career-fields/programming/</a:t>
            </a:r>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20</a:t>
            </a:fld>
            <a:endParaRPr lang="en-GB"/>
          </a:p>
        </p:txBody>
      </p:sp>
    </p:spTree>
    <p:extLst>
      <p:ext uri="{BB962C8B-B14F-4D97-AF65-F5344CB8AC3E}">
        <p14:creationId xmlns:p14="http://schemas.microsoft.com/office/powerpoint/2010/main" val="9403943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Slide made 9 June 2014 in Krakow for 33 degree </a:t>
            </a:r>
            <a:r>
              <a:rPr lang="en-GB" dirty="0" err="1" smtClean="0"/>
              <a:t>conf</a:t>
            </a:r>
            <a:r>
              <a:rPr lang="en-GB" dirty="0" smtClean="0"/>
              <a:t> Keynote</a:t>
            </a:r>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21</a:t>
            </a:fld>
            <a:endParaRPr lang="en-GB"/>
          </a:p>
        </p:txBody>
      </p:sp>
    </p:spTree>
    <p:extLst>
      <p:ext uri="{BB962C8B-B14F-4D97-AF65-F5344CB8AC3E}">
        <p14:creationId xmlns:p14="http://schemas.microsoft.com/office/powerpoint/2010/main" val="254779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FB83A3-3740-F24A-865B-AC1A1584C051}" type="slidenum">
              <a:rPr lang="en-US" altLang="en-GB"/>
              <a:pPr/>
              <a:t>24</a:t>
            </a:fld>
            <a:endParaRPr lang="en-US" altLang="en-GB"/>
          </a:p>
        </p:txBody>
      </p:sp>
      <p:sp>
        <p:nvSpPr>
          <p:cNvPr id="4098" name="Rectangle 2"/>
          <p:cNvSpPr>
            <a:spLocks noGrp="1" noRot="1" noChangeAspect="1" noChangeArrowheads="1" noTextEdit="1"/>
          </p:cNvSpPr>
          <p:nvPr>
            <p:ph type="sldImg"/>
          </p:nvPr>
        </p:nvSpPr>
        <p:spPr>
          <a:xfrm>
            <a:off x="1144588" y="687388"/>
            <a:ext cx="4568825" cy="3425825"/>
          </a:xfrm>
          <a:ln w="12700"/>
          <a:extLst>
            <a:ext uri="{FAA26D3D-D897-4be2-8F04-BA451C77F1D7}">
              <ma14:placeholderFlag xmlns:ma14="http://schemas.microsoft.com/office/mac/drawingml/2011/main" val="1"/>
            </a:ext>
          </a:extLst>
        </p:spPr>
      </p:sp>
      <p:sp>
        <p:nvSpPr>
          <p:cNvPr id="4099" name="Rectangle 3"/>
          <p:cNvSpPr>
            <a:spLocks noGrp="1" noChangeArrowheads="1"/>
          </p:cNvSpPr>
          <p:nvPr>
            <p:ph type="body" idx="1"/>
          </p:nvPr>
        </p:nvSpPr>
        <p:spPr>
          <a:ln/>
        </p:spPr>
        <p:txBody>
          <a:bodyPr lIns="92075" tIns="46038" rIns="92075" bIns="46038"/>
          <a:lstStyle/>
          <a:p>
            <a:r>
              <a:rPr lang="en-GB" dirty="0" err="1" smtClean="0"/>
              <a:t>sr@Master-Systems.com</a:t>
            </a:r>
            <a:endParaRPr lang="en-GB" dirty="0" smtClean="0"/>
          </a:p>
          <a:p>
            <a:r>
              <a:rPr lang="en-GB" dirty="0" smtClean="0"/>
              <a:t>Hi Tom,</a:t>
            </a:r>
          </a:p>
          <a:p>
            <a:r>
              <a:rPr lang="en-GB" dirty="0" smtClean="0"/>
              <a:t>I see you're as busy as usual.</a:t>
            </a:r>
          </a:p>
          <a:p>
            <a:r>
              <a:rPr lang="en-GB" dirty="0" smtClean="0"/>
              <a:t>I'm still here but haven't done anything in Process since retiring - finally - in '98 after working part time with Stan Rifkin.</a:t>
            </a:r>
          </a:p>
          <a:p>
            <a:r>
              <a:rPr lang="en-GB" dirty="0" smtClean="0"/>
              <a:t>Currently living in Florida enjoying the sun.</a:t>
            </a:r>
          </a:p>
          <a:p>
            <a:r>
              <a:rPr lang="en-GB" dirty="0" smtClean="0"/>
              <a:t>Best,</a:t>
            </a:r>
          </a:p>
          <a:p>
            <a:r>
              <a:rPr lang="en-GB" dirty="0" smtClean="0"/>
              <a:t>Ray</a:t>
            </a:r>
          </a:p>
          <a:p>
            <a:r>
              <a:rPr lang="en-GB" dirty="0" err="1" smtClean="0"/>
              <a:t>raydion@aol.com</a:t>
            </a:r>
            <a:endParaRPr lang="en-GB" dirty="0" smtClean="0"/>
          </a:p>
          <a:p>
            <a:r>
              <a:rPr lang="en-GB" dirty="0" smtClean="0"/>
              <a:t>June 9 2014</a:t>
            </a:r>
            <a:endParaRPr lang="en-GB"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D2852C-E19A-5C42-9DB5-E068AE9C5649}" type="slidenum">
              <a:rPr lang="en-US" altLang="en-GB"/>
              <a:pPr/>
              <a:t>25</a:t>
            </a:fld>
            <a:endParaRPr lang="en-US" altLang="en-GB"/>
          </a:p>
        </p:txBody>
      </p:sp>
      <p:sp>
        <p:nvSpPr>
          <p:cNvPr id="7170" name="Rectangle 2"/>
          <p:cNvSpPr>
            <a:spLocks noGrp="1" noRot="1" noChangeAspect="1" noChangeArrowheads="1" noTextEdit="1"/>
          </p:cNvSpPr>
          <p:nvPr>
            <p:ph type="sldImg"/>
          </p:nvPr>
        </p:nvSpPr>
        <p:spPr>
          <a:xfrm>
            <a:off x="1144588" y="687388"/>
            <a:ext cx="4568825" cy="3425825"/>
          </a:xfrm>
          <a:ln w="12700"/>
          <a:extLst>
            <a:ext uri="{FAA26D3D-D897-4be2-8F04-BA451C77F1D7}">
              <ma14:placeholderFlag xmlns:ma14="http://schemas.microsoft.com/office/mac/drawingml/2011/main" val="1"/>
            </a:ext>
          </a:extLst>
        </p:spPr>
      </p:sp>
      <p:sp>
        <p:nvSpPr>
          <p:cNvPr id="7171" name="Rectangle 3"/>
          <p:cNvSpPr>
            <a:spLocks noGrp="1" noChangeArrowheads="1"/>
          </p:cNvSpPr>
          <p:nvPr>
            <p:ph type="body" idx="1"/>
          </p:nvPr>
        </p:nvSpPr>
        <p:spPr>
          <a:ln/>
        </p:spPr>
        <p:txBody>
          <a:bodyPr lIns="92075" tIns="46038" rIns="92075" bIns="46038"/>
          <a:lstStyle/>
          <a:p>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89A630-73F1-CF40-BE20-CD6C1A667C15}" type="slidenum">
              <a:rPr lang="en-US" altLang="en-GB"/>
              <a:pPr/>
              <a:t>26</a:t>
            </a:fld>
            <a:endParaRPr lang="en-US" altLang="en-GB"/>
          </a:p>
        </p:txBody>
      </p:sp>
      <p:sp>
        <p:nvSpPr>
          <p:cNvPr id="15362" name="Rectangle 2"/>
          <p:cNvSpPr>
            <a:spLocks noGrp="1" noRot="1" noChangeAspect="1" noChangeArrowheads="1" noTextEdit="1"/>
          </p:cNvSpPr>
          <p:nvPr>
            <p:ph type="sldImg"/>
          </p:nvPr>
        </p:nvSpPr>
        <p:spPr>
          <a:xfrm>
            <a:off x="1144588" y="687388"/>
            <a:ext cx="4568825" cy="3425825"/>
          </a:xfrm>
          <a:ln w="12700"/>
          <a:extLst>
            <a:ext uri="{FAA26D3D-D897-4be2-8F04-BA451C77F1D7}">
              <ma14:placeholderFlag xmlns:ma14="http://schemas.microsoft.com/office/mac/drawingml/2011/main" val="1"/>
            </a:ext>
          </a:extLst>
        </p:spPr>
      </p:sp>
      <p:sp>
        <p:nvSpPr>
          <p:cNvPr id="15363" name="Rectangle 3"/>
          <p:cNvSpPr>
            <a:spLocks noGrp="1" noChangeArrowheads="1"/>
          </p:cNvSpPr>
          <p:nvPr>
            <p:ph type="body" idx="1"/>
          </p:nvPr>
        </p:nvSpPr>
        <p:spPr>
          <a:ln/>
        </p:spPr>
        <p:txBody>
          <a:bodyPr lIns="92075" tIns="46038" rIns="92075" bIns="46038"/>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sl.wikipedia.org</a:t>
            </a:r>
            <a:r>
              <a:rPr lang="en-US" dirty="0" smtClean="0"/>
              <a:t>/wiki/</a:t>
            </a:r>
            <a:r>
              <a:rPr lang="en-US" dirty="0" err="1" smtClean="0"/>
              <a:t>Silvin_Leskovar</a:t>
            </a:r>
            <a:endParaRPr lang="en-US" dirty="0" smtClean="0"/>
          </a:p>
          <a:p>
            <a:endParaRPr lang="en-US" dirty="0" smtClean="0"/>
          </a:p>
          <a:p>
            <a:r>
              <a:rPr lang="en-US" dirty="0" smtClean="0"/>
              <a:t>2015-1972 = 28+15 =  43</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C281F22-59A0-2D41-954B-4F92CAC6A136}" type="slidenum">
              <a:rPr lang="en-GB" smtClean="0"/>
              <a:t>3</a:t>
            </a:fld>
            <a:endParaRPr lang="en-GB"/>
          </a:p>
        </p:txBody>
      </p:sp>
    </p:spTree>
    <p:extLst>
      <p:ext uri="{BB962C8B-B14F-4D97-AF65-F5344CB8AC3E}">
        <p14:creationId xmlns:p14="http://schemas.microsoft.com/office/powerpoint/2010/main" val="35144645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A4CE8A-59E2-834C-B1B2-0D698504B9A9}" type="slidenum">
              <a:rPr lang="en-US" altLang="en-GB"/>
              <a:pPr/>
              <a:t>27</a:t>
            </a:fld>
            <a:endParaRPr lang="en-US" altLang="en-GB"/>
          </a:p>
        </p:txBody>
      </p:sp>
      <p:sp>
        <p:nvSpPr>
          <p:cNvPr id="17410" name="Rectangle 2"/>
          <p:cNvSpPr>
            <a:spLocks noGrp="1" noRot="1" noChangeAspect="1" noChangeArrowheads="1" noTextEdit="1"/>
          </p:cNvSpPr>
          <p:nvPr>
            <p:ph type="sldImg"/>
          </p:nvPr>
        </p:nvSpPr>
        <p:spPr>
          <a:xfrm>
            <a:off x="1144588" y="687388"/>
            <a:ext cx="4568825" cy="3425825"/>
          </a:xfrm>
          <a:ln w="12700"/>
          <a:extLst>
            <a:ext uri="{FAA26D3D-D897-4be2-8F04-BA451C77F1D7}">
              <ma14:placeholderFlag xmlns:ma14="http://schemas.microsoft.com/office/mac/drawingml/2011/main" val="1"/>
            </a:ext>
          </a:extLst>
        </p:spPr>
      </p:sp>
      <p:sp>
        <p:nvSpPr>
          <p:cNvPr id="17411" name="Rectangle 3"/>
          <p:cNvSpPr>
            <a:spLocks noGrp="1" noChangeArrowheads="1"/>
          </p:cNvSpPr>
          <p:nvPr>
            <p:ph type="body" idx="1"/>
          </p:nvPr>
        </p:nvSpPr>
        <p:spPr>
          <a:ln/>
        </p:spPr>
        <p:txBody>
          <a:bodyPr lIns="92075" tIns="46038" rIns="92075" bIns="46038"/>
          <a:lstStyle/>
          <a:p>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5E6147-3DED-024B-B0CB-C668723989BE}" type="slidenum">
              <a:rPr lang="en-US" altLang="en-GB"/>
              <a:pPr/>
              <a:t>28</a:t>
            </a:fld>
            <a:endParaRPr lang="en-US" altLang="en-GB"/>
          </a:p>
        </p:txBody>
      </p:sp>
      <p:sp>
        <p:nvSpPr>
          <p:cNvPr id="19458" name="Rectangle 2"/>
          <p:cNvSpPr>
            <a:spLocks noGrp="1" noRot="1" noChangeAspect="1" noChangeArrowheads="1" noTextEdit="1"/>
          </p:cNvSpPr>
          <p:nvPr>
            <p:ph type="sldImg"/>
          </p:nvPr>
        </p:nvSpPr>
        <p:spPr>
          <a:xfrm>
            <a:off x="1144588" y="687388"/>
            <a:ext cx="4568825" cy="3425825"/>
          </a:xfrm>
          <a:ln w="12700"/>
          <a:extLst>
            <a:ext uri="{FAA26D3D-D897-4be2-8F04-BA451C77F1D7}">
              <ma14:placeholderFlag xmlns:ma14="http://schemas.microsoft.com/office/mac/drawingml/2011/main" val="1"/>
            </a:ext>
          </a:extLst>
        </p:spPr>
      </p:sp>
      <p:sp>
        <p:nvSpPr>
          <p:cNvPr id="19459" name="Rectangle 3"/>
          <p:cNvSpPr>
            <a:spLocks noGrp="1" noChangeArrowheads="1"/>
          </p:cNvSpPr>
          <p:nvPr>
            <p:ph type="body" idx="1"/>
          </p:nvPr>
        </p:nvSpPr>
        <p:spPr>
          <a:ln/>
        </p:spPr>
        <p:txBody>
          <a:bodyPr lIns="92075" tIns="46038" rIns="92075" bIns="46038"/>
          <a:lstStyle/>
          <a:p>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7F4233-BBBC-EF40-85B3-469387DAABBC}" type="slidenum">
              <a:rPr lang="en-US" altLang="en-GB"/>
              <a:pPr/>
              <a:t>29</a:t>
            </a:fld>
            <a:endParaRPr lang="en-US" altLang="en-GB"/>
          </a:p>
        </p:txBody>
      </p:sp>
      <p:sp>
        <p:nvSpPr>
          <p:cNvPr id="23554" name="Rectangle 2"/>
          <p:cNvSpPr>
            <a:spLocks noGrp="1" noRot="1" noChangeAspect="1" noChangeArrowheads="1" noTextEdit="1"/>
          </p:cNvSpPr>
          <p:nvPr>
            <p:ph type="sldImg"/>
          </p:nvPr>
        </p:nvSpPr>
        <p:spPr>
          <a:xfrm>
            <a:off x="1144588" y="687388"/>
            <a:ext cx="4568825" cy="3425825"/>
          </a:xfrm>
          <a:ln w="12700"/>
          <a:extLst>
            <a:ext uri="{FAA26D3D-D897-4be2-8F04-BA451C77F1D7}">
              <ma14:placeholderFlag xmlns:ma14="http://schemas.microsoft.com/office/mac/drawingml/2011/main" val="1"/>
            </a:ext>
          </a:extLst>
        </p:spPr>
      </p:sp>
      <p:sp>
        <p:nvSpPr>
          <p:cNvPr id="23555" name="Rectangle 3"/>
          <p:cNvSpPr>
            <a:spLocks noGrp="1" noChangeArrowheads="1"/>
          </p:cNvSpPr>
          <p:nvPr>
            <p:ph type="body" idx="1"/>
          </p:nvPr>
        </p:nvSpPr>
        <p:spPr>
          <a:ln/>
        </p:spPr>
        <p:txBody>
          <a:bodyPr lIns="92075" tIns="46038" rIns="92075" bIns="46038"/>
          <a:lstStyle/>
          <a:p>
            <a:r>
              <a:rPr lang="en-GB" dirty="0" smtClean="0"/>
              <a:t>Sept 11 2014 edit</a:t>
            </a:r>
            <a:endParaRPr lang="en-GB"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0D7C9D-5026-6548-8E8D-AEB41634583B}" type="slidenum">
              <a:rPr lang="en-US" altLang="en-GB"/>
              <a:pPr/>
              <a:t>30</a:t>
            </a:fld>
            <a:endParaRPr lang="en-US" altLang="en-GB"/>
          </a:p>
        </p:txBody>
      </p:sp>
      <p:sp>
        <p:nvSpPr>
          <p:cNvPr id="25602" name="Rectangle 2"/>
          <p:cNvSpPr>
            <a:spLocks noGrp="1" noRot="1" noChangeAspect="1" noChangeArrowheads="1" noTextEdit="1"/>
          </p:cNvSpPr>
          <p:nvPr>
            <p:ph type="sldImg"/>
          </p:nvPr>
        </p:nvSpPr>
        <p:spPr>
          <a:xfrm>
            <a:off x="1144588" y="687388"/>
            <a:ext cx="4568825" cy="3425825"/>
          </a:xfrm>
          <a:ln w="12700"/>
          <a:extLst>
            <a:ext uri="{FAA26D3D-D897-4be2-8F04-BA451C77F1D7}">
              <ma14:placeholderFlag xmlns:ma14="http://schemas.microsoft.com/office/mac/drawingml/2011/main" val="1"/>
            </a:ext>
          </a:extLst>
        </p:spPr>
      </p:sp>
      <p:sp>
        <p:nvSpPr>
          <p:cNvPr id="25603" name="Rectangle 3"/>
          <p:cNvSpPr>
            <a:spLocks noGrp="1" noChangeArrowheads="1"/>
          </p:cNvSpPr>
          <p:nvPr>
            <p:ph type="body" idx="1"/>
          </p:nvPr>
        </p:nvSpPr>
        <p:spPr>
          <a:ln/>
        </p:spPr>
        <p:txBody>
          <a:bodyPr lIns="92075" tIns="46038" rIns="92075" bIns="46038"/>
          <a:lstStyle/>
          <a:p>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Experiences in</a:t>
            </a:r>
          </a:p>
          <a:p>
            <a:r>
              <a:rPr lang="en-GB" dirty="0" smtClean="0"/>
              <a:t>Root Cause Analysis and Defect Prevention Methods</a:t>
            </a:r>
          </a:p>
          <a:p>
            <a:r>
              <a:rPr lang="en-GB" dirty="0" smtClean="0"/>
              <a:t>Kelly L. Lanier Raytheon Network Centric Systems </a:t>
            </a:r>
            <a:r>
              <a:rPr lang="en-GB" dirty="0" err="1" smtClean="0"/>
              <a:t>klanier@raytheon.com</a:t>
            </a:r>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31</a:t>
            </a:fld>
            <a:endParaRPr lang="en-GB"/>
          </a:p>
        </p:txBody>
      </p:sp>
    </p:spTree>
    <p:extLst>
      <p:ext uri="{BB962C8B-B14F-4D97-AF65-F5344CB8AC3E}">
        <p14:creationId xmlns:p14="http://schemas.microsoft.com/office/powerpoint/2010/main" val="24396136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0140D3D-5D7F-4541-A512-E91597DAC54A}" type="slidenum">
              <a:rPr lang="en-US">
                <a:ea typeface="ＭＳ Ｐゴシック" charset="-128"/>
                <a:cs typeface="ＭＳ Ｐゴシック" charset="-128"/>
              </a:rPr>
              <a:pPr fontAlgn="base">
                <a:spcBef>
                  <a:spcPct val="0"/>
                </a:spcBef>
                <a:spcAft>
                  <a:spcPct val="0"/>
                </a:spcAft>
              </a:pPr>
              <a:t>33</a:t>
            </a:fld>
            <a:endParaRPr lang="en-US">
              <a:ea typeface="ＭＳ Ｐゴシック" charset="-128"/>
              <a:cs typeface="ＭＳ Ｐゴシック" charset="-128"/>
            </a:endParaRPr>
          </a:p>
        </p:txBody>
      </p:sp>
      <p:sp>
        <p:nvSpPr>
          <p:cNvPr id="207875" name="Rectangle 2"/>
          <p:cNvSpPr>
            <a:spLocks noChangeArrowheads="1"/>
          </p:cNvSpPr>
          <p:nvPr/>
        </p:nvSpPr>
        <p:spPr bwMode="auto">
          <a:xfrm>
            <a:off x="3884613" y="0"/>
            <a:ext cx="2973387" cy="455613"/>
          </a:xfrm>
          <a:prstGeom prst="rect">
            <a:avLst/>
          </a:prstGeom>
          <a:noFill/>
          <a:ln w="9525">
            <a:noFill/>
            <a:miter lim="800000"/>
            <a:headEnd/>
            <a:tailEnd/>
          </a:ln>
        </p:spPr>
        <p:txBody>
          <a:bodyPr wrap="none" anchor="ctr">
            <a:prstTxWarp prst="textNoShape">
              <a:avLst/>
            </a:prstTxWarp>
          </a:bodyPr>
          <a:lstStyle/>
          <a:p>
            <a:endParaRPr lang="en-GB">
              <a:latin typeface="Calibri" charset="0"/>
            </a:endParaRPr>
          </a:p>
        </p:txBody>
      </p:sp>
      <p:sp>
        <p:nvSpPr>
          <p:cNvPr id="207876" name="Rectangle 3"/>
          <p:cNvSpPr>
            <a:spLocks noChangeArrowheads="1"/>
          </p:cNvSpPr>
          <p:nvPr/>
        </p:nvSpPr>
        <p:spPr bwMode="auto">
          <a:xfrm>
            <a:off x="3884613" y="8685213"/>
            <a:ext cx="2973387" cy="458787"/>
          </a:xfrm>
          <a:prstGeom prst="rect">
            <a:avLst/>
          </a:prstGeom>
          <a:noFill/>
          <a:ln w="9525">
            <a:noFill/>
            <a:miter lim="800000"/>
            <a:headEnd/>
            <a:tailEnd/>
          </a:ln>
        </p:spPr>
        <p:txBody>
          <a:bodyPr lIns="18915" tIns="0" rIns="18915" bIns="0" anchor="b">
            <a:prstTxWarp prst="textNoShape">
              <a:avLst/>
            </a:prstTxWarp>
          </a:bodyPr>
          <a:lstStyle/>
          <a:p>
            <a:pPr algn="r" defTabSz="763588" eaLnBrk="0" hangingPunct="0"/>
            <a:r>
              <a:rPr lang="en-US" sz="1000" i="1">
                <a:latin typeface="Times New Roman" charset="0"/>
              </a:rPr>
              <a:t>17</a:t>
            </a:r>
          </a:p>
        </p:txBody>
      </p:sp>
      <p:sp>
        <p:nvSpPr>
          <p:cNvPr id="207877" name="Rectangle 4"/>
          <p:cNvSpPr>
            <a:spLocks noChangeArrowheads="1"/>
          </p:cNvSpPr>
          <p:nvPr/>
        </p:nvSpPr>
        <p:spPr bwMode="auto">
          <a:xfrm>
            <a:off x="-1588" y="8685213"/>
            <a:ext cx="2973388" cy="458787"/>
          </a:xfrm>
          <a:prstGeom prst="rect">
            <a:avLst/>
          </a:prstGeom>
          <a:noFill/>
          <a:ln w="9525">
            <a:noFill/>
            <a:miter lim="800000"/>
            <a:headEnd/>
            <a:tailEnd/>
          </a:ln>
        </p:spPr>
        <p:txBody>
          <a:bodyPr wrap="none" anchor="ctr">
            <a:prstTxWarp prst="textNoShape">
              <a:avLst/>
            </a:prstTxWarp>
          </a:bodyPr>
          <a:lstStyle/>
          <a:p>
            <a:endParaRPr lang="en-GB">
              <a:latin typeface="Calibri" charset="0"/>
            </a:endParaRPr>
          </a:p>
        </p:txBody>
      </p:sp>
      <p:sp>
        <p:nvSpPr>
          <p:cNvPr id="207878" name="Rectangle 5"/>
          <p:cNvSpPr>
            <a:spLocks noChangeArrowheads="1"/>
          </p:cNvSpPr>
          <p:nvPr/>
        </p:nvSpPr>
        <p:spPr bwMode="auto">
          <a:xfrm>
            <a:off x="-1588" y="0"/>
            <a:ext cx="2973388" cy="455613"/>
          </a:xfrm>
          <a:prstGeom prst="rect">
            <a:avLst/>
          </a:prstGeom>
          <a:noFill/>
          <a:ln w="9525">
            <a:noFill/>
            <a:miter lim="800000"/>
            <a:headEnd/>
            <a:tailEnd/>
          </a:ln>
        </p:spPr>
        <p:txBody>
          <a:bodyPr wrap="none" anchor="ctr">
            <a:prstTxWarp prst="textNoShape">
              <a:avLst/>
            </a:prstTxWarp>
          </a:bodyPr>
          <a:lstStyle/>
          <a:p>
            <a:endParaRPr lang="en-GB">
              <a:latin typeface="Calibri" charset="0"/>
            </a:endParaRPr>
          </a:p>
        </p:txBody>
      </p:sp>
      <p:sp>
        <p:nvSpPr>
          <p:cNvPr id="207879" name="Rectangle 6"/>
          <p:cNvSpPr>
            <a:spLocks noChangeArrowheads="1"/>
          </p:cNvSpPr>
          <p:nvPr/>
        </p:nvSpPr>
        <p:spPr bwMode="auto">
          <a:xfrm>
            <a:off x="3884613" y="0"/>
            <a:ext cx="2973387" cy="455613"/>
          </a:xfrm>
          <a:prstGeom prst="rect">
            <a:avLst/>
          </a:prstGeom>
          <a:noFill/>
          <a:ln w="9525">
            <a:noFill/>
            <a:miter lim="800000"/>
            <a:headEnd/>
            <a:tailEnd/>
          </a:ln>
        </p:spPr>
        <p:txBody>
          <a:bodyPr wrap="none" anchor="ctr">
            <a:prstTxWarp prst="textNoShape">
              <a:avLst/>
            </a:prstTxWarp>
          </a:bodyPr>
          <a:lstStyle/>
          <a:p>
            <a:endParaRPr lang="en-GB">
              <a:latin typeface="Calibri" charset="0"/>
            </a:endParaRPr>
          </a:p>
        </p:txBody>
      </p:sp>
      <p:sp>
        <p:nvSpPr>
          <p:cNvPr id="207880" name="Rectangle 7"/>
          <p:cNvSpPr>
            <a:spLocks noChangeArrowheads="1"/>
          </p:cNvSpPr>
          <p:nvPr/>
        </p:nvSpPr>
        <p:spPr bwMode="auto">
          <a:xfrm>
            <a:off x="3884613" y="8685213"/>
            <a:ext cx="2973387" cy="458787"/>
          </a:xfrm>
          <a:prstGeom prst="rect">
            <a:avLst/>
          </a:prstGeom>
          <a:noFill/>
          <a:ln w="9525">
            <a:noFill/>
            <a:miter lim="800000"/>
            <a:headEnd/>
            <a:tailEnd/>
          </a:ln>
        </p:spPr>
        <p:txBody>
          <a:bodyPr lIns="18915" tIns="0" rIns="18915" bIns="0" anchor="b">
            <a:prstTxWarp prst="textNoShape">
              <a:avLst/>
            </a:prstTxWarp>
          </a:bodyPr>
          <a:lstStyle/>
          <a:p>
            <a:pPr algn="r" defTabSz="763588" eaLnBrk="0" hangingPunct="0"/>
            <a:r>
              <a:rPr lang="en-US" sz="1000" i="1">
                <a:latin typeface="Times New Roman" charset="0"/>
              </a:rPr>
              <a:t>17</a:t>
            </a:r>
          </a:p>
        </p:txBody>
      </p:sp>
      <p:sp>
        <p:nvSpPr>
          <p:cNvPr id="207881" name="Rectangle 8"/>
          <p:cNvSpPr>
            <a:spLocks noChangeArrowheads="1"/>
          </p:cNvSpPr>
          <p:nvPr/>
        </p:nvSpPr>
        <p:spPr bwMode="auto">
          <a:xfrm>
            <a:off x="-1588" y="8685213"/>
            <a:ext cx="2973388" cy="458787"/>
          </a:xfrm>
          <a:prstGeom prst="rect">
            <a:avLst/>
          </a:prstGeom>
          <a:noFill/>
          <a:ln w="9525">
            <a:noFill/>
            <a:miter lim="800000"/>
            <a:headEnd/>
            <a:tailEnd/>
          </a:ln>
        </p:spPr>
        <p:txBody>
          <a:bodyPr wrap="none" anchor="ctr">
            <a:prstTxWarp prst="textNoShape">
              <a:avLst/>
            </a:prstTxWarp>
          </a:bodyPr>
          <a:lstStyle/>
          <a:p>
            <a:endParaRPr lang="en-GB">
              <a:latin typeface="Calibri" charset="0"/>
            </a:endParaRPr>
          </a:p>
        </p:txBody>
      </p:sp>
      <p:sp>
        <p:nvSpPr>
          <p:cNvPr id="207882" name="Rectangle 9"/>
          <p:cNvSpPr>
            <a:spLocks noChangeArrowheads="1"/>
          </p:cNvSpPr>
          <p:nvPr/>
        </p:nvSpPr>
        <p:spPr bwMode="auto">
          <a:xfrm>
            <a:off x="-1588" y="0"/>
            <a:ext cx="2973388" cy="455613"/>
          </a:xfrm>
          <a:prstGeom prst="rect">
            <a:avLst/>
          </a:prstGeom>
          <a:noFill/>
          <a:ln w="9525">
            <a:noFill/>
            <a:miter lim="800000"/>
            <a:headEnd/>
            <a:tailEnd/>
          </a:ln>
        </p:spPr>
        <p:txBody>
          <a:bodyPr wrap="none" anchor="ctr">
            <a:prstTxWarp prst="textNoShape">
              <a:avLst/>
            </a:prstTxWarp>
          </a:bodyPr>
          <a:lstStyle/>
          <a:p>
            <a:endParaRPr lang="en-GB">
              <a:latin typeface="Calibri" charset="0"/>
            </a:endParaRPr>
          </a:p>
        </p:txBody>
      </p:sp>
      <p:sp>
        <p:nvSpPr>
          <p:cNvPr id="207883" name="Rectangle 10"/>
          <p:cNvSpPr>
            <a:spLocks noChangeArrowheads="1"/>
          </p:cNvSpPr>
          <p:nvPr/>
        </p:nvSpPr>
        <p:spPr bwMode="auto">
          <a:xfrm>
            <a:off x="3884613" y="6350"/>
            <a:ext cx="2973387" cy="427038"/>
          </a:xfrm>
          <a:prstGeom prst="rect">
            <a:avLst/>
          </a:prstGeom>
          <a:noFill/>
          <a:ln w="9525">
            <a:noFill/>
            <a:miter lim="800000"/>
            <a:headEnd/>
            <a:tailEnd/>
          </a:ln>
        </p:spPr>
        <p:txBody>
          <a:bodyPr wrap="none" anchor="ctr">
            <a:prstTxWarp prst="textNoShape">
              <a:avLst/>
            </a:prstTxWarp>
          </a:bodyPr>
          <a:lstStyle/>
          <a:p>
            <a:endParaRPr lang="en-GB">
              <a:latin typeface="Calibri" charset="0"/>
            </a:endParaRPr>
          </a:p>
        </p:txBody>
      </p:sp>
      <p:sp>
        <p:nvSpPr>
          <p:cNvPr id="207884" name="Rectangle 11"/>
          <p:cNvSpPr>
            <a:spLocks noChangeArrowheads="1"/>
          </p:cNvSpPr>
          <p:nvPr/>
        </p:nvSpPr>
        <p:spPr bwMode="auto">
          <a:xfrm>
            <a:off x="3884613" y="8704263"/>
            <a:ext cx="2973387" cy="427037"/>
          </a:xfrm>
          <a:prstGeom prst="rect">
            <a:avLst/>
          </a:prstGeom>
          <a:noFill/>
          <a:ln w="9525">
            <a:noFill/>
            <a:miter lim="800000"/>
            <a:headEnd/>
            <a:tailEnd/>
          </a:ln>
        </p:spPr>
        <p:txBody>
          <a:bodyPr lIns="18915" tIns="0" rIns="18915" bIns="0" anchor="b">
            <a:prstTxWarp prst="textNoShape">
              <a:avLst/>
            </a:prstTxWarp>
          </a:bodyPr>
          <a:lstStyle/>
          <a:p>
            <a:pPr algn="r" defTabSz="763588" eaLnBrk="0" hangingPunct="0"/>
            <a:r>
              <a:rPr lang="en-US" sz="1000" i="1">
                <a:latin typeface="Times New Roman" charset="0"/>
              </a:rPr>
              <a:t>17</a:t>
            </a:r>
          </a:p>
        </p:txBody>
      </p:sp>
      <p:sp>
        <p:nvSpPr>
          <p:cNvPr id="207885" name="Rectangle 12"/>
          <p:cNvSpPr>
            <a:spLocks noChangeArrowheads="1"/>
          </p:cNvSpPr>
          <p:nvPr/>
        </p:nvSpPr>
        <p:spPr bwMode="auto">
          <a:xfrm>
            <a:off x="-1588" y="8704263"/>
            <a:ext cx="2973388" cy="427037"/>
          </a:xfrm>
          <a:prstGeom prst="rect">
            <a:avLst/>
          </a:prstGeom>
          <a:noFill/>
          <a:ln w="9525">
            <a:noFill/>
            <a:miter lim="800000"/>
            <a:headEnd/>
            <a:tailEnd/>
          </a:ln>
        </p:spPr>
        <p:txBody>
          <a:bodyPr wrap="none" anchor="ctr">
            <a:prstTxWarp prst="textNoShape">
              <a:avLst/>
            </a:prstTxWarp>
          </a:bodyPr>
          <a:lstStyle/>
          <a:p>
            <a:endParaRPr lang="en-GB">
              <a:latin typeface="Calibri" charset="0"/>
            </a:endParaRPr>
          </a:p>
        </p:txBody>
      </p:sp>
      <p:sp>
        <p:nvSpPr>
          <p:cNvPr id="207886" name="Rectangle 13"/>
          <p:cNvSpPr>
            <a:spLocks noChangeArrowheads="1"/>
          </p:cNvSpPr>
          <p:nvPr/>
        </p:nvSpPr>
        <p:spPr bwMode="auto">
          <a:xfrm>
            <a:off x="-1588" y="6350"/>
            <a:ext cx="2973388" cy="427038"/>
          </a:xfrm>
          <a:prstGeom prst="rect">
            <a:avLst/>
          </a:prstGeom>
          <a:noFill/>
          <a:ln w="9525">
            <a:noFill/>
            <a:miter lim="800000"/>
            <a:headEnd/>
            <a:tailEnd/>
          </a:ln>
        </p:spPr>
        <p:txBody>
          <a:bodyPr wrap="none" anchor="ctr">
            <a:prstTxWarp prst="textNoShape">
              <a:avLst/>
            </a:prstTxWarp>
          </a:bodyPr>
          <a:lstStyle/>
          <a:p>
            <a:endParaRPr lang="en-GB">
              <a:latin typeface="Calibri" charset="0"/>
            </a:endParaRPr>
          </a:p>
        </p:txBody>
      </p:sp>
      <p:sp>
        <p:nvSpPr>
          <p:cNvPr id="207887" name="Rectangle 14"/>
          <p:cNvSpPr>
            <a:spLocks noGrp="1" noRot="1" noChangeAspect="1" noChangeArrowheads="1"/>
          </p:cNvSpPr>
          <p:nvPr>
            <p:ph type="sldImg"/>
          </p:nvPr>
        </p:nvSpPr>
        <p:spPr bwMode="auto">
          <a:xfrm>
            <a:off x="1150938" y="692150"/>
            <a:ext cx="4554537" cy="3416300"/>
          </a:xfrm>
          <a:noFill/>
          <a:ln cap="flat">
            <a:solidFill>
              <a:schemeClr val="tx1"/>
            </a:solidFill>
            <a:miter lim="800000"/>
            <a:headEnd/>
            <a:tailEnd/>
          </a:ln>
        </p:spPr>
      </p:sp>
      <p:sp>
        <p:nvSpPr>
          <p:cNvPr id="207888" name="Rectangle 15"/>
          <p:cNvSpPr>
            <a:spLocks noGrp="1" noChangeArrowheads="1"/>
          </p:cNvSpPr>
          <p:nvPr>
            <p:ph type="body" idx="1"/>
          </p:nvPr>
        </p:nvSpPr>
        <p:spPr bwMode="auto">
          <a:xfrm>
            <a:off x="912813" y="4343400"/>
            <a:ext cx="5030787" cy="3851275"/>
          </a:xfrm>
          <a:noFill/>
        </p:spPr>
        <p:txBody>
          <a:bodyPr wrap="square" lIns="91421" tIns="45710" rIns="91421" bIns="45710" numCol="1" anchor="t" anchorCtr="0" compatLnSpc="1">
            <a:prstTxWarp prst="textNoShape">
              <a:avLst/>
            </a:prstTxWarp>
          </a:bodyPr>
          <a:lstStyle/>
          <a:p>
            <a:pPr>
              <a:spcBef>
                <a:spcPct val="0"/>
              </a:spcBef>
            </a:pPr>
            <a:r>
              <a:rPr lang="en-GB" dirty="0" smtClean="0"/>
              <a:t>DH Photo taken 2014 at BCS course where he lectured</a:t>
            </a:r>
          </a:p>
          <a:p>
            <a:pPr>
              <a:spcBef>
                <a:spcPct val="0"/>
              </a:spcBef>
            </a:pPr>
            <a:endParaRPr lang="en-GB" dirty="0" smtClean="0"/>
          </a:p>
          <a:p>
            <a:pPr>
              <a:spcBef>
                <a:spcPct val="0"/>
              </a:spcBef>
            </a:pPr>
            <a:r>
              <a:rPr lang="en-GB" dirty="0" smtClean="0"/>
              <a:t>He is holding his Maestro diploma from </a:t>
            </a:r>
            <a:r>
              <a:rPr lang="en-GB" dirty="0" err="1" smtClean="0"/>
              <a:t>Gilbs</a:t>
            </a:r>
            <a:endParaRPr lang="en-GB" dirty="0" smtClean="0"/>
          </a:p>
          <a:p>
            <a:pPr>
              <a:spcBef>
                <a:spcPct val="0"/>
              </a:spcBef>
            </a:pPr>
            <a:endParaRPr lang="en-GB" dirty="0" smtClean="0"/>
          </a:p>
          <a:p>
            <a:pPr>
              <a:spcBef>
                <a:spcPct val="0"/>
              </a:spcBef>
            </a:pPr>
            <a:r>
              <a:rPr lang="en-GB" dirty="0" smtClean="0"/>
              <a:t>Paper is included in ACE History </a:t>
            </a:r>
            <a:r>
              <a:rPr lang="en-GB" dirty="0" err="1" smtClean="0"/>
              <a:t>Dropbox</a:t>
            </a:r>
            <a:r>
              <a:rPr lang="en-GB" dirty="0" smtClean="0"/>
              <a:t> 11 </a:t>
            </a:r>
            <a:r>
              <a:rPr lang="en-GB" dirty="0" err="1" smtClean="0"/>
              <a:t>sept</a:t>
            </a:r>
            <a:r>
              <a:rPr lang="en-GB" dirty="0" smtClean="0"/>
              <a:t> 2014</a:t>
            </a:r>
            <a:endParaRPr lang="en-GB"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CB00AE1-7478-BA40-AFAB-8F085DF2E157}" type="slidenum">
              <a:rPr lang="en-US">
                <a:ea typeface="ＭＳ Ｐゴシック" charset="-128"/>
                <a:cs typeface="ＭＳ Ｐゴシック" charset="-128"/>
              </a:rPr>
              <a:pPr fontAlgn="base">
                <a:spcBef>
                  <a:spcPct val="0"/>
                </a:spcBef>
                <a:spcAft>
                  <a:spcPct val="0"/>
                </a:spcAft>
              </a:pPr>
              <a:t>34</a:t>
            </a:fld>
            <a:endParaRPr lang="en-US">
              <a:ea typeface="ＭＳ Ｐゴシック" charset="-128"/>
              <a:cs typeface="ＭＳ Ｐゴシック" charset="-128"/>
            </a:endParaRPr>
          </a:p>
        </p:txBody>
      </p:sp>
      <p:sp>
        <p:nvSpPr>
          <p:cNvPr id="216067" name="Rectangle 2"/>
          <p:cNvSpPr>
            <a:spLocks noGrp="1" noRot="1" noChangeAspect="1" noChangeArrowheads="1"/>
          </p:cNvSpPr>
          <p:nvPr>
            <p:ph type="sldImg"/>
          </p:nvPr>
        </p:nvSpPr>
        <p:spPr bwMode="auto">
          <a:xfrm>
            <a:off x="1146175" y="687388"/>
            <a:ext cx="4570413" cy="3427412"/>
          </a:xfrm>
          <a:solidFill>
            <a:srgbClr val="FFFFFF"/>
          </a:solidFill>
          <a:ln>
            <a:solidFill>
              <a:srgbClr val="000000"/>
            </a:solidFill>
            <a:miter lim="800000"/>
            <a:headEnd/>
            <a:tailEnd/>
          </a:ln>
        </p:spPr>
      </p:sp>
      <p:sp>
        <p:nvSpPr>
          <p:cNvPr id="216068" name="Rectangle 3"/>
          <p:cNvSpPr>
            <a:spLocks noGrp="1" noChangeArrowheads="1"/>
          </p:cNvSpPr>
          <p:nvPr>
            <p:ph type="body" idx="1"/>
          </p:nvPr>
        </p:nvSpPr>
        <p:spPr bwMode="auto">
          <a:xfrm>
            <a:off x="914400" y="4343400"/>
            <a:ext cx="5029200" cy="4113213"/>
          </a:xfrm>
          <a:solidFill>
            <a:srgbClr val="FFFFFF"/>
          </a:solidFill>
          <a:ln>
            <a:solidFill>
              <a:srgbClr val="000000"/>
            </a:solidFill>
            <a:miter lim="800000"/>
            <a:headEnd/>
            <a:tailEnd/>
          </a:ln>
        </p:spPr>
        <p:txBody>
          <a:bodyPr wrap="square" numCol="1" anchor="t" anchorCtr="0" compatLnSpc="1">
            <a:prstTxWarp prst="textNoShape">
              <a:avLst/>
            </a:prstTxWarp>
          </a:bodyPr>
          <a:lstStyle/>
          <a:p>
            <a:pPr>
              <a:spcBef>
                <a:spcPct val="0"/>
              </a:spcBef>
            </a:pPr>
            <a:r>
              <a:rPr lang="en-NZ"/>
              <a:t>Early defect removal also pays dividends in terms of personal skills.  Take the case of </a:t>
            </a:r>
            <a:r>
              <a:rPr lang="en-NZ" b="1"/>
              <a:t>“Gary” </a:t>
            </a:r>
            <a:r>
              <a:rPr lang="en-NZ"/>
              <a:t>at McDonald Douglas.  From a standing start, he participated in 5 successive Inspections of his own software designs (ignore the hard hat!).  Note that, as Author of the 5 documents, he was </a:t>
            </a:r>
            <a:r>
              <a:rPr lang="en-NZ" i="1"/>
              <a:t>required</a:t>
            </a:r>
            <a:r>
              <a:rPr lang="en-NZ"/>
              <a:t> to join the Inspection team that was looking for his errors.</a:t>
            </a:r>
          </a:p>
          <a:p>
            <a:pPr>
              <a:spcBef>
                <a:spcPct val="0"/>
              </a:spcBef>
            </a:pPr>
            <a:r>
              <a:rPr lang="en-NZ"/>
              <a:t>The first document revealed an average defect density of 80 majors per page – a frightening number, but actually quite typical.  By the time he’d fixed them all, though, Gary had learnt so much about how to write good design documents, that his second Inspected design was only half as buggy.  Each successive document was only half as buggy as its predecessors, and by the fifth – well, I had to cheat there, because the graphing tool wouldn’t let me graph an observation of zero, so I had to put in one spurious defect!</a:t>
            </a:r>
          </a:p>
          <a:p>
            <a:pPr>
              <a:spcBef>
                <a:spcPct val="0"/>
              </a:spcBef>
            </a:pPr>
            <a:r>
              <a:rPr lang="en-NZ" b="1"/>
              <a:t>Here’s</a:t>
            </a:r>
            <a:r>
              <a:rPr lang="en-NZ"/>
              <a:t> how McDonald-Douglas felt about the personal value of Inspections: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573E54-22AF-9C45-9F6B-9DD53D212B0A}" type="slidenum">
              <a:rPr lang="en-US">
                <a:ea typeface="ＭＳ Ｐゴシック" charset="-128"/>
                <a:cs typeface="ＭＳ Ｐゴシック" charset="-128"/>
              </a:rPr>
              <a:pPr fontAlgn="base">
                <a:spcBef>
                  <a:spcPct val="0"/>
                </a:spcBef>
                <a:spcAft>
                  <a:spcPct val="0"/>
                </a:spcAft>
              </a:pPr>
              <a:t>35</a:t>
            </a:fld>
            <a:endParaRPr lang="en-US">
              <a:ea typeface="ＭＳ Ｐゴシック" charset="-128"/>
              <a:cs typeface="ＭＳ Ｐゴシック" charset="-128"/>
            </a:endParaRPr>
          </a:p>
        </p:txBody>
      </p:sp>
      <p:sp>
        <p:nvSpPr>
          <p:cNvPr id="226307" name="Rectangle 2"/>
          <p:cNvSpPr>
            <a:spLocks noChangeArrowheads="1"/>
          </p:cNvSpPr>
          <p:nvPr/>
        </p:nvSpPr>
        <p:spPr bwMode="auto">
          <a:xfrm>
            <a:off x="3884613" y="0"/>
            <a:ext cx="2973387" cy="455613"/>
          </a:xfrm>
          <a:prstGeom prst="rect">
            <a:avLst/>
          </a:prstGeom>
          <a:noFill/>
          <a:ln w="12700">
            <a:noFill/>
            <a:miter lim="800000"/>
            <a:headEnd/>
            <a:tailEnd/>
          </a:ln>
        </p:spPr>
        <p:txBody>
          <a:bodyPr wrap="none" anchor="ctr">
            <a:prstTxWarp prst="textNoShape">
              <a:avLst/>
            </a:prstTxWarp>
          </a:bodyPr>
          <a:lstStyle/>
          <a:p>
            <a:endParaRPr lang="en-GB">
              <a:latin typeface="Calibri" charset="0"/>
            </a:endParaRPr>
          </a:p>
        </p:txBody>
      </p:sp>
      <p:sp>
        <p:nvSpPr>
          <p:cNvPr id="226308" name="Rectangle 3"/>
          <p:cNvSpPr>
            <a:spLocks noChangeArrowheads="1"/>
          </p:cNvSpPr>
          <p:nvPr/>
        </p:nvSpPr>
        <p:spPr bwMode="auto">
          <a:xfrm>
            <a:off x="3884613" y="8686800"/>
            <a:ext cx="2973387" cy="457200"/>
          </a:xfrm>
          <a:prstGeom prst="rect">
            <a:avLst/>
          </a:prstGeom>
          <a:noFill/>
          <a:ln w="12700">
            <a:noFill/>
            <a:miter lim="800000"/>
            <a:headEnd/>
            <a:tailEnd/>
          </a:ln>
        </p:spPr>
        <p:txBody>
          <a:bodyPr lIns="19050" tIns="0" rIns="19050" bIns="0" anchor="b">
            <a:prstTxWarp prst="textNoShape">
              <a:avLst/>
            </a:prstTxWarp>
          </a:bodyPr>
          <a:lstStyle/>
          <a:p>
            <a:pPr algn="r" eaLnBrk="0" hangingPunct="0"/>
            <a:r>
              <a:rPr lang="en-GB" sz="1000" i="1">
                <a:solidFill>
                  <a:schemeClr val="bg1"/>
                </a:solidFill>
                <a:latin typeface="Times New Roman" charset="0"/>
              </a:rPr>
              <a:t>60</a:t>
            </a:r>
          </a:p>
        </p:txBody>
      </p:sp>
      <p:sp>
        <p:nvSpPr>
          <p:cNvPr id="226309" name="Rectangle 4"/>
          <p:cNvSpPr>
            <a:spLocks noChangeArrowheads="1"/>
          </p:cNvSpPr>
          <p:nvPr/>
        </p:nvSpPr>
        <p:spPr bwMode="auto">
          <a:xfrm>
            <a:off x="0" y="8686800"/>
            <a:ext cx="2970213" cy="457200"/>
          </a:xfrm>
          <a:prstGeom prst="rect">
            <a:avLst/>
          </a:prstGeom>
          <a:noFill/>
          <a:ln w="12700">
            <a:noFill/>
            <a:miter lim="800000"/>
            <a:headEnd/>
            <a:tailEnd/>
          </a:ln>
        </p:spPr>
        <p:txBody>
          <a:bodyPr wrap="none" anchor="ctr">
            <a:prstTxWarp prst="textNoShape">
              <a:avLst/>
            </a:prstTxWarp>
          </a:bodyPr>
          <a:lstStyle/>
          <a:p>
            <a:endParaRPr lang="en-GB">
              <a:latin typeface="Calibri" charset="0"/>
            </a:endParaRPr>
          </a:p>
        </p:txBody>
      </p:sp>
      <p:sp>
        <p:nvSpPr>
          <p:cNvPr id="226310" name="Rectangle 5"/>
          <p:cNvSpPr>
            <a:spLocks noChangeArrowheads="1"/>
          </p:cNvSpPr>
          <p:nvPr/>
        </p:nvSpPr>
        <p:spPr bwMode="auto">
          <a:xfrm>
            <a:off x="0" y="0"/>
            <a:ext cx="2970213" cy="455613"/>
          </a:xfrm>
          <a:prstGeom prst="rect">
            <a:avLst/>
          </a:prstGeom>
          <a:noFill/>
          <a:ln w="12700">
            <a:noFill/>
            <a:miter lim="800000"/>
            <a:headEnd/>
            <a:tailEnd/>
          </a:ln>
        </p:spPr>
        <p:txBody>
          <a:bodyPr wrap="none" anchor="ctr">
            <a:prstTxWarp prst="textNoShape">
              <a:avLst/>
            </a:prstTxWarp>
          </a:bodyPr>
          <a:lstStyle/>
          <a:p>
            <a:endParaRPr lang="en-GB">
              <a:latin typeface="Calibri" charset="0"/>
            </a:endParaRPr>
          </a:p>
        </p:txBody>
      </p:sp>
      <p:sp>
        <p:nvSpPr>
          <p:cNvPr id="226311" name="Rectangle 6"/>
          <p:cNvSpPr>
            <a:spLocks noGrp="1" noRot="1" noChangeAspect="1" noChangeArrowheads="1"/>
          </p:cNvSpPr>
          <p:nvPr>
            <p:ph type="sldImg"/>
          </p:nvPr>
        </p:nvSpPr>
        <p:spPr bwMode="auto">
          <a:xfrm>
            <a:off x="1150938" y="692150"/>
            <a:ext cx="4556125" cy="3416300"/>
          </a:xfrm>
          <a:noFill/>
          <a:ln cap="flat">
            <a:solidFill>
              <a:schemeClr val="tx1"/>
            </a:solidFill>
            <a:miter lim="800000"/>
            <a:headEnd/>
            <a:tailEnd/>
          </a:ln>
        </p:spPr>
      </p:sp>
      <p:sp>
        <p:nvSpPr>
          <p:cNvPr id="226312" name="Rectangle 7"/>
          <p:cNvSpPr>
            <a:spLocks noGrp="1" noChangeArrowheads="1"/>
          </p:cNvSpPr>
          <p:nvPr>
            <p:ph type="body" idx="1"/>
          </p:nvPr>
        </p:nvSpPr>
        <p:spPr bwMode="auto">
          <a:xfrm>
            <a:off x="912813" y="4343400"/>
            <a:ext cx="5029200" cy="4113213"/>
          </a:xfrm>
          <a:noFill/>
        </p:spPr>
        <p:txBody>
          <a:bodyPr wrap="square" lIns="90487" tIns="44450" rIns="90487" bIns="44450" numCol="1" anchor="t" anchorCtr="0" compatLnSpc="1">
            <a:prstTxWarp prst="textNoShape">
              <a:avLst/>
            </a:prstTxWarp>
          </a:bodyPr>
          <a:lstStyle/>
          <a:p>
            <a:pPr>
              <a:spcBef>
                <a:spcPct val="0"/>
              </a:spcBef>
            </a:pPr>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9A66AFF-111D-4C4D-87F5-E9ECE6CA9DC0}" type="slidenum">
              <a:rPr lang="en-US">
                <a:ea typeface="ＭＳ Ｐゴシック" charset="-128"/>
                <a:cs typeface="ＭＳ Ｐゴシック" charset="-128"/>
              </a:rPr>
              <a:pPr fontAlgn="base">
                <a:spcBef>
                  <a:spcPct val="0"/>
                </a:spcBef>
                <a:spcAft>
                  <a:spcPct val="0"/>
                </a:spcAft>
              </a:pPr>
              <a:t>36</a:t>
            </a:fld>
            <a:endParaRPr lang="en-US">
              <a:ea typeface="ＭＳ Ｐゴシック" charset="-128"/>
              <a:cs typeface="ＭＳ Ｐゴシック" charset="-128"/>
            </a:endParaRPr>
          </a:p>
        </p:txBody>
      </p:sp>
      <p:sp>
        <p:nvSpPr>
          <p:cNvPr id="228355" name="Rectangle 2"/>
          <p:cNvSpPr>
            <a:spLocks noChangeArrowheads="1"/>
          </p:cNvSpPr>
          <p:nvPr/>
        </p:nvSpPr>
        <p:spPr bwMode="auto">
          <a:xfrm>
            <a:off x="3884613" y="0"/>
            <a:ext cx="2973387" cy="455613"/>
          </a:xfrm>
          <a:prstGeom prst="rect">
            <a:avLst/>
          </a:prstGeom>
          <a:noFill/>
          <a:ln w="12700">
            <a:noFill/>
            <a:miter lim="800000"/>
            <a:headEnd/>
            <a:tailEnd/>
          </a:ln>
        </p:spPr>
        <p:txBody>
          <a:bodyPr wrap="none" anchor="ctr">
            <a:prstTxWarp prst="textNoShape">
              <a:avLst/>
            </a:prstTxWarp>
          </a:bodyPr>
          <a:lstStyle/>
          <a:p>
            <a:endParaRPr lang="en-GB">
              <a:latin typeface="Calibri" charset="0"/>
            </a:endParaRPr>
          </a:p>
        </p:txBody>
      </p:sp>
      <p:sp>
        <p:nvSpPr>
          <p:cNvPr id="228356" name="Rectangle 3"/>
          <p:cNvSpPr>
            <a:spLocks noChangeArrowheads="1"/>
          </p:cNvSpPr>
          <p:nvPr/>
        </p:nvSpPr>
        <p:spPr bwMode="auto">
          <a:xfrm>
            <a:off x="3884613" y="8686800"/>
            <a:ext cx="2973387" cy="457200"/>
          </a:xfrm>
          <a:prstGeom prst="rect">
            <a:avLst/>
          </a:prstGeom>
          <a:noFill/>
          <a:ln w="12700">
            <a:noFill/>
            <a:miter lim="800000"/>
            <a:headEnd/>
            <a:tailEnd/>
          </a:ln>
        </p:spPr>
        <p:txBody>
          <a:bodyPr lIns="19050" tIns="0" rIns="19050" bIns="0" anchor="b">
            <a:prstTxWarp prst="textNoShape">
              <a:avLst/>
            </a:prstTxWarp>
          </a:bodyPr>
          <a:lstStyle/>
          <a:p>
            <a:pPr algn="r" eaLnBrk="0" hangingPunct="0"/>
            <a:r>
              <a:rPr lang="en-GB" sz="1000" i="1">
                <a:solidFill>
                  <a:schemeClr val="bg1"/>
                </a:solidFill>
                <a:latin typeface="Times New Roman" charset="0"/>
              </a:rPr>
              <a:t>61</a:t>
            </a:r>
          </a:p>
        </p:txBody>
      </p:sp>
      <p:sp>
        <p:nvSpPr>
          <p:cNvPr id="228357" name="Rectangle 4"/>
          <p:cNvSpPr>
            <a:spLocks noChangeArrowheads="1"/>
          </p:cNvSpPr>
          <p:nvPr/>
        </p:nvSpPr>
        <p:spPr bwMode="auto">
          <a:xfrm>
            <a:off x="0" y="8686800"/>
            <a:ext cx="2970213" cy="457200"/>
          </a:xfrm>
          <a:prstGeom prst="rect">
            <a:avLst/>
          </a:prstGeom>
          <a:noFill/>
          <a:ln w="12700">
            <a:noFill/>
            <a:miter lim="800000"/>
            <a:headEnd/>
            <a:tailEnd/>
          </a:ln>
        </p:spPr>
        <p:txBody>
          <a:bodyPr wrap="none" anchor="ctr">
            <a:prstTxWarp prst="textNoShape">
              <a:avLst/>
            </a:prstTxWarp>
          </a:bodyPr>
          <a:lstStyle/>
          <a:p>
            <a:endParaRPr lang="en-GB">
              <a:latin typeface="Calibri" charset="0"/>
            </a:endParaRPr>
          </a:p>
        </p:txBody>
      </p:sp>
      <p:sp>
        <p:nvSpPr>
          <p:cNvPr id="228358" name="Rectangle 5"/>
          <p:cNvSpPr>
            <a:spLocks noChangeArrowheads="1"/>
          </p:cNvSpPr>
          <p:nvPr/>
        </p:nvSpPr>
        <p:spPr bwMode="auto">
          <a:xfrm>
            <a:off x="0" y="0"/>
            <a:ext cx="2970213" cy="455613"/>
          </a:xfrm>
          <a:prstGeom prst="rect">
            <a:avLst/>
          </a:prstGeom>
          <a:noFill/>
          <a:ln w="12700">
            <a:noFill/>
            <a:miter lim="800000"/>
            <a:headEnd/>
            <a:tailEnd/>
          </a:ln>
        </p:spPr>
        <p:txBody>
          <a:bodyPr wrap="none" anchor="ctr">
            <a:prstTxWarp prst="textNoShape">
              <a:avLst/>
            </a:prstTxWarp>
          </a:bodyPr>
          <a:lstStyle/>
          <a:p>
            <a:endParaRPr lang="en-GB">
              <a:latin typeface="Calibri" charset="0"/>
            </a:endParaRPr>
          </a:p>
        </p:txBody>
      </p:sp>
      <p:sp>
        <p:nvSpPr>
          <p:cNvPr id="228359" name="Rectangle 6"/>
          <p:cNvSpPr>
            <a:spLocks noGrp="1" noRot="1" noChangeAspect="1" noChangeArrowheads="1"/>
          </p:cNvSpPr>
          <p:nvPr>
            <p:ph type="sldImg"/>
          </p:nvPr>
        </p:nvSpPr>
        <p:spPr bwMode="auto">
          <a:xfrm>
            <a:off x="1150938" y="692150"/>
            <a:ext cx="4556125" cy="3416300"/>
          </a:xfrm>
          <a:noFill/>
          <a:ln cap="flat">
            <a:solidFill>
              <a:schemeClr val="tx1"/>
            </a:solidFill>
            <a:miter lim="800000"/>
            <a:headEnd/>
            <a:tailEnd/>
          </a:ln>
        </p:spPr>
      </p:sp>
      <p:sp>
        <p:nvSpPr>
          <p:cNvPr id="228360" name="Rectangle 7"/>
          <p:cNvSpPr>
            <a:spLocks noGrp="1" noChangeArrowheads="1"/>
          </p:cNvSpPr>
          <p:nvPr>
            <p:ph type="body" idx="1"/>
          </p:nvPr>
        </p:nvSpPr>
        <p:spPr bwMode="auto">
          <a:xfrm>
            <a:off x="912813" y="4341813"/>
            <a:ext cx="5029200" cy="4114800"/>
          </a:xfrm>
          <a:noFill/>
        </p:spPr>
        <p:txBody>
          <a:bodyPr wrap="square" lIns="90487" tIns="44450" rIns="90487" bIns="44450" numCol="1" anchor="t" anchorCtr="0" compatLnSpc="1">
            <a:prstTxWarp prst="textNoShape">
              <a:avLst/>
            </a:prstTxWarp>
          </a:bodyPr>
          <a:lstStyle/>
          <a:p>
            <a:pPr>
              <a:spcBef>
                <a:spcPct val="0"/>
              </a:spcBef>
            </a:pPr>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From CP book </a:t>
            </a:r>
            <a:r>
              <a:rPr lang="en-GB" dirty="0" err="1" smtClean="0"/>
              <a:t>ms</a:t>
            </a:r>
            <a:r>
              <a:rPr lang="en-GB" dirty="0" smtClean="0"/>
              <a:t> 2014  added </a:t>
            </a:r>
            <a:r>
              <a:rPr lang="en-GB" smtClean="0"/>
              <a:t>to slides 25 8 2014</a:t>
            </a:r>
            <a:endParaRPr lang="en-GB" dirty="0" smtClean="0"/>
          </a:p>
          <a:p>
            <a:r>
              <a:rPr lang="en-GB" dirty="0" err="1" smtClean="0"/>
              <a:t>Exerpted</a:t>
            </a:r>
            <a:r>
              <a:rPr lang="en-GB" dirty="0" smtClean="0"/>
              <a:t> from Gilb</a:t>
            </a:r>
            <a:r>
              <a:rPr lang="en-GB" baseline="0" dirty="0" smtClean="0"/>
              <a:t> , Principles of Software Engineering Management 1988</a:t>
            </a:r>
            <a:r>
              <a:rPr lang="en-GB" dirty="0" smtClean="0"/>
              <a:t>Case Study 8.5 The Bill of Rights for company communication</a:t>
            </a:r>
          </a:p>
          <a:p>
            <a:r>
              <a:rPr lang="en-GB" dirty="0" smtClean="0"/>
              <a:t>	</a:t>
            </a:r>
          </a:p>
          <a:p>
            <a:r>
              <a:rPr lang="en-GB" dirty="0" smtClean="0"/>
              <a:t>        At one point in my work there was a large multi-national computer company, ICL UK, which had decided to adopt the "measurable objectives" ideas in this book at the management level  and the technical level. The Chief Executive (Wilmot) had decided to issue a booklet to popularize the concept : "The ICL Way to Set Objectives". I became involved in the work of drafting the booklet, together with Personnel Division people.</a:t>
            </a:r>
          </a:p>
          <a:p>
            <a:r>
              <a:rPr lang="en-GB" dirty="0" smtClean="0"/>
              <a:t>	</a:t>
            </a:r>
          </a:p>
          <a:p>
            <a:r>
              <a:rPr lang="en-GB" dirty="0" smtClean="0"/>
              <a:t>        One day, I got suspicious of the concept of telling all the bright professionals in the company how they should act. I thought it was about time we granted them some rights instead of giving them duties.</a:t>
            </a:r>
          </a:p>
          <a:p>
            <a:r>
              <a:rPr lang="en-GB" dirty="0" smtClean="0"/>
              <a:t>	</a:t>
            </a:r>
          </a:p>
          <a:p>
            <a:r>
              <a:rPr lang="en-GB" dirty="0" smtClean="0"/>
              <a:t>        So I drafted the Company Communication Bill of Rights (below). It was a hit with the people I was working with, and with the chief executive (Robb Wilmot). But we initially ran into severe political problems with the more traditional Personnel Director (later fired by R. W.!) who felt that we were giving too much power to the masses!</a:t>
            </a:r>
          </a:p>
          <a:p>
            <a:r>
              <a:rPr lang="en-GB" dirty="0" smtClean="0"/>
              <a:t>	</a:t>
            </a:r>
          </a:p>
          <a:p>
            <a:r>
              <a:rPr lang="en-GB" dirty="0" smtClean="0"/>
              <a:t>        Perhaps he did not appreciate that with each right comes a corresponding set of obligations?</a:t>
            </a:r>
          </a:p>
          <a:p>
            <a:endParaRPr lang="en-GB" dirty="0" smtClean="0"/>
          </a:p>
          <a:p>
            <a:r>
              <a:rPr lang="en-GB" dirty="0" err="1" smtClean="0"/>
              <a:t>Ahhh</a:t>
            </a:r>
            <a:r>
              <a:rPr lang="en-GB" dirty="0" smtClean="0"/>
              <a:t> the power of an ideas whose time has come .</a:t>
            </a:r>
          </a:p>
          <a:p>
            <a:endParaRPr lang="en-GB" dirty="0" smtClean="0"/>
          </a:p>
          <a:p>
            <a:r>
              <a:rPr lang="en-GB" dirty="0" smtClean="0"/>
              <a:t>The Bill of Rights was published, put on the walls, framed, and the CEO constantly referred to it in his speeches.</a:t>
            </a:r>
          </a:p>
          <a:p>
            <a:endParaRPr lang="en-GB" dirty="0" smtClean="0"/>
          </a:p>
          <a:p>
            <a:r>
              <a:rPr lang="en-GB" dirty="0" smtClean="0"/>
              <a:t>I have no good way of tracing the cause and effect here, but as noted earlier in this book, the company did go into profit for many years; and I like to think this was a part of that.</a:t>
            </a:r>
          </a:p>
          <a:p>
            <a:endParaRPr lang="en-GB" dirty="0" smtClean="0"/>
          </a:p>
          <a:p>
            <a:r>
              <a:rPr lang="en-GB" dirty="0" smtClean="0"/>
              <a:t>The Bill of Rights for Company Communication</a:t>
            </a:r>
          </a:p>
          <a:p>
            <a:endParaRPr lang="en-GB" dirty="0" smtClean="0"/>
          </a:p>
          <a:p>
            <a:r>
              <a:rPr lang="en-GB" dirty="0" smtClean="0"/>
              <a:t>1. You have a right to know precisely what is expected of you.</a:t>
            </a:r>
          </a:p>
          <a:p>
            <a:endParaRPr lang="en-GB" dirty="0" smtClean="0"/>
          </a:p>
          <a:p>
            <a:r>
              <a:rPr lang="en-GB" dirty="0" smtClean="0"/>
              <a:t>2. You have a right to clarify things with colleagues, </a:t>
            </a:r>
          </a:p>
          <a:p>
            <a:r>
              <a:rPr lang="en-GB" dirty="0" smtClean="0"/>
              <a:t>anywhere in the organization.</a:t>
            </a:r>
          </a:p>
          <a:p>
            <a:endParaRPr lang="en-GB" dirty="0" smtClean="0"/>
          </a:p>
          <a:p>
            <a:r>
              <a:rPr lang="en-GB" dirty="0" smtClean="0"/>
              <a:t>3. You have a right to initiate clearer definitions</a:t>
            </a:r>
          </a:p>
          <a:p>
            <a:r>
              <a:rPr lang="en-GB" dirty="0" smtClean="0"/>
              <a:t> of objectives and strategies.</a:t>
            </a:r>
          </a:p>
          <a:p>
            <a:endParaRPr lang="en-GB" dirty="0" smtClean="0"/>
          </a:p>
          <a:p>
            <a:r>
              <a:rPr lang="en-GB" dirty="0" smtClean="0"/>
              <a:t>4. You have a right to get objectives presented</a:t>
            </a:r>
          </a:p>
          <a:p>
            <a:r>
              <a:rPr lang="en-GB" dirty="0" smtClean="0"/>
              <a:t> in measurable, quantified formats.</a:t>
            </a:r>
          </a:p>
          <a:p>
            <a:endParaRPr lang="en-GB" dirty="0" smtClean="0"/>
          </a:p>
          <a:p>
            <a:r>
              <a:rPr lang="en-GB" dirty="0" smtClean="0"/>
              <a:t>5. You have a right to change your objectives and strategies, </a:t>
            </a:r>
          </a:p>
          <a:p>
            <a:r>
              <a:rPr lang="en-GB" dirty="0" smtClean="0"/>
              <a:t>for better performance.</a:t>
            </a:r>
          </a:p>
          <a:p>
            <a:endParaRPr lang="en-GB" dirty="0" smtClean="0"/>
          </a:p>
          <a:p>
            <a:r>
              <a:rPr lang="en-GB" dirty="0" smtClean="0"/>
              <a:t>6. You have the right to try out new ideas</a:t>
            </a:r>
          </a:p>
          <a:p>
            <a:r>
              <a:rPr lang="en-GB" dirty="0" smtClean="0"/>
              <a:t> for improving communication.</a:t>
            </a:r>
          </a:p>
          <a:p>
            <a:endParaRPr lang="en-GB" dirty="0" smtClean="0"/>
          </a:p>
          <a:p>
            <a:r>
              <a:rPr lang="en-GB" dirty="0" smtClean="0"/>
              <a:t>007. You have the right to fail when trying,</a:t>
            </a:r>
          </a:p>
          <a:p>
            <a:r>
              <a:rPr lang="en-GB" dirty="0" smtClean="0"/>
              <a:t>but also to kill failures quickly.</a:t>
            </a:r>
          </a:p>
          <a:p>
            <a:endParaRPr lang="en-GB" dirty="0" smtClean="0"/>
          </a:p>
          <a:p>
            <a:r>
              <a:rPr lang="en-GB" dirty="0" smtClean="0"/>
              <a:t>8. You have a right to constructively challenge </a:t>
            </a:r>
          </a:p>
          <a:p>
            <a:r>
              <a:rPr lang="en-GB" dirty="0" smtClean="0"/>
              <a:t>higher-level objectives and strategies.</a:t>
            </a:r>
          </a:p>
          <a:p>
            <a:endParaRPr lang="en-GB" dirty="0" smtClean="0"/>
          </a:p>
          <a:p>
            <a:r>
              <a:rPr lang="en-GB" dirty="0" smtClean="0"/>
              <a:t>9. You have a right to be judged objectively </a:t>
            </a:r>
          </a:p>
          <a:p>
            <a:r>
              <a:rPr lang="en-GB" dirty="0" smtClean="0"/>
              <a:t>on your performance against  measurable objectives.</a:t>
            </a:r>
          </a:p>
          <a:p>
            <a:endParaRPr lang="en-GB" dirty="0" smtClean="0"/>
          </a:p>
          <a:p>
            <a:r>
              <a:rPr lang="en-GB" dirty="0" smtClean="0"/>
              <a:t>10. You have a right to offer constructive help </a:t>
            </a:r>
          </a:p>
          <a:p>
            <a:r>
              <a:rPr lang="en-GB" dirty="0" smtClean="0"/>
              <a:t>to colleagues to improve communication.</a:t>
            </a:r>
          </a:p>
          <a:p>
            <a:r>
              <a:rPr lang="en-GB" dirty="0" smtClean="0"/>
              <a:t>Case 8.5 The Bill of Rights. This was my attempt to delegate power to the people, and lucky for me the CEO agreed heartily! </a:t>
            </a:r>
          </a:p>
          <a:p>
            <a:r>
              <a:rPr lang="en-GB" dirty="0" smtClean="0"/>
              <a:t>I don’t think the 007 joke survived in final draft, but I enjoyed it. Please feel free to use these ideas as you please!</a:t>
            </a:r>
          </a:p>
          <a:p>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37</a:t>
            </a:fld>
            <a:endParaRPr lang="en-GB"/>
          </a:p>
        </p:txBody>
      </p:sp>
    </p:spTree>
    <p:extLst>
      <p:ext uri="{BB962C8B-B14F-4D97-AF65-F5344CB8AC3E}">
        <p14:creationId xmlns:p14="http://schemas.microsoft.com/office/powerpoint/2010/main" val="903302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1972-1946 = </a:t>
            </a:r>
          </a:p>
          <a:p>
            <a:r>
              <a:rPr lang="en-US" dirty="0" smtClean="0"/>
              <a:t>              26</a:t>
            </a:r>
          </a:p>
          <a:p>
            <a:r>
              <a:rPr lang="en-US" dirty="0" smtClean="0"/>
              <a:t>---------------   </a:t>
            </a:r>
          </a:p>
          <a:p>
            <a:r>
              <a:rPr lang="en-US" dirty="0" smtClean="0"/>
              <a:t>       7 2</a:t>
            </a:r>
          </a:p>
          <a:p>
            <a:r>
              <a:rPr lang="en-US" dirty="0" smtClean="0"/>
              <a:t>   </a:t>
            </a:r>
            <a:endParaRPr lang="en-US" dirty="0"/>
          </a:p>
        </p:txBody>
      </p:sp>
      <p:sp>
        <p:nvSpPr>
          <p:cNvPr id="4" name="Slide Number Placeholder 3"/>
          <p:cNvSpPr>
            <a:spLocks noGrp="1"/>
          </p:cNvSpPr>
          <p:nvPr>
            <p:ph type="sldNum" sz="quarter" idx="10"/>
          </p:nvPr>
        </p:nvSpPr>
        <p:spPr/>
        <p:txBody>
          <a:bodyPr/>
          <a:lstStyle/>
          <a:p>
            <a:fld id="{CC281F22-59A0-2D41-954B-4F92CAC6A136}" type="slidenum">
              <a:rPr lang="en-GB" smtClean="0"/>
              <a:t>5</a:t>
            </a:fld>
            <a:endParaRPr lang="en-GB"/>
          </a:p>
        </p:txBody>
      </p:sp>
    </p:spTree>
    <p:extLst>
      <p:ext uri="{BB962C8B-B14F-4D97-AF65-F5344CB8AC3E}">
        <p14:creationId xmlns:p14="http://schemas.microsoft.com/office/powerpoint/2010/main" val="41501206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http://dlr2008.wordpress.com/2014/01/16/poor-mans-delegation-web-api-version-2-cors-and-system-identitymodel-tokens-jwt-part-2/</a:t>
            </a:r>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39</a:t>
            </a:fld>
            <a:endParaRPr lang="en-GB"/>
          </a:p>
        </p:txBody>
      </p:sp>
    </p:spTree>
    <p:extLst>
      <p:ext uri="{BB962C8B-B14F-4D97-AF65-F5344CB8AC3E}">
        <p14:creationId xmlns:p14="http://schemas.microsoft.com/office/powerpoint/2010/main" val="17135791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Slide made 9 June 2014 in Krakow for 33 degree </a:t>
            </a:r>
            <a:r>
              <a:rPr lang="en-GB" dirty="0" err="1" smtClean="0"/>
              <a:t>conf</a:t>
            </a:r>
            <a:r>
              <a:rPr lang="en-GB" dirty="0" smtClean="0"/>
              <a:t> Keynote</a:t>
            </a:r>
          </a:p>
          <a:p>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40</a:t>
            </a:fld>
            <a:endParaRPr lang="en-GB"/>
          </a:p>
        </p:txBody>
      </p:sp>
    </p:spTree>
    <p:extLst>
      <p:ext uri="{BB962C8B-B14F-4D97-AF65-F5344CB8AC3E}">
        <p14:creationId xmlns:p14="http://schemas.microsoft.com/office/powerpoint/2010/main" val="36293544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Slide made 9 June 2014 in Krakow for 33 degree </a:t>
            </a:r>
            <a:r>
              <a:rPr lang="en-GB" dirty="0" err="1" smtClean="0"/>
              <a:t>conf</a:t>
            </a:r>
            <a:r>
              <a:rPr lang="en-GB" dirty="0" smtClean="0"/>
              <a:t> Keynote</a:t>
            </a:r>
          </a:p>
          <a:p>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41</a:t>
            </a:fld>
            <a:endParaRPr lang="en-GB"/>
          </a:p>
        </p:txBody>
      </p:sp>
    </p:spTree>
    <p:extLst>
      <p:ext uri="{BB962C8B-B14F-4D97-AF65-F5344CB8AC3E}">
        <p14:creationId xmlns:p14="http://schemas.microsoft.com/office/powerpoint/2010/main" val="2282948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Tx/>
              <a:buNone/>
            </a:pPr>
            <a:r>
              <a:rPr lang="en-US" sz="1200" dirty="0" smtClean="0">
                <a:solidFill>
                  <a:srgbClr val="5A5A58"/>
                </a:solidFill>
                <a:latin typeface="Verdana" pitchFamily="-65" charset="0"/>
              </a:rPr>
              <a:t>value slide w…	http://</a:t>
            </a:r>
            <a:r>
              <a:rPr lang="en-US" sz="1200" dirty="0" err="1" smtClean="0">
                <a:solidFill>
                  <a:srgbClr val="5A5A58"/>
                </a:solidFill>
                <a:latin typeface="Verdana" pitchFamily="-65" charset="0"/>
              </a:rPr>
              <a:t>www.gilb.com</a:t>
            </a:r>
            <a:r>
              <a:rPr lang="en-US" sz="1200" dirty="0" smtClean="0">
                <a:solidFill>
                  <a:srgbClr val="5A5A58"/>
                </a:solidFill>
                <a:latin typeface="Verdana" pitchFamily="-65" charset="0"/>
              </a:rPr>
              <a:t>/</a:t>
            </a:r>
            <a:r>
              <a:rPr lang="en-US" sz="1200" dirty="0" err="1" smtClean="0">
                <a:solidFill>
                  <a:srgbClr val="5A5A58"/>
                </a:solidFill>
                <a:latin typeface="Verdana" pitchFamily="-65" charset="0"/>
              </a:rPr>
              <a:t>tiki-download_file.php?fileId</a:t>
            </a:r>
            <a:r>
              <a:rPr lang="en-US" sz="1200" dirty="0" smtClean="0">
                <a:solidFill>
                  <a:srgbClr val="5A5A58"/>
                </a:solidFill>
                <a:latin typeface="Verdana" pitchFamily="-65" charset="0"/>
              </a:rPr>
              <a:t>=152</a:t>
            </a:r>
          </a:p>
          <a:p>
            <a:pPr eaLnBrk="1" hangingPunct="1">
              <a:buFontTx/>
              <a:buNone/>
            </a:pPr>
            <a:r>
              <a:rPr lang="en-US" sz="1200" dirty="0" smtClean="0">
                <a:solidFill>
                  <a:srgbClr val="5A5A58"/>
                </a:solidFill>
                <a:latin typeface="Verdana" pitchFamily="-65" charset="0"/>
              </a:rPr>
              <a:t>	</a:t>
            </a:r>
            <a:r>
              <a:rPr lang="en-US" sz="1200" dirty="0" err="1" smtClean="0">
                <a:solidFill>
                  <a:srgbClr val="5A5A58"/>
                </a:solidFill>
                <a:latin typeface="Verdana" pitchFamily="-65" charset="0"/>
              </a:rPr>
              <a:t>ppr</a:t>
            </a:r>
            <a:r>
              <a:rPr lang="en-US" sz="1200" dirty="0" smtClean="0">
                <a:solidFill>
                  <a:srgbClr val="5A5A58"/>
                </a:solidFill>
                <a:latin typeface="Verdana" pitchFamily="-65" charset="0"/>
              </a:rPr>
              <a:t> wrong </a:t>
            </a:r>
            <a:r>
              <a:rPr lang="en-US" sz="1200" dirty="0" err="1" smtClean="0">
                <a:solidFill>
                  <a:srgbClr val="5A5A58"/>
                </a:solidFill>
                <a:latin typeface="Verdana" pitchFamily="-65" charset="0"/>
              </a:rPr>
              <a:t>ag</a:t>
            </a:r>
            <a:r>
              <a:rPr lang="en-US" sz="1200" dirty="0" smtClean="0">
                <a:solidFill>
                  <a:srgbClr val="5A5A58"/>
                </a:solidFill>
                <a:latin typeface="Verdana" pitchFamily="-65" charset="0"/>
              </a:rPr>
              <a:t>…	http://</a:t>
            </a:r>
            <a:r>
              <a:rPr lang="en-US" sz="1200" dirty="0" err="1" smtClean="0">
                <a:solidFill>
                  <a:srgbClr val="5A5A58"/>
                </a:solidFill>
                <a:latin typeface="Verdana" pitchFamily="-65" charset="0"/>
              </a:rPr>
              <a:t>www.gilb.com</a:t>
            </a:r>
            <a:r>
              <a:rPr lang="en-US" sz="1200" dirty="0" smtClean="0">
                <a:solidFill>
                  <a:srgbClr val="5A5A58"/>
                </a:solidFill>
                <a:latin typeface="Verdana" pitchFamily="-65" charset="0"/>
              </a:rPr>
              <a:t>/</a:t>
            </a:r>
            <a:r>
              <a:rPr lang="en-US" sz="1200" dirty="0" err="1" smtClean="0">
                <a:solidFill>
                  <a:srgbClr val="5A5A58"/>
                </a:solidFill>
                <a:latin typeface="Verdana" pitchFamily="-65" charset="0"/>
              </a:rPr>
              <a:t>tiki-download_file.php?fileId</a:t>
            </a:r>
            <a:r>
              <a:rPr lang="en-US" sz="1200" dirty="0" smtClean="0">
                <a:solidFill>
                  <a:srgbClr val="5A5A58"/>
                </a:solidFill>
                <a:latin typeface="Verdana" pitchFamily="-65" charset="0"/>
              </a:rPr>
              <a:t>=50</a:t>
            </a:r>
          </a:p>
          <a:p>
            <a:pPr eaLnBrk="1" hangingPunct="1">
              <a:buFontTx/>
              <a:buNone/>
            </a:pPr>
            <a:r>
              <a:rPr lang="en-US" sz="1200" dirty="0" smtClean="0">
                <a:solidFill>
                  <a:srgbClr val="5A5A58"/>
                </a:solidFill>
                <a:latin typeface="Verdana" pitchFamily="-65" charset="0"/>
              </a:rPr>
              <a:t>	Paper Firm	</a:t>
            </a:r>
            <a:r>
              <a:rPr lang="en-US" sz="1200" dirty="0" smtClean="0">
                <a:solidFill>
                  <a:srgbClr val="5A5A58"/>
                </a:solidFill>
                <a:latin typeface="Verdana" pitchFamily="-65" charset="0"/>
                <a:hlinkClick r:id="rId3"/>
              </a:rPr>
              <a:t>http://www.gilb.com/tiki-download_file.php?fileId=32</a:t>
            </a:r>
            <a:endParaRPr lang="en-US" sz="1200" dirty="0" smtClean="0">
              <a:solidFill>
                <a:srgbClr val="5A5A58"/>
              </a:solidFill>
              <a:latin typeface="Verdana" pitchFamily="-65" charset="0"/>
            </a:endParaRPr>
          </a:p>
          <a:p>
            <a:pPr eaLnBrk="1" hangingPunct="1">
              <a:buFontTx/>
              <a:buNone/>
            </a:pPr>
            <a:r>
              <a:rPr lang="en-US" sz="1200" dirty="0" smtClean="0">
                <a:solidFill>
                  <a:srgbClr val="5A5A58"/>
                </a:solidFill>
                <a:latin typeface="Verdana" pitchFamily="-65" charset="0"/>
              </a:rPr>
              <a:t>And see papers (IEEE Software Fall 2006) by </a:t>
            </a:r>
            <a:r>
              <a:rPr lang="en-US" sz="1200" dirty="0" err="1" smtClean="0">
                <a:solidFill>
                  <a:srgbClr val="5A5A58"/>
                </a:solidFill>
                <a:latin typeface="Verdana" pitchFamily="-65" charset="0"/>
              </a:rPr>
              <a:t>Geir</a:t>
            </a:r>
            <a:r>
              <a:rPr lang="en-US" sz="1200" dirty="0" smtClean="0">
                <a:solidFill>
                  <a:srgbClr val="5A5A58"/>
                </a:solidFill>
                <a:latin typeface="Verdana" pitchFamily="-65" charset="0"/>
              </a:rPr>
              <a:t> K </a:t>
            </a:r>
            <a:r>
              <a:rPr lang="en-US" sz="1200" dirty="0" err="1" smtClean="0">
                <a:solidFill>
                  <a:srgbClr val="5A5A58"/>
                </a:solidFill>
                <a:latin typeface="Verdana" pitchFamily="-65" charset="0"/>
              </a:rPr>
              <a:t>Hanssen</a:t>
            </a:r>
            <a:r>
              <a:rPr lang="en-US" sz="1200" dirty="0" smtClean="0">
                <a:solidFill>
                  <a:srgbClr val="5A5A58"/>
                </a:solidFill>
                <a:latin typeface="Verdana" pitchFamily="-65" charset="0"/>
              </a:rPr>
              <a:t>, SINTEF</a:t>
            </a:r>
            <a:endParaRPr lang="en-US" sz="1200" dirty="0" smtClean="0"/>
          </a:p>
          <a:p>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42</a:t>
            </a:fld>
            <a:endParaRPr lang="en-GB"/>
          </a:p>
        </p:txBody>
      </p:sp>
    </p:spTree>
    <p:extLst>
      <p:ext uri="{BB962C8B-B14F-4D97-AF65-F5344CB8AC3E}">
        <p14:creationId xmlns:p14="http://schemas.microsoft.com/office/powerpoint/2010/main" val="1904945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xfrm>
            <a:off x="3884613" y="8685213"/>
            <a:ext cx="2971800" cy="457200"/>
          </a:xfrm>
          <a:prstGeom prst="rect">
            <a:avLst/>
          </a:prstGeom>
          <a:noFill/>
        </p:spPr>
        <p:txBody>
          <a:bodyPr/>
          <a:lstStyle/>
          <a:p>
            <a:fld id="{F2985136-2D85-074C-A1FC-72C8EED598E7}" type="slidenum">
              <a:rPr lang="en-US"/>
              <a:pPr/>
              <a:t>45</a:t>
            </a:fld>
            <a:endParaRPr lang="en-US"/>
          </a:p>
        </p:txBody>
      </p:sp>
      <p:sp>
        <p:nvSpPr>
          <p:cNvPr id="160771" name="Rectangle 2"/>
          <p:cNvSpPr>
            <a:spLocks noGrp="1" noRot="1" noChangeAspect="1" noChangeArrowheads="1" noTextEdit="1"/>
          </p:cNvSpPr>
          <p:nvPr>
            <p:ph type="sldImg"/>
          </p:nvPr>
        </p:nvSpPr>
        <p:spPr>
          <a:xfrm>
            <a:off x="1143000" y="685800"/>
            <a:ext cx="4572000" cy="3429000"/>
          </a:xfrm>
          <a:prstGeom prst="rect">
            <a:avLst/>
          </a:prstGeom>
          <a:solidFill>
            <a:srgbClr val="FFFFFF"/>
          </a:solidFill>
          <a:ln/>
        </p:spPr>
      </p:sp>
      <p:sp>
        <p:nvSpPr>
          <p:cNvPr id="160772"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p:spPr>
        <p:txBody>
          <a:bodyPr/>
          <a:lstStyle/>
          <a:p>
            <a:pPr eaLnBrk="1" hangingPunct="1"/>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47</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48</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49</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50</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51</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Edit 13 </a:t>
            </a:r>
            <a:r>
              <a:rPr lang="en-US" dirty="0" err="1" smtClean="0"/>
              <a:t>april</a:t>
            </a:r>
            <a:r>
              <a:rPr lang="en-US" dirty="0" smtClean="0"/>
              <a:t> 2015</a:t>
            </a:r>
            <a:endParaRPr lang="en-US" dirty="0"/>
          </a:p>
        </p:txBody>
      </p:sp>
      <p:sp>
        <p:nvSpPr>
          <p:cNvPr id="4" name="Slide Number Placeholder 3"/>
          <p:cNvSpPr>
            <a:spLocks noGrp="1"/>
          </p:cNvSpPr>
          <p:nvPr>
            <p:ph type="sldNum" sz="quarter" idx="10"/>
          </p:nvPr>
        </p:nvSpPr>
        <p:spPr/>
        <p:txBody>
          <a:bodyPr/>
          <a:lstStyle/>
          <a:p>
            <a:fld id="{CC281F22-59A0-2D41-954B-4F92CAC6A136}" type="slidenum">
              <a:rPr lang="en-GB" smtClean="0"/>
              <a:t>7</a:t>
            </a:fld>
            <a:endParaRPr lang="en-GB"/>
          </a:p>
        </p:txBody>
      </p:sp>
    </p:spTree>
    <p:extLst>
      <p:ext uri="{BB962C8B-B14F-4D97-AF65-F5344CB8AC3E}">
        <p14:creationId xmlns:p14="http://schemas.microsoft.com/office/powerpoint/2010/main" val="12876288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52</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53</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54</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55</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56</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57</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58</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59</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60</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61</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Photo Tom Gilb and sister Wendy, Malibu Beach House about 1946</a:t>
            </a:r>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10</a:t>
            </a:fld>
            <a:endParaRPr lang="en-GB"/>
          </a:p>
        </p:txBody>
      </p:sp>
    </p:spTree>
    <p:extLst>
      <p:ext uri="{BB962C8B-B14F-4D97-AF65-F5344CB8AC3E}">
        <p14:creationId xmlns:p14="http://schemas.microsoft.com/office/powerpoint/2010/main" val="19444508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62</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63</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xfrm>
            <a:off x="3884613" y="8685213"/>
            <a:ext cx="2971800" cy="457200"/>
          </a:xfrm>
          <a:prstGeom prst="rect">
            <a:avLst/>
          </a:prstGeom>
          <a:noFill/>
        </p:spPr>
        <p:txBody>
          <a:bodyPr/>
          <a:lstStyle/>
          <a:p>
            <a:fld id="{3A80F755-5EA3-0040-B3BA-E76DE4737DEC}" type="slidenum">
              <a:rPr lang="en-US"/>
              <a:pPr/>
              <a:t>64</a:t>
            </a:fld>
            <a:endParaRPr lang="en-US"/>
          </a:p>
        </p:txBody>
      </p:sp>
      <p:sp>
        <p:nvSpPr>
          <p:cNvPr id="165891" name="Rectangle 2"/>
          <p:cNvSpPr>
            <a:spLocks noGrp="1" noRot="1" noChangeAspect="1" noChangeArrowheads="1" noTextEdit="1"/>
          </p:cNvSpPr>
          <p:nvPr>
            <p:ph type="sldImg"/>
          </p:nvPr>
        </p:nvSpPr>
        <p:spPr>
          <a:xfrm>
            <a:off x="1143000" y="685800"/>
            <a:ext cx="4572000" cy="3429000"/>
          </a:xfrm>
          <a:prstGeom prst="rect">
            <a:avLst/>
          </a:prstGeom>
          <a:solidFill>
            <a:srgbClr val="FFFFFF"/>
          </a:solidFill>
          <a:ln/>
        </p:spPr>
      </p:sp>
      <p:sp>
        <p:nvSpPr>
          <p:cNvPr id="165892"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p:spPr>
        <p:txBody>
          <a:bodyPr/>
          <a:lstStyle/>
          <a:p>
            <a:pPr eaLnBrk="1" hangingPunct="1"/>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xfrm>
            <a:off x="3884613" y="8685213"/>
            <a:ext cx="2971800" cy="457200"/>
          </a:xfrm>
          <a:prstGeom prst="rect">
            <a:avLst/>
          </a:prstGeom>
          <a:noFill/>
        </p:spPr>
        <p:txBody>
          <a:bodyPr/>
          <a:lstStyle/>
          <a:p>
            <a:fld id="{D6A1C445-15CD-B841-A410-B28E1B7FC50D}" type="slidenum">
              <a:rPr lang="en-US"/>
              <a:pPr/>
              <a:t>65</a:t>
            </a:fld>
            <a:endParaRPr lang="en-US"/>
          </a:p>
        </p:txBody>
      </p:sp>
      <p:sp>
        <p:nvSpPr>
          <p:cNvPr id="167939" name="Rectangle 2"/>
          <p:cNvSpPr>
            <a:spLocks noGrp="1" noRot="1" noChangeAspect="1" noChangeArrowheads="1" noTextEdit="1"/>
          </p:cNvSpPr>
          <p:nvPr>
            <p:ph type="sldImg"/>
          </p:nvPr>
        </p:nvSpPr>
        <p:spPr>
          <a:xfrm>
            <a:off x="1143000" y="685800"/>
            <a:ext cx="4572000" cy="3429000"/>
          </a:xfrm>
          <a:prstGeom prst="rect">
            <a:avLst/>
          </a:prstGeom>
          <a:solidFill>
            <a:srgbClr val="FFFFFF"/>
          </a:solidFill>
          <a:ln/>
        </p:spPr>
      </p:sp>
      <p:sp>
        <p:nvSpPr>
          <p:cNvPr id="167940"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p:spPr>
        <p:txBody>
          <a:bodyPr/>
          <a:lstStyle/>
          <a:p>
            <a:pPr eaLnBrk="1" hangingPunct="1"/>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xfrm>
            <a:off x="3884613" y="8685213"/>
            <a:ext cx="2971800" cy="457200"/>
          </a:xfrm>
          <a:prstGeom prst="rect">
            <a:avLst/>
          </a:prstGeom>
          <a:noFill/>
        </p:spPr>
        <p:txBody>
          <a:bodyPr/>
          <a:lstStyle/>
          <a:p>
            <a:fld id="{A1734509-178C-3B4F-91F9-1D299038920B}" type="slidenum">
              <a:rPr lang="en-US"/>
              <a:pPr/>
              <a:t>66</a:t>
            </a:fld>
            <a:endParaRPr lang="en-US"/>
          </a:p>
        </p:txBody>
      </p:sp>
      <p:sp>
        <p:nvSpPr>
          <p:cNvPr id="169987" name="Rectangle 2"/>
          <p:cNvSpPr>
            <a:spLocks noGrp="1" noRot="1" noChangeAspect="1" noChangeArrowheads="1" noTextEdit="1"/>
          </p:cNvSpPr>
          <p:nvPr>
            <p:ph type="sldImg"/>
          </p:nvPr>
        </p:nvSpPr>
        <p:spPr>
          <a:xfrm>
            <a:off x="1143000" y="685800"/>
            <a:ext cx="4572000" cy="3429000"/>
          </a:xfrm>
          <a:prstGeom prst="rect">
            <a:avLst/>
          </a:prstGeom>
          <a:ln/>
        </p:spPr>
      </p:sp>
      <p:sp>
        <p:nvSpPr>
          <p:cNvPr id="169988" name="Rectangle 3"/>
          <p:cNvSpPr>
            <a:spLocks noGrp="1" noChangeArrowheads="1"/>
          </p:cNvSpPr>
          <p:nvPr>
            <p:ph type="body" idx="1"/>
          </p:nvPr>
        </p:nvSpPr>
        <p:spPr>
          <a:xfrm>
            <a:off x="685800" y="4343400"/>
            <a:ext cx="5486400" cy="4114800"/>
          </a:xfrm>
          <a:prstGeom prst="rect">
            <a:avLst/>
          </a:prstGeom>
          <a:noFill/>
          <a:ln/>
        </p:spPr>
        <p:txBody>
          <a:bodyPr/>
          <a:lstStyle/>
          <a:p>
            <a:pPr eaLnBrk="1" hangingPunct="1"/>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xfrm>
            <a:off x="3884613" y="8685213"/>
            <a:ext cx="2971800" cy="457200"/>
          </a:xfrm>
          <a:prstGeom prst="rect">
            <a:avLst/>
          </a:prstGeom>
          <a:noFill/>
        </p:spPr>
        <p:txBody>
          <a:bodyPr/>
          <a:lstStyle/>
          <a:p>
            <a:fld id="{73C3F2C6-061A-574B-8E61-E6A8CD22AD04}" type="slidenum">
              <a:rPr lang="en-US"/>
              <a:pPr/>
              <a:t>67</a:t>
            </a:fld>
            <a:endParaRPr lang="en-US"/>
          </a:p>
        </p:txBody>
      </p:sp>
      <p:sp>
        <p:nvSpPr>
          <p:cNvPr id="172035" name="Rectangle 2"/>
          <p:cNvSpPr>
            <a:spLocks noGrp="1" noRot="1" noChangeAspect="1" noChangeArrowheads="1" noTextEdit="1"/>
          </p:cNvSpPr>
          <p:nvPr>
            <p:ph type="sldImg"/>
          </p:nvPr>
        </p:nvSpPr>
        <p:spPr>
          <a:xfrm>
            <a:off x="1143000" y="685800"/>
            <a:ext cx="4572000" cy="3429000"/>
          </a:xfrm>
          <a:prstGeom prst="rect">
            <a:avLst/>
          </a:prstGeom>
          <a:solidFill>
            <a:srgbClr val="FFFFFF"/>
          </a:solidFill>
          <a:ln/>
        </p:spPr>
      </p:sp>
      <p:sp>
        <p:nvSpPr>
          <p:cNvPr id="172036"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p:spPr>
        <p:txBody>
          <a:bodyPr/>
          <a:lstStyle/>
          <a:p>
            <a:pPr eaLnBrk="1" hangingPunct="1">
              <a:lnSpc>
                <a:spcPct val="80000"/>
              </a:lnSpc>
              <a:defRPr/>
            </a:pPr>
            <a:r>
              <a:rPr lang="en-US" sz="1800" dirty="0" smtClean="0"/>
              <a:t>Project leaders feel:</a:t>
            </a:r>
          </a:p>
          <a:p>
            <a:pPr marL="1085850" lvl="2" eaLnBrk="1" hangingPunct="1">
              <a:lnSpc>
                <a:spcPct val="80000"/>
              </a:lnSpc>
              <a:defRPr/>
            </a:pPr>
            <a:r>
              <a:rPr lang="en-US" sz="1400" dirty="0" smtClean="0"/>
              <a:t>Defining good requirements can be hard.</a:t>
            </a:r>
          </a:p>
          <a:p>
            <a:pPr marL="1085850" lvl="2" eaLnBrk="1" hangingPunct="1">
              <a:lnSpc>
                <a:spcPct val="80000"/>
              </a:lnSpc>
              <a:defRPr/>
            </a:pPr>
            <a:r>
              <a:rPr lang="en-US" sz="1400" dirty="0" smtClean="0"/>
              <a:t>It was hard to find meters which were practical to use, and at the same time measure real product qualities. </a:t>
            </a:r>
          </a:p>
          <a:p>
            <a:pPr marL="1085850" lvl="2" eaLnBrk="1" hangingPunct="1">
              <a:lnSpc>
                <a:spcPct val="80000"/>
              </a:lnSpc>
              <a:defRPr/>
            </a:pPr>
            <a:r>
              <a:rPr lang="en-US" sz="1400" dirty="0" smtClean="0"/>
              <a:t>Sometimes we would like to spend more than a day on designs, but this was not right according to our understanding of </a:t>
            </a:r>
            <a:r>
              <a:rPr lang="en-US" sz="1400" dirty="0" err="1" smtClean="0"/>
              <a:t>Evo</a:t>
            </a:r>
            <a:r>
              <a:rPr lang="en-US" sz="1400" dirty="0" smtClean="0"/>
              <a:t>. (Concept of backroom activity was new to us)</a:t>
            </a:r>
          </a:p>
          <a:p>
            <a:pPr marL="1085850" lvl="2" eaLnBrk="1" hangingPunct="1">
              <a:lnSpc>
                <a:spcPct val="80000"/>
              </a:lnSpc>
              <a:defRPr/>
            </a:pPr>
            <a:r>
              <a:rPr lang="en-US" sz="1400" dirty="0" smtClean="0"/>
              <a:t>Sometimes it takes more than a week to deliver something of value to the client. (Concept of backroom activity was new to us)</a:t>
            </a:r>
          </a:p>
          <a:p>
            <a:pPr eaLnBrk="1" hangingPunct="1">
              <a:lnSpc>
                <a:spcPct val="80000"/>
              </a:lnSpc>
              <a:defRPr/>
            </a:pPr>
            <a:r>
              <a:rPr lang="en-GB" sz="1800" dirty="0" smtClean="0"/>
              <a:t>We launched our first major release based on </a:t>
            </a:r>
            <a:r>
              <a:rPr lang="en-GB" sz="1800" dirty="0" err="1" smtClean="0"/>
              <a:t>Evo</a:t>
            </a:r>
            <a:r>
              <a:rPr lang="en-GB" sz="1800" dirty="0" smtClean="0"/>
              <a:t> </a:t>
            </a:r>
            <a:r>
              <a:rPr lang="en-GB" sz="1600" dirty="0" smtClean="0"/>
              <a:t>in May 2004 (Rel. 8.5) </a:t>
            </a:r>
          </a:p>
          <a:p>
            <a:pPr lvl="1" eaLnBrk="1" hangingPunct="1">
              <a:lnSpc>
                <a:spcPct val="80000"/>
              </a:lnSpc>
              <a:defRPr/>
            </a:pPr>
            <a:r>
              <a:rPr lang="en-GB" sz="1600" dirty="0" smtClean="0"/>
              <a:t>and we have already gotten feedback from users on some of the leaps in product qualities. </a:t>
            </a:r>
          </a:p>
          <a:p>
            <a:pPr lvl="1" eaLnBrk="1" hangingPunct="1">
              <a:lnSpc>
                <a:spcPct val="80000"/>
              </a:lnSpc>
              <a:defRPr/>
            </a:pPr>
            <a:r>
              <a:rPr lang="en-GB" sz="1600" dirty="0" smtClean="0"/>
              <a:t>E.g. the time for the system to generate a complex survey has gone </a:t>
            </a:r>
            <a:r>
              <a:rPr lang="en-GB" sz="1600" b="1" dirty="0" smtClean="0"/>
              <a:t>from 2 hours (=wait for the system to do work) to 15 seconds!</a:t>
            </a:r>
            <a:r>
              <a:rPr lang="en-GB" sz="1600" dirty="0" smtClean="0"/>
              <a:t> </a:t>
            </a:r>
            <a:endParaRPr lang="en-US" sz="1400" dirty="0" smtClean="0"/>
          </a:p>
          <a:p>
            <a:pPr eaLnBrk="1" hangingPunct="1"/>
            <a:endParaRPr lang="en-GB"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xfrm>
            <a:off x="3884613" y="8685213"/>
            <a:ext cx="2971800" cy="457200"/>
          </a:xfrm>
          <a:prstGeom prst="rect">
            <a:avLst/>
          </a:prstGeom>
          <a:noFill/>
        </p:spPr>
        <p:txBody>
          <a:bodyPr/>
          <a:lstStyle/>
          <a:p>
            <a:fld id="{F6E19359-CCB1-2744-B13E-31A97ED8C83E}" type="slidenum">
              <a:rPr lang="en-US"/>
              <a:pPr/>
              <a:t>68</a:t>
            </a:fld>
            <a:endParaRPr lang="en-US"/>
          </a:p>
        </p:txBody>
      </p:sp>
      <p:sp>
        <p:nvSpPr>
          <p:cNvPr id="186371" name="Rectangle 1026"/>
          <p:cNvSpPr>
            <a:spLocks noGrp="1" noRot="1" noChangeAspect="1" noChangeArrowheads="1" noTextEdit="1"/>
          </p:cNvSpPr>
          <p:nvPr>
            <p:ph type="sldImg"/>
          </p:nvPr>
        </p:nvSpPr>
        <p:spPr>
          <a:xfrm>
            <a:off x="1143000" y="685800"/>
            <a:ext cx="4572000" cy="3429000"/>
          </a:xfrm>
          <a:prstGeom prst="rect">
            <a:avLst/>
          </a:prstGeom>
          <a:ln/>
        </p:spPr>
      </p:sp>
      <p:sp>
        <p:nvSpPr>
          <p:cNvPr id="186372" name="Rectangle 1027"/>
          <p:cNvSpPr>
            <a:spLocks noGrp="1" noChangeArrowheads="1"/>
          </p:cNvSpPr>
          <p:nvPr>
            <p:ph type="body" idx="1"/>
          </p:nvPr>
        </p:nvSpPr>
        <p:spPr>
          <a:xfrm>
            <a:off x="685800" y="4343400"/>
            <a:ext cx="5486400" cy="4114800"/>
          </a:xfrm>
          <a:prstGeom prst="rect">
            <a:avLst/>
          </a:prstGeom>
          <a:noFill/>
          <a:ln/>
        </p:spPr>
        <p:txBody>
          <a:bodyPr/>
          <a:lstStyle/>
          <a:p>
            <a:pPr eaLnBrk="1" hangingPunct="1"/>
            <a:r>
              <a:rPr lang="en-US">
                <a:solidFill>
                  <a:srgbClr val="000000"/>
                </a:solidFill>
                <a:latin typeface="Helvetica" pitchFamily="-65" charset="0"/>
              </a:rPr>
              <a:t>You may assume so :-) </a:t>
            </a:r>
          </a:p>
          <a:p>
            <a:pPr eaLnBrk="1" hangingPunct="1"/>
            <a:endParaRPr lang="en-US">
              <a:solidFill>
                <a:srgbClr val="000000"/>
              </a:solidFill>
              <a:latin typeface="Helvetica" pitchFamily="-65" charset="0"/>
            </a:endParaRPr>
          </a:p>
          <a:p>
            <a:pPr eaLnBrk="1" hangingPunct="1"/>
            <a:r>
              <a:rPr lang="en-US">
                <a:solidFill>
                  <a:srgbClr val="000000"/>
                </a:solidFill>
                <a:latin typeface="Helvetica" pitchFamily="-65" charset="0"/>
              </a:rPr>
              <a:t>-----Original Message-----From: Tom Gilb [</a:t>
            </a:r>
            <a:r>
              <a:rPr lang="en-US">
                <a:latin typeface="Helvetica" pitchFamily="-65" charset="0"/>
                <a:hlinkClick r:id="rId3"/>
              </a:rPr>
              <a:t>mailto:tom@gilb.com</a:t>
            </a:r>
            <a:r>
              <a:rPr lang="en-US">
                <a:solidFill>
                  <a:srgbClr val="000000"/>
                </a:solidFill>
                <a:latin typeface="Helvetica" pitchFamily="-65" charset="0"/>
              </a:rPr>
              <a:t>] Sent: 25. november 2004 17:54To: Kjell </a:t>
            </a:r>
            <a:r>
              <a:rPr lang="en-GB">
                <a:solidFill>
                  <a:srgbClr val="000000"/>
                </a:solidFill>
                <a:latin typeface="Helvetica" pitchFamily="-65" charset="0"/>
              </a:rPr>
              <a:t>ｯy</a:t>
            </a:r>
            <a:r>
              <a:rPr lang="en-US">
                <a:solidFill>
                  <a:srgbClr val="000000"/>
                </a:solidFill>
                <a:latin typeface="Helvetica" pitchFamily="-65" charset="0"/>
              </a:rPr>
              <a:t>stein </a:t>
            </a:r>
            <a:r>
              <a:rPr lang="en-GB">
                <a:solidFill>
                  <a:srgbClr val="000000"/>
                </a:solidFill>
                <a:latin typeface="Helvetica" pitchFamily="-65" charset="0"/>
              </a:rPr>
              <a:t>ｯk</a:t>
            </a:r>
            <a:r>
              <a:rPr lang="en-US">
                <a:solidFill>
                  <a:srgbClr val="000000"/>
                </a:solidFill>
                <a:latin typeface="Helvetica" pitchFamily="-65" charset="0"/>
              </a:rPr>
              <a:t>sendalCc: Trond JohansenSubject: Re: Initial customer feedback on Confirmit 9.0may I assume I can show this to conferences like this Friday? :)Best Wishes    Tom</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xfrm>
            <a:off x="3884613" y="8685213"/>
            <a:ext cx="2971800" cy="457200"/>
          </a:xfrm>
          <a:prstGeom prst="rect">
            <a:avLst/>
          </a:prstGeom>
          <a:noFill/>
        </p:spPr>
        <p:txBody>
          <a:bodyPr/>
          <a:lstStyle/>
          <a:p>
            <a:fld id="{CFC19E44-1C41-1F45-9E57-9728BCFAD1BC}" type="slidenum">
              <a:rPr lang="en-US"/>
              <a:pPr/>
              <a:t>69</a:t>
            </a:fld>
            <a:endParaRPr lang="en-US"/>
          </a:p>
        </p:txBody>
      </p:sp>
      <p:sp>
        <p:nvSpPr>
          <p:cNvPr id="188419" name="Rectangle 2"/>
          <p:cNvSpPr>
            <a:spLocks noGrp="1" noRot="1" noChangeAspect="1" noChangeArrowheads="1" noTextEdit="1"/>
          </p:cNvSpPr>
          <p:nvPr>
            <p:ph type="sldImg"/>
          </p:nvPr>
        </p:nvSpPr>
        <p:spPr>
          <a:xfrm>
            <a:off x="1143000" y="685800"/>
            <a:ext cx="4572000" cy="3429000"/>
          </a:xfrm>
          <a:prstGeom prst="rect">
            <a:avLst/>
          </a:prstGeom>
          <a:ln/>
        </p:spPr>
      </p:sp>
      <p:sp>
        <p:nvSpPr>
          <p:cNvPr id="188420" name="Rectangle 3"/>
          <p:cNvSpPr>
            <a:spLocks noGrp="1" noChangeArrowheads="1"/>
          </p:cNvSpPr>
          <p:nvPr>
            <p:ph type="body" idx="1"/>
          </p:nvPr>
        </p:nvSpPr>
        <p:spPr>
          <a:xfrm>
            <a:off x="685800" y="4343400"/>
            <a:ext cx="5486400" cy="4114800"/>
          </a:xfrm>
          <a:prstGeom prst="rect">
            <a:avLst/>
          </a:prstGeom>
          <a:noFill/>
          <a:ln/>
        </p:spPr>
        <p:txBody>
          <a:bodyPr/>
          <a:lstStyle/>
          <a:p>
            <a:pPr eaLnBrk="1" hangingPunct="1"/>
            <a:r>
              <a:rPr lang="en-US">
                <a:solidFill>
                  <a:srgbClr val="000000"/>
                </a:solidFill>
                <a:latin typeface="Helvetica" pitchFamily="-65" charset="0"/>
              </a:rPr>
              <a:t>You may assume so :-) -----Original Message-----From: Tom Gilb [</a:t>
            </a:r>
            <a:r>
              <a:rPr lang="en-US">
                <a:latin typeface="Helvetica" pitchFamily="-65" charset="0"/>
                <a:hlinkClick r:id="rId3"/>
              </a:rPr>
              <a:t>mailto:tom@gilb.com</a:t>
            </a:r>
            <a:r>
              <a:rPr lang="en-US">
                <a:solidFill>
                  <a:srgbClr val="000000"/>
                </a:solidFill>
                <a:latin typeface="Helvetica" pitchFamily="-65" charset="0"/>
              </a:rPr>
              <a:t>] Sent: 25. november 2004 17:54To: Kjell </a:t>
            </a:r>
            <a:r>
              <a:rPr lang="en-GB">
                <a:solidFill>
                  <a:srgbClr val="000000"/>
                </a:solidFill>
                <a:latin typeface="Helvetica" pitchFamily="-65" charset="0"/>
              </a:rPr>
              <a:t>ｯy</a:t>
            </a:r>
            <a:r>
              <a:rPr lang="en-US">
                <a:solidFill>
                  <a:srgbClr val="000000"/>
                </a:solidFill>
                <a:latin typeface="Helvetica" pitchFamily="-65" charset="0"/>
              </a:rPr>
              <a:t>stein </a:t>
            </a:r>
            <a:r>
              <a:rPr lang="en-GB">
                <a:solidFill>
                  <a:srgbClr val="000000"/>
                </a:solidFill>
                <a:latin typeface="Helvetica" pitchFamily="-65" charset="0"/>
              </a:rPr>
              <a:t>ｯk</a:t>
            </a:r>
            <a:r>
              <a:rPr lang="en-US">
                <a:solidFill>
                  <a:srgbClr val="000000"/>
                </a:solidFill>
                <a:latin typeface="Helvetica" pitchFamily="-65" charset="0"/>
              </a:rPr>
              <a:t>sendalCc: Trond JohansenSubject: Re: Initial customer feedback on Confirmit 9.0may I assume I can show this to conferences like this Friday? :)Best Wishes    Tom</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xfrm>
            <a:off x="3884613" y="8685213"/>
            <a:ext cx="2971800" cy="457200"/>
          </a:xfrm>
          <a:prstGeom prst="rect">
            <a:avLst/>
          </a:prstGeom>
          <a:noFill/>
        </p:spPr>
        <p:txBody>
          <a:bodyPr/>
          <a:lstStyle/>
          <a:p>
            <a:fld id="{0997CC9B-74FF-584D-A5EC-37C7869C7F1F}" type="slidenum">
              <a:rPr lang="en-US"/>
              <a:pPr/>
              <a:t>70</a:t>
            </a:fld>
            <a:endParaRPr lang="en-US"/>
          </a:p>
        </p:txBody>
      </p:sp>
      <p:sp>
        <p:nvSpPr>
          <p:cNvPr id="190467" name="Rectangle 2"/>
          <p:cNvSpPr>
            <a:spLocks noGrp="1" noRot="1" noChangeAspect="1" noChangeArrowheads="1" noTextEdit="1"/>
          </p:cNvSpPr>
          <p:nvPr>
            <p:ph type="sldImg"/>
          </p:nvPr>
        </p:nvSpPr>
        <p:spPr>
          <a:xfrm>
            <a:off x="1143000" y="685800"/>
            <a:ext cx="4572000" cy="3429000"/>
          </a:xfrm>
          <a:prstGeom prst="rect">
            <a:avLst/>
          </a:prstGeom>
          <a:solidFill>
            <a:srgbClr val="FFFFFF"/>
          </a:solidFill>
          <a:ln/>
        </p:spPr>
      </p:sp>
      <p:sp>
        <p:nvSpPr>
          <p:cNvPr id="190468"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p:spPr>
        <p:txBody>
          <a:bodyPr/>
          <a:lstStyle/>
          <a:p>
            <a:pPr eaLnBrk="1" hangingPunct="1"/>
            <a:endParaRPr lang="nb-NO" sz="160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xfrm>
            <a:off x="3884613" y="8685213"/>
            <a:ext cx="2971800" cy="457200"/>
          </a:xfrm>
          <a:prstGeom prst="rect">
            <a:avLst/>
          </a:prstGeom>
          <a:noFill/>
        </p:spPr>
        <p:txBody>
          <a:bodyPr/>
          <a:lstStyle/>
          <a:p>
            <a:fld id="{5726F4DD-435E-2A49-BEDC-A229CAF092D7}" type="slidenum">
              <a:rPr lang="en-US"/>
              <a:pPr/>
              <a:t>71</a:t>
            </a:fld>
            <a:endParaRPr lang="en-US"/>
          </a:p>
        </p:txBody>
      </p:sp>
      <p:sp>
        <p:nvSpPr>
          <p:cNvPr id="192515" name="Rectangle 2"/>
          <p:cNvSpPr>
            <a:spLocks noGrp="1" noRot="1" noChangeAspect="1" noChangeArrowheads="1" noTextEdit="1"/>
          </p:cNvSpPr>
          <p:nvPr>
            <p:ph type="sldImg"/>
          </p:nvPr>
        </p:nvSpPr>
        <p:spPr>
          <a:xfrm>
            <a:off x="1143000" y="685800"/>
            <a:ext cx="4572000" cy="3429000"/>
          </a:xfrm>
          <a:prstGeom prst="rect">
            <a:avLst/>
          </a:prstGeom>
          <a:solidFill>
            <a:srgbClr val="FFFFFF"/>
          </a:solidFill>
          <a:ln/>
        </p:spPr>
      </p:sp>
      <p:sp>
        <p:nvSpPr>
          <p:cNvPr id="192516"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p:spPr>
        <p:txBody>
          <a:bodyPr/>
          <a:lstStyle/>
          <a:p>
            <a:r>
              <a:rPr lang="en-US" sz="1200" kern="1200" dirty="0" smtClean="0">
                <a:solidFill>
                  <a:schemeClr val="tx1"/>
                </a:solidFill>
                <a:latin typeface="+mn-lt"/>
                <a:ea typeface="+mn-ea"/>
                <a:cs typeface="+mn-cs"/>
              </a:rPr>
              <a:t>The few software conferences I have attended over the last year have focused a lot on </a:t>
            </a:r>
            <a:r>
              <a:rPr lang="en-US" sz="1200" kern="1200" dirty="0" smtClean="0">
                <a:solidFill>
                  <a:schemeClr val="tx1"/>
                </a:solidFill>
                <a:latin typeface="+mn-lt"/>
                <a:ea typeface="+mn-ea"/>
                <a:cs typeface="+mn-cs"/>
                <a:hlinkClick r:id="rId3"/>
              </a:rPr>
              <a:t>Scrum. Scrum is an agile software development method used by an increasing number of software companies. Scrum talks about a “sprint”, which is a potentially shippable product increment. The focus revolves around features that go into a sprint. I don’t question the ability of Scrum to deliver features, but I question whether “features” is what clients really want.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 Standish Group study from 2002 found that 45% of software features were never used; only 20% were used often or always. It sounds crazy, right? 45% of wasted time, effort, sweat. Other studies have showed similar numbers, so I’m afraid it is about as crazy as it sounds. Mary </a:t>
            </a:r>
            <a:r>
              <a:rPr lang="en-US" sz="1200" kern="1200" dirty="0" err="1" smtClean="0">
                <a:solidFill>
                  <a:schemeClr val="tx1"/>
                </a:solidFill>
                <a:latin typeface="+mn-lt"/>
                <a:ea typeface="+mn-ea"/>
                <a:cs typeface="+mn-cs"/>
              </a:rPr>
              <a:t>Poppendick</a:t>
            </a:r>
            <a:r>
              <a:rPr lang="en-US" sz="1200" kern="1200" dirty="0" smtClean="0">
                <a:solidFill>
                  <a:schemeClr val="tx1"/>
                </a:solidFill>
                <a:latin typeface="+mn-lt"/>
                <a:ea typeface="+mn-ea"/>
                <a:cs typeface="+mn-cs"/>
              </a:rPr>
              <a:t> (lean evangelist and author of “Implementing Lean Software Development”) has stated that “Extra features are the biggest waste in software development.” So, if features aren’t what clients really want, what do they want?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Do you remember the first version of </a:t>
            </a:r>
            <a:r>
              <a:rPr lang="en-US" sz="1200" kern="1200" dirty="0" smtClean="0">
                <a:solidFill>
                  <a:schemeClr val="tx1"/>
                </a:solidFill>
                <a:latin typeface="+mn-lt"/>
                <a:ea typeface="+mn-ea"/>
                <a:cs typeface="+mn-cs"/>
                <a:hlinkClick r:id="rId4"/>
              </a:rPr>
              <a:t>iPhone? I do. It was great, fantastic, people loved it!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Why?</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iPhone lacked a lot of features which the competing cell phones had: auto focus on camera, stereo Bluetooth support, 3G, GPS, and even MMS. How did they manage to make such a serious tap into a difficult market with a phone that could do less than most of their competitors?  I claim that one of the reasons is superior product qualities: usability, intuitiveness, slickness, extendibility (app store), etc. What separates competing products with more or less the same feature sets are the product qualities. What clients really want is superior product quality!</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Here is the thing; Scrum doesn’t focus on product qualities and therefore product development companies need a process that also takes care of this important part of product development. In </a:t>
            </a:r>
            <a:r>
              <a:rPr lang="en-US" sz="1200" kern="1200" dirty="0" err="1" smtClean="0">
                <a:solidFill>
                  <a:schemeClr val="tx1"/>
                </a:solidFill>
                <a:latin typeface="+mn-lt"/>
                <a:ea typeface="+mn-ea"/>
                <a:cs typeface="+mn-cs"/>
              </a:rPr>
              <a:t>Confirmit</a:t>
            </a:r>
            <a:r>
              <a:rPr lang="en-US" sz="1200" kern="1200" dirty="0" smtClean="0">
                <a:solidFill>
                  <a:schemeClr val="tx1"/>
                </a:solidFill>
                <a:latin typeface="+mn-lt"/>
                <a:ea typeface="+mn-ea"/>
                <a:cs typeface="+mn-cs"/>
              </a:rPr>
              <a:t>, we use an Evolutionary Project Management method: </a:t>
            </a:r>
            <a:r>
              <a:rPr lang="en-US" sz="1200" kern="1200" dirty="0" err="1" smtClean="0">
                <a:solidFill>
                  <a:schemeClr val="tx1"/>
                </a:solidFill>
                <a:latin typeface="+mn-lt"/>
                <a:ea typeface="+mn-ea"/>
                <a:cs typeface="+mn-cs"/>
              </a:rPr>
              <a:t>Evo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Evo</a:t>
            </a:r>
            <a:r>
              <a:rPr lang="en-US" sz="1200" kern="1200" dirty="0" smtClean="0">
                <a:solidFill>
                  <a:schemeClr val="tx1"/>
                </a:solidFill>
                <a:latin typeface="+mn-lt"/>
                <a:ea typeface="+mn-ea"/>
                <a:cs typeface="+mn-cs"/>
              </a:rPr>
              <a:t> is focused on delivering quantified stakeholder values and product qualities. </a:t>
            </a:r>
            <a:r>
              <a:rPr lang="en-US" sz="1200" kern="1200" dirty="0" err="1" smtClean="0">
                <a:solidFill>
                  <a:schemeClr val="tx1"/>
                </a:solidFill>
                <a:latin typeface="+mn-lt"/>
                <a:ea typeface="+mn-ea"/>
                <a:cs typeface="+mn-cs"/>
              </a:rPr>
              <a:t>Evo</a:t>
            </a:r>
            <a:r>
              <a:rPr lang="en-US" sz="1200" kern="1200" dirty="0" smtClean="0">
                <a:solidFill>
                  <a:schemeClr val="tx1"/>
                </a:solidFill>
                <a:latin typeface="+mn-lt"/>
                <a:ea typeface="+mn-ea"/>
                <a:cs typeface="+mn-cs"/>
              </a:rPr>
              <a:t> is a method developed by Tom Gilb (see </a:t>
            </a:r>
            <a:r>
              <a:rPr lang="en-US" sz="1200" kern="1200" dirty="0" smtClean="0">
                <a:solidFill>
                  <a:schemeClr val="tx1"/>
                </a:solidFill>
                <a:latin typeface="+mn-lt"/>
                <a:ea typeface="+mn-ea"/>
                <a:cs typeface="+mn-cs"/>
                <a:hlinkClick r:id="rId5"/>
              </a:rPr>
              <a:t>www.gilb.com for more information). Next time, I’ll talk a bit more about how we use Evo in Confirmit.</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500" dirty="0" smtClean="0"/>
              <a:t>http://</a:t>
            </a:r>
            <a:r>
              <a:rPr lang="en-US" sz="1500" dirty="0" err="1" smtClean="0"/>
              <a:t>www.confirmit.com</a:t>
            </a:r>
            <a:r>
              <a:rPr lang="en-US" sz="1500" dirty="0" smtClean="0"/>
              <a:t>/Home/Community/</a:t>
            </a:r>
            <a:r>
              <a:rPr lang="en-US" sz="1500" dirty="0" err="1" smtClean="0"/>
              <a:t>Confirmit</a:t>
            </a:r>
            <a:r>
              <a:rPr lang="en-US" sz="1500" dirty="0" smtClean="0"/>
              <a:t>-Horizons/February-2010/What-Clients-Want-is-Superior-Product-Quality!.</a:t>
            </a:r>
            <a:r>
              <a:rPr lang="en-US" sz="1500" dirty="0" err="1" smtClean="0"/>
              <a:t>aspx</a:t>
            </a:r>
            <a:endParaRPr lang="nb-NO" sz="15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latin typeface="+mn-lt"/>
                <a:ea typeface="+mn-ea"/>
                <a:cs typeface="+mn-cs"/>
              </a:rPr>
              <a:t>Agile References:</a:t>
            </a:r>
            <a:endParaRPr lang="en-GB" sz="1200" b="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"Tom Gilb invented </a:t>
            </a:r>
            <a:r>
              <a:rPr lang="en-GB" sz="1200" b="0" i="1" kern="1200" dirty="0" err="1" smtClean="0">
                <a:solidFill>
                  <a:schemeClr val="tx1"/>
                </a:solidFill>
                <a:latin typeface="+mn-lt"/>
                <a:ea typeface="+mn-ea"/>
                <a:cs typeface="+mn-cs"/>
              </a:rPr>
              <a:t>Evo</a:t>
            </a:r>
            <a:r>
              <a:rPr lang="en-GB" sz="1200" b="0" i="1" kern="1200" dirty="0" smtClean="0">
                <a:solidFill>
                  <a:schemeClr val="tx1"/>
                </a:solidFill>
                <a:latin typeface="+mn-lt"/>
                <a:ea typeface="+mn-ea"/>
                <a:cs typeface="+mn-cs"/>
              </a:rPr>
              <a:t>, arguably the first Agile process. He and his son Kai have been working with me in Norway to align what they are doing with Scrum.</a:t>
            </a:r>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Kai has some excellent case studies where he has acted as Product Owner. He has done some of the most innovative things I have seen in the Scrum community."</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Jeff Sutherland, co-inventor of Scrum, 5Feb 2010 in Scrum Alliance Email.</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 </a:t>
            </a:r>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“Tom </a:t>
            </a:r>
            <a:r>
              <a:rPr lang="en-GB" sz="1200" b="0" i="1" kern="1200" dirty="0" err="1" smtClean="0">
                <a:solidFill>
                  <a:schemeClr val="tx1"/>
                </a:solidFill>
                <a:latin typeface="+mn-lt"/>
                <a:ea typeface="+mn-ea"/>
                <a:cs typeface="+mn-cs"/>
              </a:rPr>
              <a:t>Gilb's</a:t>
            </a:r>
            <a:r>
              <a:rPr lang="en-GB" sz="1200" b="0" i="1" kern="1200" dirty="0" smtClean="0">
                <a:solidFill>
                  <a:schemeClr val="tx1"/>
                </a:solidFill>
                <a:latin typeface="+mn-lt"/>
                <a:ea typeface="+mn-ea"/>
                <a:cs typeface="+mn-cs"/>
              </a:rPr>
              <a:t> </a:t>
            </a:r>
            <a:r>
              <a:rPr lang="en-GB" sz="1200" b="0" i="1" kern="1200" dirty="0" err="1" smtClean="0">
                <a:solidFill>
                  <a:schemeClr val="tx1"/>
                </a:solidFill>
                <a:latin typeface="+mn-lt"/>
                <a:ea typeface="+mn-ea"/>
                <a:cs typeface="+mn-cs"/>
              </a:rPr>
              <a:t>Planguage</a:t>
            </a:r>
            <a:r>
              <a:rPr lang="en-GB" sz="1200" b="0" i="1" kern="1200" dirty="0" smtClean="0">
                <a:solidFill>
                  <a:schemeClr val="tx1"/>
                </a:solidFill>
                <a:latin typeface="+mn-lt"/>
                <a:ea typeface="+mn-ea"/>
                <a:cs typeface="+mn-cs"/>
              </a:rPr>
              <a:t> referenced and praised at #</a:t>
            </a:r>
            <a:r>
              <a:rPr lang="en-GB" sz="1200" b="0" i="1" kern="1200" dirty="0" err="1" smtClean="0">
                <a:solidFill>
                  <a:schemeClr val="tx1"/>
                </a:solidFill>
                <a:latin typeface="+mn-lt"/>
                <a:ea typeface="+mn-ea"/>
                <a:cs typeface="+mn-cs"/>
              </a:rPr>
              <a:t>scrumgathering</a:t>
            </a:r>
            <a:r>
              <a:rPr lang="en-GB" sz="1200" b="0" i="1" kern="1200" dirty="0" smtClean="0">
                <a:solidFill>
                  <a:schemeClr val="tx1"/>
                </a:solidFill>
                <a:latin typeface="+mn-lt"/>
                <a:ea typeface="+mn-ea"/>
                <a:cs typeface="+mn-cs"/>
              </a:rPr>
              <a:t> by Jeff Sutherland. I highly agree"</a:t>
            </a:r>
            <a:r>
              <a:rPr lang="en-GB" sz="1200" b="1" i="0" kern="1200" dirty="0" smtClean="0">
                <a:solidFill>
                  <a:schemeClr val="tx1"/>
                </a:solidFill>
                <a:latin typeface="+mn-lt"/>
                <a:ea typeface="+mn-ea"/>
                <a:cs typeface="+mn-cs"/>
              </a:rPr>
              <a:t> Mike Cohn, Tweet, Oct 19 2009</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 </a:t>
            </a:r>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“I’ve always considered Tom to have been the original </a:t>
            </a:r>
            <a:r>
              <a:rPr lang="en-GB" sz="1200" b="0" i="1" kern="1200" dirty="0" err="1" smtClean="0">
                <a:solidFill>
                  <a:schemeClr val="tx1"/>
                </a:solidFill>
                <a:latin typeface="+mn-lt"/>
                <a:ea typeface="+mn-ea"/>
                <a:cs typeface="+mn-cs"/>
              </a:rPr>
              <a:t>agilist</a:t>
            </a:r>
            <a:r>
              <a:rPr lang="en-GB" sz="1200" b="0" i="1" kern="1200" dirty="0" smtClean="0">
                <a:solidFill>
                  <a:schemeClr val="tx1"/>
                </a:solidFill>
                <a:latin typeface="+mn-lt"/>
                <a:ea typeface="+mn-ea"/>
                <a:cs typeface="+mn-cs"/>
              </a:rPr>
              <a:t>. In 1989, he wrote about short iterations (each should be no more than 2% of the total project schedule). This was long before the rest of us had it figured out." </a:t>
            </a:r>
            <a:r>
              <a:rPr lang="en-GB" sz="1200" b="1" i="1" kern="1200" dirty="0" smtClean="0">
                <a:solidFill>
                  <a:schemeClr val="tx1"/>
                </a:solidFill>
                <a:latin typeface="+mn-lt"/>
                <a:ea typeface="+mn-ea"/>
                <a:cs typeface="+mn-cs"/>
              </a:rPr>
              <a:t>Mike Cohn  </a:t>
            </a:r>
            <a:r>
              <a:rPr lang="en-GB" sz="1200" b="0" i="0" kern="1200" dirty="0" smtClean="0">
                <a:solidFill>
                  <a:schemeClr val="tx1"/>
                </a:solidFill>
                <a:latin typeface="+mn-lt"/>
                <a:ea typeface="+mn-ea"/>
                <a:cs typeface="+mn-cs"/>
              </a:rPr>
              <a:t>http://</a:t>
            </a:r>
            <a:r>
              <a:rPr lang="en-GB" sz="1200" b="0" i="0" kern="1200" dirty="0" err="1" smtClean="0">
                <a:solidFill>
                  <a:schemeClr val="tx1"/>
                </a:solidFill>
                <a:latin typeface="+mn-lt"/>
                <a:ea typeface="+mn-ea"/>
                <a:cs typeface="+mn-cs"/>
              </a:rPr>
              <a:t>blog.mountaingoatsoftware.com</a:t>
            </a:r>
            <a:r>
              <a:rPr lang="en-GB" sz="1200" b="0" i="0" kern="1200" dirty="0" smtClean="0">
                <a:solidFill>
                  <a:schemeClr val="tx1"/>
                </a:solidFill>
                <a:latin typeface="+mn-lt"/>
                <a:ea typeface="+mn-ea"/>
                <a:cs typeface="+mn-cs"/>
              </a:rPr>
              <a:t>/?p=77</a:t>
            </a:r>
          </a:p>
          <a:p>
            <a:r>
              <a:rPr lang="en-GB" sz="1200" b="1" i="0" kern="1200" dirty="0" smtClean="0">
                <a:solidFill>
                  <a:schemeClr val="tx1"/>
                </a:solidFill>
                <a:latin typeface="+mn-lt"/>
                <a:ea typeface="+mn-ea"/>
                <a:cs typeface="+mn-cs"/>
              </a:rPr>
              <a:t> </a:t>
            </a:r>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Comment of Kent Beck on Tom </a:t>
            </a:r>
            <a:r>
              <a:rPr lang="en-GB" sz="1200" b="1" i="0" kern="1200" dirty="0" err="1" smtClean="0">
                <a:solidFill>
                  <a:schemeClr val="tx1"/>
                </a:solidFill>
                <a:latin typeface="+mn-lt"/>
                <a:ea typeface="+mn-ea"/>
                <a:cs typeface="+mn-cs"/>
              </a:rPr>
              <a:t>Gilb’s</a:t>
            </a:r>
            <a:r>
              <a:rPr lang="en-GB" sz="1200" b="1" i="0" kern="1200" dirty="0" smtClean="0">
                <a:solidFill>
                  <a:schemeClr val="tx1"/>
                </a:solidFill>
                <a:latin typeface="+mn-lt"/>
                <a:ea typeface="+mn-ea"/>
                <a:cs typeface="+mn-cs"/>
              </a:rPr>
              <a:t> book , “Principles of Software Engineering Management”:</a:t>
            </a:r>
            <a:r>
              <a:rPr lang="en-GB" sz="1200" b="0" i="0" kern="1200" dirty="0" smtClean="0">
                <a:solidFill>
                  <a:schemeClr val="tx1"/>
                </a:solidFill>
                <a:latin typeface="+mn-lt"/>
                <a:ea typeface="+mn-ea"/>
                <a:cs typeface="+mn-cs"/>
              </a:rPr>
              <a:t> </a:t>
            </a:r>
            <a:r>
              <a:rPr lang="en-GB" sz="1200" b="0" i="1" kern="1200" dirty="0" smtClean="0">
                <a:solidFill>
                  <a:schemeClr val="tx1"/>
                </a:solidFill>
                <a:latin typeface="+mn-lt"/>
                <a:ea typeface="+mn-ea"/>
                <a:cs typeface="+mn-cs"/>
              </a:rPr>
              <a:t>“ A strong case for evolutionary delivery – small releases, constant refactoring,  intense dialog with the customer”.</a:t>
            </a:r>
            <a:r>
              <a:rPr lang="en-GB" sz="1200" b="1" i="0" kern="1200" dirty="0" smtClean="0">
                <a:solidFill>
                  <a:schemeClr val="tx1"/>
                </a:solidFill>
                <a:latin typeface="+mn-lt"/>
                <a:ea typeface="+mn-ea"/>
                <a:cs typeface="+mn-cs"/>
              </a:rPr>
              <a:t> </a:t>
            </a:r>
            <a:r>
              <a:rPr lang="en-GB" sz="1200" b="0" i="0" kern="1200" dirty="0" smtClean="0">
                <a:solidFill>
                  <a:schemeClr val="tx1"/>
                </a:solidFill>
                <a:latin typeface="+mn-lt"/>
                <a:ea typeface="+mn-ea"/>
                <a:cs typeface="+mn-cs"/>
              </a:rPr>
              <a:t>(Beck, page 173). </a:t>
            </a:r>
          </a:p>
          <a:p>
            <a:r>
              <a:rPr lang="en-GB" sz="1200" b="1" i="0" kern="1200" dirty="0" smtClean="0">
                <a:solidFill>
                  <a:schemeClr val="tx1"/>
                </a:solidFill>
                <a:latin typeface="+mn-lt"/>
                <a:ea typeface="+mn-ea"/>
                <a:cs typeface="+mn-cs"/>
              </a:rPr>
              <a:t>In a mail to Tom, Kent wrote:</a:t>
            </a:r>
            <a:r>
              <a:rPr lang="en-GB" sz="1200" b="0" i="0" kern="1200" dirty="0" smtClean="0">
                <a:solidFill>
                  <a:schemeClr val="tx1"/>
                </a:solidFill>
                <a:latin typeface="+mn-lt"/>
                <a:ea typeface="+mn-ea"/>
                <a:cs typeface="+mn-cs"/>
              </a:rPr>
              <a:t> </a:t>
            </a:r>
            <a:r>
              <a:rPr lang="en-GB" sz="1200" b="0" i="1" kern="1200" dirty="0" smtClean="0">
                <a:solidFill>
                  <a:schemeClr val="tx1"/>
                </a:solidFill>
                <a:latin typeface="+mn-lt"/>
                <a:ea typeface="+mn-ea"/>
                <a:cs typeface="+mn-cs"/>
              </a:rPr>
              <a:t>“I'm glad you and I have some alignment of ideas. I stole enough of yours that I'd be disappointed if we didn't :-), Kent”</a:t>
            </a:r>
            <a:r>
              <a:rPr lang="en-GB" sz="1200" b="0" i="0" kern="1200" dirty="0" smtClean="0">
                <a:solidFill>
                  <a:schemeClr val="tx1"/>
                </a:solidFill>
                <a:latin typeface="+mn-lt"/>
                <a:ea typeface="+mn-ea"/>
                <a:cs typeface="+mn-cs"/>
              </a:rPr>
              <a:t> (2003)</a:t>
            </a:r>
          </a:p>
          <a:p>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"But if you really want to take a step up, you should read Tom Gilb. The ideas expressed in </a:t>
            </a:r>
            <a:r>
              <a:rPr lang="en-GB" sz="1200" b="0" i="1" u="sng" kern="1200" dirty="0" smtClean="0">
                <a:solidFill>
                  <a:schemeClr val="tx1"/>
                </a:solidFill>
                <a:latin typeface="+mn-lt"/>
                <a:ea typeface="+mn-ea"/>
                <a:cs typeface="+mn-cs"/>
                <a:hlinkClick r:id="rId3"/>
              </a:rPr>
              <a:t>Principles of Software Engineering Management aren’t quite fully baked into the ADD-sized nuggets that today’s developers might be used to, but make no mistake, Gilb’s thinking on requirements definition, reliability, design generation, code inspection, and project metrics are beyond most current practice."  </a:t>
            </a:r>
            <a:r>
              <a:rPr lang="en-GB" sz="1200" b="0" i="0" u="sng" kern="1200" dirty="0" smtClean="0">
                <a:solidFill>
                  <a:schemeClr val="tx1"/>
                </a:solidFill>
                <a:latin typeface="+mn-lt"/>
                <a:ea typeface="+mn-ea"/>
                <a:cs typeface="+mn-cs"/>
                <a:hlinkClick r:id="rId3"/>
              </a:rPr>
              <a:t> Corey Ladas </a:t>
            </a:r>
            <a:r>
              <a:rPr lang="en-GB" sz="1200" b="0" i="0" u="sng" kern="1200" dirty="0" smtClean="0">
                <a:solidFill>
                  <a:schemeClr val="tx1"/>
                </a:solidFill>
                <a:latin typeface="+mn-lt"/>
                <a:ea typeface="+mn-ea"/>
                <a:cs typeface="+mn-cs"/>
                <a:hlinkClick r:id="rId4"/>
              </a:rPr>
              <a:t>http://leansoftwareengineering.com/2007/12/20/tom-gilbs-evolutionary-delivery-a-great-improvement-over-its-successors/</a:t>
            </a: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Jim </a:t>
            </a:r>
            <a:r>
              <a:rPr lang="en-GB" sz="1200" b="1" i="0" kern="1200" dirty="0" err="1" smtClean="0">
                <a:solidFill>
                  <a:schemeClr val="tx1"/>
                </a:solidFill>
                <a:latin typeface="+mn-lt"/>
                <a:ea typeface="+mn-ea"/>
                <a:cs typeface="+mn-cs"/>
              </a:rPr>
              <a:t>Highsmith</a:t>
            </a:r>
            <a:r>
              <a:rPr lang="en-GB" sz="1200" b="1" i="0" kern="1200" dirty="0" smtClean="0">
                <a:solidFill>
                  <a:schemeClr val="tx1"/>
                </a:solidFill>
                <a:latin typeface="+mn-lt"/>
                <a:ea typeface="+mn-ea"/>
                <a:cs typeface="+mn-cs"/>
              </a:rPr>
              <a:t> (an Agile Manifesto signatory) commented</a:t>
            </a:r>
            <a:r>
              <a:rPr lang="en-GB" sz="1200" b="0" i="1" kern="1200" dirty="0" smtClean="0">
                <a:solidFill>
                  <a:schemeClr val="tx1"/>
                </a:solidFill>
                <a:latin typeface="+mn-lt"/>
                <a:ea typeface="+mn-ea"/>
                <a:cs typeface="+mn-cs"/>
              </a:rPr>
              <a:t>: “Two individuals in particular pioneered the evolution of iterative development approached in the 1980’s – Barry Boehm with his Spiral Model and Tom Gilb with his </a:t>
            </a:r>
            <a:r>
              <a:rPr lang="en-GB" sz="1200" b="0" i="1" kern="1200" dirty="0" err="1" smtClean="0">
                <a:solidFill>
                  <a:schemeClr val="tx1"/>
                </a:solidFill>
                <a:latin typeface="+mn-lt"/>
                <a:ea typeface="+mn-ea"/>
                <a:cs typeface="+mn-cs"/>
              </a:rPr>
              <a:t>Evo</a:t>
            </a:r>
            <a:r>
              <a:rPr lang="en-GB" sz="1200" b="0" i="1" kern="1200" dirty="0" smtClean="0">
                <a:solidFill>
                  <a:schemeClr val="tx1"/>
                </a:solidFill>
                <a:latin typeface="+mn-lt"/>
                <a:ea typeface="+mn-ea"/>
                <a:cs typeface="+mn-cs"/>
              </a:rPr>
              <a:t> model. I drew on Boehm’s and </a:t>
            </a:r>
            <a:r>
              <a:rPr lang="en-GB" sz="1200" b="0" i="1" kern="1200" dirty="0" err="1" smtClean="0">
                <a:solidFill>
                  <a:schemeClr val="tx1"/>
                </a:solidFill>
                <a:latin typeface="+mn-lt"/>
                <a:ea typeface="+mn-ea"/>
                <a:cs typeface="+mn-cs"/>
              </a:rPr>
              <a:t>Gilb’s</a:t>
            </a:r>
            <a:r>
              <a:rPr lang="en-GB" sz="1200" b="0" i="1" kern="1200" dirty="0" smtClean="0">
                <a:solidFill>
                  <a:schemeClr val="tx1"/>
                </a:solidFill>
                <a:latin typeface="+mn-lt"/>
                <a:ea typeface="+mn-ea"/>
                <a:cs typeface="+mn-cs"/>
              </a:rPr>
              <a:t> ideas for early inspiration in developing Adaptive Software Development. …. Gilb has long advocated this more explicit (quantitative) valuation in order to capture the early value and increase ROI”</a:t>
            </a:r>
            <a:r>
              <a:rPr lang="en-GB" sz="1200" b="1" i="0" kern="1200" dirty="0" smtClean="0">
                <a:solidFill>
                  <a:schemeClr val="tx1"/>
                </a:solidFill>
                <a:latin typeface="+mn-lt"/>
                <a:ea typeface="+mn-ea"/>
                <a:cs typeface="+mn-cs"/>
              </a:rPr>
              <a:t> (Cutter It Journal: The Journal of Information Technology Management, July 2004page 4, July 2004).</a:t>
            </a:r>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Ward Cunningham wrote April 2005</a:t>
            </a:r>
            <a:r>
              <a:rPr lang="en-GB" sz="1200" b="0" i="0" kern="1200" dirty="0" smtClean="0">
                <a:solidFill>
                  <a:schemeClr val="tx1"/>
                </a:solidFill>
                <a:latin typeface="+mn-lt"/>
                <a:ea typeface="+mn-ea"/>
                <a:cs typeface="+mn-cs"/>
              </a:rPr>
              <a:t>: </a:t>
            </a:r>
            <a:r>
              <a:rPr lang="en-GB" sz="1200" b="0" i="1" kern="1200" dirty="0" smtClean="0">
                <a:solidFill>
                  <a:schemeClr val="tx1"/>
                </a:solidFill>
                <a:latin typeface="+mn-lt"/>
                <a:ea typeface="+mn-ea"/>
                <a:cs typeface="+mn-cs"/>
              </a:rPr>
              <a:t>“Tom -- Thanks for sharing your work. I hope you find value in ours. I'm also glad that the agile community is paying attention to your work. We know (now) that you were out there ahead of most of us. Best regards. – Ward”,</a:t>
            </a:r>
            <a:r>
              <a:rPr lang="en-GB" sz="1200" b="0" i="0" kern="1200" dirty="0" smtClean="0">
                <a:solidFill>
                  <a:schemeClr val="tx1"/>
                </a:solidFill>
                <a:latin typeface="+mn-lt"/>
                <a:ea typeface="+mn-ea"/>
                <a:cs typeface="+mn-cs"/>
              </a:rPr>
              <a:t> </a:t>
            </a:r>
            <a:r>
              <a:rPr lang="en-GB" sz="1200" b="0" i="0" u="sng" kern="1200" dirty="0" smtClean="0">
                <a:solidFill>
                  <a:schemeClr val="tx1"/>
                </a:solidFill>
                <a:latin typeface="+mn-lt"/>
                <a:ea typeface="+mn-ea"/>
                <a:cs typeface="+mn-cs"/>
                <a:hlinkClick r:id="rId5"/>
              </a:rPr>
              <a:t>http://c2.com</a:t>
            </a: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Robert C. Martin (Agile Manifesto initial signatory, aka Uncle Bob): </a:t>
            </a:r>
            <a:r>
              <a:rPr lang="en-GB" sz="1200" b="0" i="1" kern="1200" dirty="0" smtClean="0">
                <a:solidFill>
                  <a:schemeClr val="tx1"/>
                </a:solidFill>
                <a:latin typeface="+mn-lt"/>
                <a:ea typeface="+mn-ea"/>
                <a:cs typeface="+mn-cs"/>
              </a:rPr>
              <a:t>"Tom and I talked of many things, and I found myself learning a great deal from him. The item that sticks most prominently in my mind is the definition of progress.", "Tom has invented a planning formalism that he calls </a:t>
            </a:r>
            <a:r>
              <a:rPr lang="en-GB" sz="1200" b="0" i="1" kern="1200" dirty="0" smtClean="0">
                <a:solidFill>
                  <a:schemeClr val="tx1"/>
                </a:solidFill>
                <a:latin typeface="+mn-lt"/>
                <a:ea typeface="+mn-ea"/>
                <a:cs typeface="+mn-cs"/>
                <a:hlinkClick r:id="rId6"/>
              </a:rPr>
              <a:t>Planguage that captures this idea of customer need. I think I'm going to spend some serious time investigating this. " </a:t>
            </a:r>
            <a:r>
              <a:rPr lang="en-GB" sz="1200" b="0" i="0" kern="1200" dirty="0" smtClean="0">
                <a:solidFill>
                  <a:schemeClr val="tx1"/>
                </a:solidFill>
                <a:latin typeface="+mn-lt"/>
                <a:ea typeface="+mn-ea"/>
                <a:cs typeface="+mn-cs"/>
                <a:hlinkClick r:id="rId6"/>
              </a:rPr>
              <a:t> from </a:t>
            </a:r>
            <a:r>
              <a:rPr lang="en-GB" sz="1200" b="0" i="0" u="sng" kern="1200" dirty="0" smtClean="0">
                <a:solidFill>
                  <a:schemeClr val="tx1"/>
                </a:solidFill>
                <a:latin typeface="+mn-lt"/>
                <a:ea typeface="+mn-ea"/>
                <a:cs typeface="+mn-cs"/>
                <a:hlinkClick r:id="rId7"/>
              </a:rPr>
              <a:t>http://www.butunclebob.com/ArticleS.UncleBob.TomGilbVisit</a:t>
            </a:r>
          </a:p>
          <a:p>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'1985: perhaps the first explicitly named, incremental alternative to the “waterfall” approach is Tom </a:t>
            </a:r>
            <a:r>
              <a:rPr lang="en-GB" sz="1200" b="0" i="0" kern="1200" dirty="0" err="1" smtClean="0">
                <a:solidFill>
                  <a:schemeClr val="tx1"/>
                </a:solidFill>
                <a:latin typeface="+mn-lt"/>
                <a:ea typeface="+mn-ea"/>
                <a:cs typeface="+mn-cs"/>
              </a:rPr>
              <a:t>Gilb’s</a:t>
            </a:r>
            <a:r>
              <a:rPr lang="en-GB" sz="1200" b="0" i="0" kern="1200" dirty="0" smtClean="0">
                <a:solidFill>
                  <a:schemeClr val="tx1"/>
                </a:solidFill>
                <a:latin typeface="+mn-lt"/>
                <a:ea typeface="+mn-ea"/>
                <a:cs typeface="+mn-cs"/>
              </a:rPr>
              <a:t> Evolutionary Delivery Model, nicknamed “</a:t>
            </a:r>
            <a:r>
              <a:rPr lang="en-GB" sz="1200" b="0" i="0" kern="1200" dirty="0" err="1" smtClean="0">
                <a:solidFill>
                  <a:schemeClr val="tx1"/>
                </a:solidFill>
                <a:latin typeface="+mn-lt"/>
                <a:ea typeface="+mn-ea"/>
                <a:cs typeface="+mn-cs"/>
              </a:rPr>
              <a:t>Evo</a:t>
            </a:r>
            <a:r>
              <a:rPr lang="en-GB" sz="1200" b="0" i="0" kern="1200" dirty="0" smtClean="0">
                <a:solidFill>
                  <a:schemeClr val="tx1"/>
                </a:solidFill>
                <a:latin typeface="+mn-lt"/>
                <a:ea typeface="+mn-ea"/>
                <a:cs typeface="+mn-cs"/>
              </a:rPr>
              <a:t>” '</a:t>
            </a:r>
          </a:p>
          <a:p>
            <a:r>
              <a:rPr lang="en-GB" sz="1200" b="0" i="0" kern="1200" dirty="0" smtClean="0">
                <a:solidFill>
                  <a:schemeClr val="tx1"/>
                </a:solidFill>
                <a:latin typeface="+mn-lt"/>
                <a:ea typeface="+mn-ea"/>
                <a:cs typeface="+mn-cs"/>
              </a:rPr>
              <a:t>http://</a:t>
            </a:r>
            <a:r>
              <a:rPr lang="en-GB" sz="1200" b="0" i="0" kern="1200" dirty="0" err="1" smtClean="0">
                <a:solidFill>
                  <a:schemeClr val="tx1"/>
                </a:solidFill>
                <a:latin typeface="+mn-lt"/>
                <a:ea typeface="+mn-ea"/>
                <a:cs typeface="+mn-cs"/>
              </a:rPr>
              <a:t>guide.agilealliance.org</a:t>
            </a:r>
            <a:r>
              <a:rPr lang="en-GB" sz="1200" b="0" i="0" kern="1200" dirty="0" smtClean="0">
                <a:solidFill>
                  <a:schemeClr val="tx1"/>
                </a:solidFill>
                <a:latin typeface="+mn-lt"/>
                <a:ea typeface="+mn-ea"/>
                <a:cs typeface="+mn-cs"/>
              </a:rPr>
              <a:t>/</a:t>
            </a:r>
            <a:r>
              <a:rPr lang="en-GB" sz="1200" b="0" i="0" kern="1200" dirty="0" err="1" smtClean="0">
                <a:solidFill>
                  <a:schemeClr val="tx1"/>
                </a:solidFill>
                <a:latin typeface="+mn-lt"/>
                <a:ea typeface="+mn-ea"/>
                <a:cs typeface="+mn-cs"/>
              </a:rPr>
              <a:t>timeline.html</a:t>
            </a:r>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Gilb T. (1985). "Evolutionary Delivery versus the "waterfall model" " ACM SIGSOFT, </a:t>
            </a:r>
            <a:r>
              <a:rPr lang="en-GB" sz="1200" b="0" i="0" u="sng" kern="1200" dirty="0" smtClean="0">
                <a:solidFill>
                  <a:schemeClr val="tx1"/>
                </a:solidFill>
                <a:latin typeface="+mn-lt"/>
                <a:ea typeface="+mn-ea"/>
                <a:cs typeface="+mn-cs"/>
                <a:hlinkClick r:id="rId8"/>
              </a:rPr>
              <a:t>http://dl.acm.org/citation.cfm?id=1012490</a:t>
            </a:r>
          </a:p>
          <a:p>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Mary </a:t>
            </a:r>
            <a:r>
              <a:rPr lang="en-GB" sz="1200" b="1" i="0" kern="1200" dirty="0" err="1" smtClean="0">
                <a:solidFill>
                  <a:schemeClr val="tx1"/>
                </a:solidFill>
                <a:latin typeface="+mn-lt"/>
                <a:ea typeface="+mn-ea"/>
                <a:cs typeface="+mn-cs"/>
              </a:rPr>
              <a:t>Poppendieck</a:t>
            </a:r>
            <a:r>
              <a:rPr lang="en-GB" sz="1200" b="1" i="0" kern="1200" dirty="0" smtClean="0">
                <a:solidFill>
                  <a:schemeClr val="tx1"/>
                </a:solidFill>
                <a:latin typeface="+mn-lt"/>
                <a:ea typeface="+mn-ea"/>
                <a:cs typeface="+mn-cs"/>
              </a:rPr>
              <a:t>, 2012</a:t>
            </a:r>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In 1988, Tom Gilb wrote the book Principles of Software Engineering Management, which is now in its 20th printing. One of the earliest advocates of evolutionary development, he has recently reiterated the elements of good software engineering in an article in Agile Record[2], from which I quote liberally</a:t>
            </a:r>
          </a:p>
          <a:p>
            <a:r>
              <a:rPr lang="en-GB" sz="1200" b="0" i="0" kern="1200" dirty="0" smtClean="0">
                <a:solidFill>
                  <a:schemeClr val="tx1"/>
                </a:solidFill>
                <a:latin typeface="+mn-lt"/>
                <a:ea typeface="+mn-ea"/>
                <a:cs typeface="+mn-cs"/>
              </a:rPr>
              <a:t>http://</a:t>
            </a:r>
            <a:r>
              <a:rPr lang="en-GB" sz="1200" b="0" i="0" kern="1200" dirty="0" err="1" smtClean="0">
                <a:solidFill>
                  <a:schemeClr val="tx1"/>
                </a:solidFill>
                <a:latin typeface="+mn-lt"/>
                <a:ea typeface="+mn-ea"/>
                <a:cs typeface="+mn-cs"/>
              </a:rPr>
              <a:t>poppendieck.blogspot.com</a:t>
            </a:r>
            <a:r>
              <a:rPr lang="en-GB" sz="1200" b="0" i="0" kern="1200" dirty="0" smtClean="0">
                <a:solidFill>
                  <a:schemeClr val="tx1"/>
                </a:solidFill>
                <a:latin typeface="+mn-lt"/>
                <a:ea typeface="+mn-ea"/>
                <a:cs typeface="+mn-cs"/>
              </a:rPr>
              <a:t>/2010/12/product-owner-</a:t>
            </a:r>
            <a:r>
              <a:rPr lang="en-GB" sz="1200" b="0" i="0" kern="1200" dirty="0" err="1" smtClean="0">
                <a:solidFill>
                  <a:schemeClr val="tx1"/>
                </a:solidFill>
                <a:latin typeface="+mn-lt"/>
                <a:ea typeface="+mn-ea"/>
                <a:cs typeface="+mn-cs"/>
              </a:rPr>
              <a:t>problem.html</a:t>
            </a:r>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Agile History…	</a:t>
            </a:r>
          </a:p>
          <a:p>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Historical Roots of Agile Methods:</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Where did “Agile Thinking” Come from?</a:t>
            </a:r>
            <a:endParaRPr lang="en-GB" sz="1200" b="0" i="0" kern="1200" dirty="0" smtClean="0">
              <a:solidFill>
                <a:schemeClr val="tx1"/>
              </a:solidFill>
              <a:latin typeface="+mn-lt"/>
              <a:ea typeface="+mn-ea"/>
              <a:cs typeface="+mn-cs"/>
            </a:endParaRPr>
          </a:p>
          <a:p>
            <a:r>
              <a:rPr lang="en-GB" sz="1200" b="1" i="0" kern="1200" dirty="0" err="1" smtClean="0">
                <a:solidFill>
                  <a:schemeClr val="tx1"/>
                </a:solidFill>
                <a:latin typeface="+mn-lt"/>
                <a:ea typeface="+mn-ea"/>
                <a:cs typeface="+mn-cs"/>
              </a:rPr>
              <a:t>Noura</a:t>
            </a:r>
            <a:r>
              <a:rPr lang="en-GB" sz="1200" b="1" i="0" kern="1200" dirty="0" smtClean="0">
                <a:solidFill>
                  <a:schemeClr val="tx1"/>
                </a:solidFill>
                <a:latin typeface="+mn-lt"/>
                <a:ea typeface="+mn-ea"/>
                <a:cs typeface="+mn-cs"/>
              </a:rPr>
              <a:t> Abbas, Andrew M </a:t>
            </a:r>
            <a:r>
              <a:rPr lang="en-GB" sz="1200" b="1" i="0" kern="1200" dirty="0" err="1" smtClean="0">
                <a:solidFill>
                  <a:schemeClr val="tx1"/>
                </a:solidFill>
                <a:latin typeface="+mn-lt"/>
                <a:ea typeface="+mn-ea"/>
                <a:cs typeface="+mn-cs"/>
              </a:rPr>
              <a:t>Gravell</a:t>
            </a:r>
            <a:r>
              <a:rPr lang="en-GB" sz="1200" b="1" i="0" kern="1200" dirty="0" smtClean="0">
                <a:solidFill>
                  <a:schemeClr val="tx1"/>
                </a:solidFill>
                <a:latin typeface="+mn-lt"/>
                <a:ea typeface="+mn-ea"/>
                <a:cs typeface="+mn-cs"/>
              </a:rPr>
              <a:t>, Gary B Wills</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School of Electronics and Computer Science, University of Southampton</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Southampton, SO17 1BJ, United Kingdom</a:t>
            </a:r>
            <a:endParaRPr lang="en-GB"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Oct 10 2008)</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eprints.ecs.soton.ac.uk</a:t>
            </a:r>
            <a:r>
              <a:rPr lang="en-US" sz="1200" b="0" i="0" kern="1200" dirty="0" smtClean="0">
                <a:solidFill>
                  <a:schemeClr val="tx1"/>
                </a:solidFill>
                <a:latin typeface="+mn-lt"/>
                <a:ea typeface="+mn-ea"/>
                <a:cs typeface="+mn-cs"/>
              </a:rPr>
              <a:t>/16606/1/xp2008camera_ready.pdf</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"Agile ideas appeared in old development processes as well. In 1985, Tom Gilb wrote “Evolutionary Delivery versus the ‘Waterfall model’”. In this paper Gilb introduce the EVO method as an alternative of the waterfall which he considered as “unrealistic and dangerous to the primary objectives of any software project”. Gilb based EVO on three simple principles [17]: </a:t>
            </a:r>
          </a:p>
          <a:p>
            <a:r>
              <a:rPr lang="en-US" sz="1200" b="0" i="0" kern="1200" dirty="0" smtClean="0">
                <a:solidFill>
                  <a:schemeClr val="tx1"/>
                </a:solidFill>
                <a:latin typeface="+mn-lt"/>
                <a:ea typeface="+mn-ea"/>
                <a:cs typeface="+mn-cs"/>
              </a:rPr>
              <a:t>• Deliver something to the real end-user </a:t>
            </a:r>
          </a:p>
          <a:p>
            <a:r>
              <a:rPr lang="en-US" sz="1200" b="0" i="0" kern="1200" dirty="0" smtClean="0">
                <a:solidFill>
                  <a:schemeClr val="tx1"/>
                </a:solidFill>
                <a:latin typeface="+mn-lt"/>
                <a:ea typeface="+mn-ea"/>
                <a:cs typeface="+mn-cs"/>
              </a:rPr>
              <a:t>• Measure the added-value to the user in all critical dimensions </a:t>
            </a:r>
          </a:p>
          <a:p>
            <a:r>
              <a:rPr lang="en-US" sz="1200" b="0" i="0" kern="1200" dirty="0" smtClean="0">
                <a:solidFill>
                  <a:schemeClr val="tx1"/>
                </a:solidFill>
                <a:latin typeface="+mn-lt"/>
                <a:ea typeface="+mn-ea"/>
                <a:cs typeface="+mn-cs"/>
              </a:rPr>
              <a:t>• Adjust both design and objectives based on observed realities "</a:t>
            </a:r>
          </a:p>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FEB1B223-E9F6-054D-8734-95DABFCD654B}" type="slidenum">
              <a:rPr lang="en-GB" smtClean="0"/>
              <a:t>11</a:t>
            </a:fld>
            <a:endParaRPr lang="en-GB"/>
          </a:p>
        </p:txBody>
      </p:sp>
    </p:spTree>
    <p:extLst>
      <p:ext uri="{BB962C8B-B14F-4D97-AF65-F5344CB8AC3E}">
        <p14:creationId xmlns:p14="http://schemas.microsoft.com/office/powerpoint/2010/main" val="21666083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Here is the thing; Scrum doesn’t focus on product qualities and therefore product development companies need a process that also takes care of this important part of product development. In </a:t>
            </a:r>
            <a:r>
              <a:rPr lang="en-US" sz="1200" kern="1200" dirty="0" err="1" smtClean="0">
                <a:solidFill>
                  <a:schemeClr val="tx1"/>
                </a:solidFill>
                <a:latin typeface="+mn-lt"/>
                <a:ea typeface="+mn-ea"/>
                <a:cs typeface="+mn-cs"/>
              </a:rPr>
              <a:t>Confirmit</a:t>
            </a:r>
            <a:r>
              <a:rPr lang="en-US" sz="1200" kern="1200" dirty="0" smtClean="0">
                <a:solidFill>
                  <a:schemeClr val="tx1"/>
                </a:solidFill>
                <a:latin typeface="+mn-lt"/>
                <a:ea typeface="+mn-ea"/>
                <a:cs typeface="+mn-cs"/>
              </a:rPr>
              <a:t>, we use an Evolutionary Project Management method: </a:t>
            </a:r>
            <a:r>
              <a:rPr lang="en-US" sz="1200" kern="1200" dirty="0" err="1" smtClean="0">
                <a:solidFill>
                  <a:schemeClr val="tx1"/>
                </a:solidFill>
                <a:latin typeface="+mn-lt"/>
                <a:ea typeface="+mn-ea"/>
                <a:cs typeface="+mn-cs"/>
              </a:rPr>
              <a:t>Evo</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Evo</a:t>
            </a:r>
            <a:r>
              <a:rPr lang="en-US" sz="1200" kern="1200" dirty="0" smtClean="0">
                <a:solidFill>
                  <a:schemeClr val="tx1"/>
                </a:solidFill>
                <a:latin typeface="+mn-lt"/>
                <a:ea typeface="+mn-ea"/>
                <a:cs typeface="+mn-cs"/>
              </a:rPr>
              <a:t> is focused on delivering quantified stakeholder values and product qualities. </a:t>
            </a:r>
            <a:r>
              <a:rPr lang="en-US" sz="1200" kern="1200" dirty="0" err="1" smtClean="0">
                <a:solidFill>
                  <a:schemeClr val="tx1"/>
                </a:solidFill>
                <a:latin typeface="+mn-lt"/>
                <a:ea typeface="+mn-ea"/>
                <a:cs typeface="+mn-cs"/>
              </a:rPr>
              <a:t>Evo</a:t>
            </a:r>
            <a:r>
              <a:rPr lang="en-US" sz="1200" kern="1200" dirty="0" smtClean="0">
                <a:solidFill>
                  <a:schemeClr val="tx1"/>
                </a:solidFill>
                <a:latin typeface="+mn-lt"/>
                <a:ea typeface="+mn-ea"/>
                <a:cs typeface="+mn-cs"/>
              </a:rPr>
              <a:t> is a method developed by Tom Gilb (see </a:t>
            </a:r>
            <a:r>
              <a:rPr lang="en-US" sz="1200" kern="1200" dirty="0" smtClean="0">
                <a:solidFill>
                  <a:schemeClr val="tx1"/>
                </a:solidFill>
                <a:latin typeface="+mn-lt"/>
                <a:ea typeface="+mn-ea"/>
                <a:cs typeface="+mn-cs"/>
                <a:hlinkClick r:id="rId3"/>
              </a:rPr>
              <a:t>www.gilb.com for more information). Next time, I’ll talk a bit more about how we use Evo in Confirmit.</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C281F22-59A0-2D41-954B-4F92CAC6A136}" type="slidenum">
              <a:rPr lang="en-GB" smtClean="0"/>
              <a:t>72</a:t>
            </a:fld>
            <a:endParaRPr lang="en-GB"/>
          </a:p>
        </p:txBody>
      </p:sp>
    </p:spTree>
    <p:extLst>
      <p:ext uri="{BB962C8B-B14F-4D97-AF65-F5344CB8AC3E}">
        <p14:creationId xmlns:p14="http://schemas.microsoft.com/office/powerpoint/2010/main" val="37893769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Slide made by </a:t>
            </a:r>
            <a:r>
              <a:rPr lang="en-GB" dirty="0" err="1" smtClean="0"/>
              <a:t>TsG</a:t>
            </a:r>
            <a:r>
              <a:rPr lang="en-GB" dirty="0" smtClean="0"/>
              <a:t> 3 </a:t>
            </a:r>
            <a:r>
              <a:rPr lang="en-GB" dirty="0" err="1" smtClean="0"/>
              <a:t>nov</a:t>
            </a:r>
            <a:r>
              <a:rPr lang="en-GB" dirty="0" smtClean="0"/>
              <a:t> 2013 for </a:t>
            </a:r>
            <a:r>
              <a:rPr lang="en-GB" dirty="0" err="1" smtClean="0"/>
              <a:t>Smidig</a:t>
            </a:r>
            <a:r>
              <a:rPr lang="en-GB" dirty="0" smtClean="0"/>
              <a:t> 2013</a:t>
            </a:r>
          </a:p>
          <a:p>
            <a:endParaRPr lang="en-GB" dirty="0" smtClean="0"/>
          </a:p>
          <a:p>
            <a:endParaRPr lang="en-GB" dirty="0"/>
          </a:p>
        </p:txBody>
      </p:sp>
      <p:sp>
        <p:nvSpPr>
          <p:cNvPr id="4" name="Slide Number Placeholder 3"/>
          <p:cNvSpPr>
            <a:spLocks noGrp="1"/>
          </p:cNvSpPr>
          <p:nvPr>
            <p:ph type="sldNum" sz="quarter" idx="10"/>
          </p:nvPr>
        </p:nvSpPr>
        <p:spPr/>
        <p:txBody>
          <a:bodyPr/>
          <a:lstStyle/>
          <a:p>
            <a:fld id="{6685E6F6-AD8F-4940-A8CF-5C03EB99BD7B}" type="slidenum">
              <a:rPr lang="en-GB" smtClean="0"/>
              <a:t>74</a:t>
            </a:fld>
            <a:endParaRPr lang="en-GB"/>
          </a:p>
        </p:txBody>
      </p:sp>
    </p:spTree>
    <p:extLst>
      <p:ext uri="{BB962C8B-B14F-4D97-AF65-F5344CB8AC3E}">
        <p14:creationId xmlns:p14="http://schemas.microsoft.com/office/powerpoint/2010/main" val="339749300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sz="1200" b="1" kern="1200" dirty="0" smtClean="0">
                <a:solidFill>
                  <a:schemeClr val="tx1"/>
                </a:solidFill>
                <a:effectLst/>
                <a:latin typeface="+mn-lt"/>
                <a:ea typeface="+mn-ea"/>
                <a:cs typeface="+mn-cs"/>
              </a:rPr>
              <a:t> http://www.123rf.com/photo_15343312_craftsman-character-with-tool.html</a:t>
            </a:r>
          </a:p>
          <a:p>
            <a:endParaRPr lang="nb-NO" sz="1200" b="1" kern="1200" dirty="0" smtClean="0">
              <a:solidFill>
                <a:schemeClr val="tx1"/>
              </a:solidFill>
              <a:effectLst/>
              <a:latin typeface="+mn-lt"/>
              <a:ea typeface="+mn-ea"/>
              <a:cs typeface="+mn-cs"/>
            </a:endParaRPr>
          </a:p>
          <a:p>
            <a:r>
              <a:rPr lang="nb-NO" sz="1200" b="1" kern="1200" dirty="0" smtClean="0">
                <a:solidFill>
                  <a:schemeClr val="tx1"/>
                </a:solidFill>
                <a:effectLst/>
                <a:latin typeface="+mn-lt"/>
                <a:ea typeface="+mn-ea"/>
                <a:cs typeface="+mn-cs"/>
              </a:rPr>
              <a:t>ORIGINATED NOV 3 2013 FOR AGILE 2013 LECTURE OSLO</a:t>
            </a:r>
            <a:endParaRPr lang="en-GB" dirty="0"/>
          </a:p>
        </p:txBody>
      </p:sp>
      <p:sp>
        <p:nvSpPr>
          <p:cNvPr id="4" name="Slide Number Placeholder 3"/>
          <p:cNvSpPr>
            <a:spLocks noGrp="1"/>
          </p:cNvSpPr>
          <p:nvPr>
            <p:ph type="sldNum" sz="quarter" idx="10"/>
          </p:nvPr>
        </p:nvSpPr>
        <p:spPr/>
        <p:txBody>
          <a:bodyPr/>
          <a:lstStyle/>
          <a:p>
            <a:fld id="{6685E6F6-AD8F-4940-A8CF-5C03EB99BD7B}" type="slidenum">
              <a:rPr lang="en-GB" smtClean="0"/>
              <a:t>75</a:t>
            </a:fld>
            <a:endParaRPr lang="en-GB"/>
          </a:p>
        </p:txBody>
      </p:sp>
    </p:spTree>
    <p:extLst>
      <p:ext uri="{BB962C8B-B14F-4D97-AF65-F5344CB8AC3E}">
        <p14:creationId xmlns:p14="http://schemas.microsoft.com/office/powerpoint/2010/main" val="17302972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xfrm>
            <a:off x="3884613" y="8685213"/>
            <a:ext cx="2971800" cy="457200"/>
          </a:xfrm>
          <a:prstGeom prst="rect">
            <a:avLst/>
          </a:prstGeom>
          <a:noFill/>
        </p:spPr>
        <p:txBody>
          <a:bodyPr/>
          <a:lstStyle/>
          <a:p>
            <a:fld id="{159B624D-47FB-1049-A976-56F691840BDE}" type="slidenum">
              <a:rPr lang="en-US"/>
              <a:pPr/>
              <a:t>76</a:t>
            </a:fld>
            <a:endParaRPr lang="en-US"/>
          </a:p>
        </p:txBody>
      </p:sp>
      <p:sp>
        <p:nvSpPr>
          <p:cNvPr id="194563" name="Rectangle 2"/>
          <p:cNvSpPr>
            <a:spLocks noGrp="1" noRot="1" noChangeAspect="1" noChangeArrowheads="1" noTextEdit="1"/>
          </p:cNvSpPr>
          <p:nvPr>
            <p:ph type="sldImg"/>
          </p:nvPr>
        </p:nvSpPr>
        <p:spPr>
          <a:xfrm>
            <a:off x="1143000" y="685800"/>
            <a:ext cx="4572000" cy="3429000"/>
          </a:xfrm>
          <a:prstGeom prst="rect">
            <a:avLst/>
          </a:prstGeom>
          <a:solidFill>
            <a:srgbClr val="FFFFFF"/>
          </a:solidFill>
          <a:ln/>
        </p:spPr>
      </p:sp>
      <p:sp>
        <p:nvSpPr>
          <p:cNvPr id="194564"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p:spPr>
        <p:txBody>
          <a:bodyPr/>
          <a:lstStyle/>
          <a:p>
            <a:pPr eaLnBrk="1" hangingPunct="1"/>
            <a:r>
              <a:rPr lang="nb-NO"/>
              <a:t>I think he said these were every 4th or 5th week, TG May 7 2005</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Slide created May 29 2014 </a:t>
            </a:r>
            <a:r>
              <a:rPr lang="en-GB" dirty="0" err="1" smtClean="0"/>
              <a:t>Bucharet</a:t>
            </a:r>
            <a:r>
              <a:rPr lang="en-GB" dirty="0" smtClean="0"/>
              <a:t> for ITAKE Keynote 30 May TSG</a:t>
            </a:r>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77</a:t>
            </a:fld>
            <a:endParaRPr lang="en-GB"/>
          </a:p>
        </p:txBody>
      </p:sp>
    </p:spTree>
    <p:extLst>
      <p:ext uri="{BB962C8B-B14F-4D97-AF65-F5344CB8AC3E}">
        <p14:creationId xmlns:p14="http://schemas.microsoft.com/office/powerpoint/2010/main" val="271419888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made 31 3 2013 for Agile Record </a:t>
            </a:r>
            <a:r>
              <a:rPr lang="en-US" dirty="0" err="1" smtClean="0"/>
              <a:t>Mythodology</a:t>
            </a:r>
            <a:r>
              <a:rPr lang="en-US" dirty="0" smtClean="0"/>
              <a:t> May 2013  </a:t>
            </a:r>
            <a:r>
              <a:rPr lang="en-US" dirty="0" err="1" smtClean="0"/>
              <a:t>tsg</a:t>
            </a:r>
            <a:endParaRPr lang="en-US" dirty="0"/>
          </a:p>
        </p:txBody>
      </p:sp>
      <p:sp>
        <p:nvSpPr>
          <p:cNvPr id="4" name="Slide Number Placeholder 3"/>
          <p:cNvSpPr>
            <a:spLocks noGrp="1"/>
          </p:cNvSpPr>
          <p:nvPr>
            <p:ph type="sldNum" sz="quarter" idx="10"/>
          </p:nvPr>
        </p:nvSpPr>
        <p:spPr/>
        <p:txBody>
          <a:bodyPr/>
          <a:lstStyle/>
          <a:p>
            <a:fld id="{6685E6F6-AD8F-4940-A8CF-5C03EB99BD7B}" type="slidenum">
              <a:rPr lang="en-GB" smtClean="0"/>
              <a:t>78</a:t>
            </a:fld>
            <a:endParaRPr lang="en-GB"/>
          </a:p>
        </p:txBody>
      </p:sp>
    </p:spTree>
    <p:extLst>
      <p:ext uri="{BB962C8B-B14F-4D97-AF65-F5344CB8AC3E}">
        <p14:creationId xmlns:p14="http://schemas.microsoft.com/office/powerpoint/2010/main" val="32104720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a:t>
            </a:r>
            <a:r>
              <a:rPr lang="en-GB" dirty="0" err="1" smtClean="0"/>
              <a:t>ndn.co.th</a:t>
            </a:r>
            <a:r>
              <a:rPr lang="en-GB" dirty="0" smtClean="0"/>
              <a:t>/</a:t>
            </a:r>
            <a:r>
              <a:rPr lang="en-GB" dirty="0" err="1" smtClean="0"/>
              <a:t>lab_room_cleanroom_components.html</a:t>
            </a:r>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80</a:t>
            </a:fld>
            <a:endParaRPr lang="en-GB"/>
          </a:p>
        </p:txBody>
      </p:sp>
    </p:spTree>
    <p:extLst>
      <p:ext uri="{BB962C8B-B14F-4D97-AF65-F5344CB8AC3E}">
        <p14:creationId xmlns:p14="http://schemas.microsoft.com/office/powerpoint/2010/main" val="28404466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42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a:latin typeface="Calibri" charset="0"/>
              </a:rPr>
              <a:t>A time or cost estimate, once it becomes a deadline or a budget respectively, is a ‘limited resource’. One of the smartest ways to deal with limited resources is intelligent prioritization (Gilb and Maier 2005). Instead of implementing all your designs in a ‘big bang’ manner, and hoping to meet all the requirements and resource (time and cost) estimates, we suggest you deliver the project </a:t>
            </a:r>
            <a:r>
              <a:rPr lang="en-GB" u="sng">
                <a:latin typeface="Calibri" charset="0"/>
              </a:rPr>
              <a:t>value</a:t>
            </a:r>
            <a:r>
              <a:rPr lang="en-GB">
                <a:latin typeface="Calibri" charset="0"/>
              </a:rPr>
              <a:t> </a:t>
            </a:r>
            <a:r>
              <a:rPr lang="en-GB" i="1">
                <a:latin typeface="Calibri" charset="0"/>
              </a:rPr>
              <a:t>a little bit at a time</a:t>
            </a:r>
            <a:r>
              <a:rPr lang="en-GB">
                <a:latin typeface="Calibri" charset="0"/>
              </a:rPr>
              <a:t>, and see how each of the designs actually works, and what they each actually cost. ‘</a:t>
            </a:r>
            <a:r>
              <a:rPr lang="en-GB" altLang="ja-JP" i="1">
                <a:latin typeface="Calibri" charset="0"/>
              </a:rPr>
              <a:t>A little bit</a:t>
            </a:r>
            <a:r>
              <a:rPr lang="en-GB" altLang="ja-JP">
                <a:latin typeface="Calibri" charset="0"/>
              </a:rPr>
              <a:t> at a time</a:t>
            </a:r>
            <a:r>
              <a:rPr lang="en-GB">
                <a:latin typeface="Calibri" charset="0"/>
              </a:rPr>
              <a:t>’</a:t>
            </a:r>
            <a:r>
              <a:rPr lang="en-GB" altLang="ja-JP">
                <a:latin typeface="Calibri" charset="0"/>
              </a:rPr>
              <a:t> should be interpreted as delivering evolutionary steps of approximately 2% of the overall project timescales (say weekly, fortnightly or monthly cycles), and hopefully about 2% of the project financial budget.</a:t>
            </a:r>
            <a:endParaRPr lang="en-US" altLang="ja-JP">
              <a:latin typeface="Calibri" charset="0"/>
            </a:endParaRPr>
          </a:p>
          <a:p>
            <a:pPr>
              <a:spcBef>
                <a:spcPct val="0"/>
              </a:spcBef>
            </a:pPr>
            <a:r>
              <a:rPr lang="en-GB">
                <a:latin typeface="Calibri" charset="0"/>
              </a:rPr>
              <a:t>Planguage’s impact estimation (IE) method (Gilb 1988; Gilb 2005) is helpful in identifying the designs that give the estimated best stakeholder value for their costs. We implement designs incrementally so that we can get acceptable feedback on costs, and value delivery (in terms of meeting requirements). With a bit of luck, stakeholders then receive interesting value very early, and what works and what doesn’t is learned in practice. If a deadline is hit, or if the budget runs out (possibly because of a deadline being moved up earlier or a budget cut!), then at least there is still a complete live real system with delivered high-value. In such situations, the whole concept of the project-level estimates, the deadlines and the budgets is not so important any more.</a:t>
            </a:r>
          </a:p>
          <a:p>
            <a:pPr>
              <a:spcBef>
                <a:spcPct val="0"/>
              </a:spcBef>
            </a:pPr>
            <a:endParaRPr lang="en-GB">
              <a:latin typeface="Calibri" charset="0"/>
            </a:endParaRPr>
          </a:p>
          <a:p>
            <a:pPr>
              <a:spcBef>
                <a:spcPct val="0"/>
              </a:spcBef>
            </a:pPr>
            <a:r>
              <a:rPr lang="en-GB">
                <a:latin typeface="Calibri" charset="0"/>
              </a:rPr>
              <a:t>Nobody does it better! Harlan Mills told me that they had to solve the persistent problem of cost overruns, in relation to the contracted estimates, because the government was getting smarter, and using fixed-price contracts (as opposed to cost </a:t>
            </a:r>
            <a:r>
              <a:rPr lang="en-GB" i="1">
                <a:latin typeface="Calibri" charset="0"/>
              </a:rPr>
              <a:t>plus</a:t>
            </a:r>
            <a:r>
              <a:rPr lang="en-GB">
                <a:latin typeface="Calibri" charset="0"/>
              </a:rPr>
              <a:t>). If the project ran over, IBM lost its own profit. If IBM did not find a better way, they could just as well leave the business (Personal Communication).</a:t>
            </a:r>
            <a:endParaRPr lang="en-US">
              <a:latin typeface="Calibri" charset="0"/>
            </a:endParaRPr>
          </a:p>
          <a:p>
            <a:pPr>
              <a:spcBef>
                <a:spcPct val="0"/>
              </a:spcBef>
            </a:pPr>
            <a:r>
              <a:rPr lang="en-GB">
                <a:latin typeface="Calibri" charset="0"/>
              </a:rPr>
              <a:t>Notice the “45 deliveries” Mills cites. That means 2% delivery cycles. IBM was using intelligent feedback and learning. They actually had very sophisticated estimation technology based on a thorough collection of experiences (Walston and Felix 1977). But this did not give them the accuracy they needed to avoid losing money. Lets us say they had a 40% profit margin, and they could be wrong by 40% to 200% (The NASA range, see earlier Figure 3). They would still lose money on most contracts. So, they had to compensate for their estimation inaccuracy by incremental feedback, and necessary change, to come in ‘on time and under budget every time’. Mills’ colleague, Quinnan describes their process of intelligent dynamic prioritization in detail in (Mills 1980 in IBM SJ 4-1980).</a:t>
            </a:r>
            <a:endParaRPr lang="en-US">
              <a:latin typeface="Calibri" charset="0"/>
            </a:endParaRPr>
          </a:p>
          <a:p>
            <a:pPr>
              <a:spcBef>
                <a:spcPct val="0"/>
              </a:spcBef>
            </a:pPr>
            <a:r>
              <a:rPr lang="en-GB">
                <a:latin typeface="Calibri" charset="0"/>
              </a:rPr>
              <a:t>A thorough explanation of systems development processes helping achieve intelligent prioritization is found in (Gilb 2005). See also Figure 9. Nothing less will suffice for large and complex systems (that is, for project involving hundreds of staff, years of effort, and sometimes $100 million or more in cost). For </a:t>
            </a:r>
            <a:r>
              <a:rPr lang="en-GB" i="1">
                <a:latin typeface="Calibri" charset="0"/>
              </a:rPr>
              <a:t>smaller</a:t>
            </a:r>
            <a:r>
              <a:rPr lang="en-GB">
                <a:latin typeface="Calibri" charset="0"/>
              </a:rPr>
              <a:t> systems (small teams over a few months), several organizations have made good simple practical adaptations (</a:t>
            </a:r>
            <a:r>
              <a:rPr lang="en-US">
                <a:latin typeface="Calibri" charset="0"/>
              </a:rPr>
              <a:t>Upadhyayula</a:t>
            </a:r>
            <a:r>
              <a:rPr lang="en-GB">
                <a:latin typeface="Calibri" charset="0"/>
              </a:rPr>
              <a:t> 2001 (Study of Evo at HP in 1990s); Johansen and Gilb 2005) of the essential ‘</a:t>
            </a:r>
            <a:r>
              <a:rPr lang="en-GB" altLang="ja-JP">
                <a:latin typeface="Calibri" charset="0"/>
              </a:rPr>
              <a:t>Evo</a:t>
            </a:r>
            <a:r>
              <a:rPr lang="en-GB">
                <a:latin typeface="Calibri" charset="0"/>
              </a:rPr>
              <a:t>’</a:t>
            </a:r>
            <a:r>
              <a:rPr lang="en-GB" altLang="ja-JP">
                <a:latin typeface="Calibri" charset="0"/>
              </a:rPr>
              <a:t> development process ideas (Evo itself predating later </a:t>
            </a:r>
            <a:r>
              <a:rPr lang="en-GB">
                <a:latin typeface="Calibri" charset="0"/>
              </a:rPr>
              <a:t>‘</a:t>
            </a:r>
            <a:r>
              <a:rPr lang="en-GB" altLang="ja-JP">
                <a:latin typeface="Calibri" charset="0"/>
              </a:rPr>
              <a:t>Agile</a:t>
            </a:r>
            <a:r>
              <a:rPr lang="en-GB">
                <a:latin typeface="Calibri" charset="0"/>
              </a:rPr>
              <a:t>’</a:t>
            </a:r>
            <a:r>
              <a:rPr lang="en-GB" altLang="ja-JP">
                <a:latin typeface="Calibri" charset="0"/>
              </a:rPr>
              <a:t> methods)[Denning 2010, p.129] &amp; [Gilb 2010c].</a:t>
            </a:r>
            <a:endParaRPr lang="en-US" altLang="ja-JP">
              <a:latin typeface="Calibri" charset="0"/>
            </a:endParaRPr>
          </a:p>
          <a:p>
            <a:pPr>
              <a:spcBef>
                <a:spcPct val="0"/>
              </a:spcBef>
            </a:pPr>
            <a:r>
              <a:rPr lang="en-GB">
                <a:latin typeface="Calibri" charset="0"/>
              </a:rPr>
              <a:t>The agile community has adopted small iterative cycles (Gilb 2010c), but they have failed to adopt the notion of </a:t>
            </a:r>
            <a:r>
              <a:rPr lang="en-GB" i="1">
                <a:latin typeface="Calibri" charset="0"/>
              </a:rPr>
              <a:t>measurement of value and quality</a:t>
            </a:r>
            <a:r>
              <a:rPr lang="en-GB">
                <a:latin typeface="Calibri" charset="0"/>
              </a:rPr>
              <a:t> – which is essential for larger projects, and some smaller ones. Without explicit absolute quality requirement and design impact metrics, the value prioritization is ambiguous and too subjective (Gilb 2010c; Gilb and Brodie 2010).</a:t>
            </a:r>
            <a:endParaRPr lang="en-US">
              <a:latin typeface="Calibri" charset="0"/>
            </a:endParaRPr>
          </a:p>
          <a:p>
            <a:pPr>
              <a:spcBef>
                <a:spcPct val="0"/>
              </a:spcBef>
            </a:pPr>
            <a:endParaRPr lang="en-US">
              <a:latin typeface="Calibri" charset="0"/>
            </a:endParaRPr>
          </a:p>
          <a:p>
            <a:pPr>
              <a:spcBef>
                <a:spcPct val="0"/>
              </a:spcBef>
            </a:pPr>
            <a:endParaRPr lang="en-GB">
              <a:latin typeface="Calibri" charset="0"/>
            </a:endParaRPr>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FE56CCAC-A787-2947-AD4C-4E9D5A5270C8}" type="slidenum">
              <a:rPr lang="en-GB" sz="1200"/>
              <a:pPr eaLnBrk="1" hangingPunct="1"/>
              <a:t>81</a:t>
            </a:fld>
            <a:endParaRPr lang="en-GB" sz="120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42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a:latin typeface="Calibri" charset="0"/>
              </a:rPr>
              <a:t>A time or cost estimate, once it becomes a deadline or a budget respectively, is a ‘limited resource’. One of the smartest ways to deal with limited resources is intelligent prioritization (Gilb and Maier 2005). Instead of implementing all your designs in a ‘big bang’ manner, and hoping to meet all the requirements and resource (time and cost) estimates, we suggest you deliver the project </a:t>
            </a:r>
            <a:r>
              <a:rPr lang="en-GB" u="sng">
                <a:latin typeface="Calibri" charset="0"/>
              </a:rPr>
              <a:t>value</a:t>
            </a:r>
            <a:r>
              <a:rPr lang="en-GB">
                <a:latin typeface="Calibri" charset="0"/>
              </a:rPr>
              <a:t> </a:t>
            </a:r>
            <a:r>
              <a:rPr lang="en-GB" i="1">
                <a:latin typeface="Calibri" charset="0"/>
              </a:rPr>
              <a:t>a little bit at a time</a:t>
            </a:r>
            <a:r>
              <a:rPr lang="en-GB">
                <a:latin typeface="Calibri" charset="0"/>
              </a:rPr>
              <a:t>, and see how each of the designs actually works, and what they each actually cost. ‘</a:t>
            </a:r>
            <a:r>
              <a:rPr lang="en-GB" altLang="ja-JP" i="1">
                <a:latin typeface="Calibri" charset="0"/>
              </a:rPr>
              <a:t>A little bit</a:t>
            </a:r>
            <a:r>
              <a:rPr lang="en-GB" altLang="ja-JP">
                <a:latin typeface="Calibri" charset="0"/>
              </a:rPr>
              <a:t> at a time</a:t>
            </a:r>
            <a:r>
              <a:rPr lang="en-GB">
                <a:latin typeface="Calibri" charset="0"/>
              </a:rPr>
              <a:t>’</a:t>
            </a:r>
            <a:r>
              <a:rPr lang="en-GB" altLang="ja-JP">
                <a:latin typeface="Calibri" charset="0"/>
              </a:rPr>
              <a:t> should be interpreted as delivering evolutionary steps of approximately 2% of the overall project timescales (say weekly, fortnightly or monthly cycles), and hopefully about 2% of the project financial budget.</a:t>
            </a:r>
            <a:endParaRPr lang="en-US" altLang="ja-JP">
              <a:latin typeface="Calibri" charset="0"/>
            </a:endParaRPr>
          </a:p>
          <a:p>
            <a:pPr>
              <a:spcBef>
                <a:spcPct val="0"/>
              </a:spcBef>
            </a:pPr>
            <a:r>
              <a:rPr lang="en-GB">
                <a:latin typeface="Calibri" charset="0"/>
              </a:rPr>
              <a:t>Planguage’s impact estimation (IE) method (Gilb 1988; Gilb 2005) is helpful in identifying the designs that give the estimated best stakeholder value for their costs. We implement designs incrementally so that we can get acceptable feedback on costs, and value delivery (in terms of meeting requirements). With a bit of luck, stakeholders then receive interesting value very early, and what works and what doesn’t is learned in practice. If a deadline is hit, or if the budget runs out (possibly because of a deadline being moved up earlier or a budget cut!), then at least there is still a complete live real system with delivered high-value. In such situations, the whole concept of the project-level estimates, the deadlines and the budgets is not so important any more.</a:t>
            </a:r>
          </a:p>
          <a:p>
            <a:pPr>
              <a:spcBef>
                <a:spcPct val="0"/>
              </a:spcBef>
            </a:pPr>
            <a:endParaRPr lang="en-GB">
              <a:latin typeface="Calibri" charset="0"/>
            </a:endParaRPr>
          </a:p>
          <a:p>
            <a:pPr>
              <a:spcBef>
                <a:spcPct val="0"/>
              </a:spcBef>
            </a:pPr>
            <a:r>
              <a:rPr lang="en-GB">
                <a:latin typeface="Calibri" charset="0"/>
              </a:rPr>
              <a:t>Nobody does it better! Harlan Mills told me that they had to solve the persistent problem of cost overruns, in relation to the contracted estimates, because the government was getting smarter, and using fixed-price contracts (as opposed to cost </a:t>
            </a:r>
            <a:r>
              <a:rPr lang="en-GB" i="1">
                <a:latin typeface="Calibri" charset="0"/>
              </a:rPr>
              <a:t>plus</a:t>
            </a:r>
            <a:r>
              <a:rPr lang="en-GB">
                <a:latin typeface="Calibri" charset="0"/>
              </a:rPr>
              <a:t>). If the project ran over, IBM lost its own profit. If IBM did not find a better way, they could just as well leave the business (Personal Communication).</a:t>
            </a:r>
            <a:endParaRPr lang="en-US">
              <a:latin typeface="Calibri" charset="0"/>
            </a:endParaRPr>
          </a:p>
          <a:p>
            <a:pPr>
              <a:spcBef>
                <a:spcPct val="0"/>
              </a:spcBef>
            </a:pPr>
            <a:r>
              <a:rPr lang="en-GB">
                <a:latin typeface="Calibri" charset="0"/>
              </a:rPr>
              <a:t>Notice the “45 deliveries” Mills cites. That means 2% delivery cycles. IBM was using intelligent feedback and learning. They actually had very sophisticated estimation technology based on a thorough collection of experiences (Walston and Felix 1977). But this did not give them the accuracy they needed to avoid losing money. Lets us say they had a 40% profit margin, and they could be wrong by 40% to 200% (The NASA range, see earlier Figure 3). They would still lose money on most contracts. So, they had to compensate for their estimation inaccuracy by incremental feedback, and necessary change, to come in ‘on time and under budget every time’. Mills’ colleague, Quinnan describes their process of intelligent dynamic prioritization in detail in (Mills 1980 in IBM SJ 4-1980).</a:t>
            </a:r>
            <a:endParaRPr lang="en-US">
              <a:latin typeface="Calibri" charset="0"/>
            </a:endParaRPr>
          </a:p>
          <a:p>
            <a:pPr>
              <a:spcBef>
                <a:spcPct val="0"/>
              </a:spcBef>
            </a:pPr>
            <a:r>
              <a:rPr lang="en-GB">
                <a:latin typeface="Calibri" charset="0"/>
              </a:rPr>
              <a:t>A thorough explanation of systems development processes helping achieve intelligent prioritization is found in (Gilb 2005). See also Figure 9. Nothing less will suffice for large and complex systems (that is, for project involving hundreds of staff, years of effort, and sometimes $100 million or more in cost). For </a:t>
            </a:r>
            <a:r>
              <a:rPr lang="en-GB" i="1">
                <a:latin typeface="Calibri" charset="0"/>
              </a:rPr>
              <a:t>smaller</a:t>
            </a:r>
            <a:r>
              <a:rPr lang="en-GB">
                <a:latin typeface="Calibri" charset="0"/>
              </a:rPr>
              <a:t> systems (small teams over a few months), several organizations have made good simple practical adaptations (</a:t>
            </a:r>
            <a:r>
              <a:rPr lang="en-US">
                <a:latin typeface="Calibri" charset="0"/>
              </a:rPr>
              <a:t>Upadhyayula</a:t>
            </a:r>
            <a:r>
              <a:rPr lang="en-GB">
                <a:latin typeface="Calibri" charset="0"/>
              </a:rPr>
              <a:t> 2001 (Study of Evo at HP in 1990s); Johansen and Gilb 2005) of the essential ‘</a:t>
            </a:r>
            <a:r>
              <a:rPr lang="en-GB" altLang="ja-JP">
                <a:latin typeface="Calibri" charset="0"/>
              </a:rPr>
              <a:t>Evo</a:t>
            </a:r>
            <a:r>
              <a:rPr lang="en-GB">
                <a:latin typeface="Calibri" charset="0"/>
              </a:rPr>
              <a:t>’</a:t>
            </a:r>
            <a:r>
              <a:rPr lang="en-GB" altLang="ja-JP">
                <a:latin typeface="Calibri" charset="0"/>
              </a:rPr>
              <a:t> development process ideas (Evo itself predating later </a:t>
            </a:r>
            <a:r>
              <a:rPr lang="en-GB">
                <a:latin typeface="Calibri" charset="0"/>
              </a:rPr>
              <a:t>‘</a:t>
            </a:r>
            <a:r>
              <a:rPr lang="en-GB" altLang="ja-JP">
                <a:latin typeface="Calibri" charset="0"/>
              </a:rPr>
              <a:t>Agile</a:t>
            </a:r>
            <a:r>
              <a:rPr lang="en-GB">
                <a:latin typeface="Calibri" charset="0"/>
              </a:rPr>
              <a:t>’</a:t>
            </a:r>
            <a:r>
              <a:rPr lang="en-GB" altLang="ja-JP">
                <a:latin typeface="Calibri" charset="0"/>
              </a:rPr>
              <a:t> methods)[Denning 2010, p.129] &amp; [Gilb 2010c].</a:t>
            </a:r>
            <a:endParaRPr lang="en-US" altLang="ja-JP">
              <a:latin typeface="Calibri" charset="0"/>
            </a:endParaRPr>
          </a:p>
          <a:p>
            <a:pPr>
              <a:spcBef>
                <a:spcPct val="0"/>
              </a:spcBef>
            </a:pPr>
            <a:r>
              <a:rPr lang="en-GB">
                <a:latin typeface="Calibri" charset="0"/>
              </a:rPr>
              <a:t>The agile community has adopted small iterative cycles (Gilb 2010c), but they have failed to adopt the notion of </a:t>
            </a:r>
            <a:r>
              <a:rPr lang="en-GB" i="1">
                <a:latin typeface="Calibri" charset="0"/>
              </a:rPr>
              <a:t>measurement of value and quality</a:t>
            </a:r>
            <a:r>
              <a:rPr lang="en-GB">
                <a:latin typeface="Calibri" charset="0"/>
              </a:rPr>
              <a:t> – which is essential for larger projects, and some smaller ones. Without explicit absolute quality requirement and design impact metrics, the value prioritization is ambiguous and too subjective (Gilb 2010c; Gilb and Brodie 2010).</a:t>
            </a:r>
            <a:endParaRPr lang="en-US">
              <a:latin typeface="Calibri" charset="0"/>
            </a:endParaRPr>
          </a:p>
          <a:p>
            <a:pPr>
              <a:spcBef>
                <a:spcPct val="0"/>
              </a:spcBef>
            </a:pPr>
            <a:endParaRPr lang="en-US">
              <a:latin typeface="Calibri" charset="0"/>
            </a:endParaRPr>
          </a:p>
          <a:p>
            <a:pPr>
              <a:spcBef>
                <a:spcPct val="0"/>
              </a:spcBef>
            </a:pPr>
            <a:endParaRPr lang="en-GB">
              <a:latin typeface="Calibri" charset="0"/>
            </a:endParaRPr>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FE56CCAC-A787-2947-AD4C-4E9D5A5270C8}" type="slidenum">
              <a:rPr lang="en-GB" sz="1200"/>
              <a:pPr eaLnBrk="1" hangingPunct="1"/>
              <a:t>82</a:t>
            </a:fld>
            <a:endParaRPr lang="en-GB" sz="120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83</a:t>
            </a:fld>
            <a:endParaRPr lang="en-GB"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endParaRPr lang="en-GB" sz="1200" b="0" kern="1200" dirty="0" smtClean="0">
              <a:solidFill>
                <a:schemeClr val="tx1"/>
              </a:solidFill>
              <a:latin typeface="+mn-lt"/>
              <a:ea typeface="+mn-ea"/>
              <a:cs typeface="+mn-cs"/>
            </a:endParaRPr>
          </a:p>
          <a:p>
            <a:r>
              <a:rPr lang="en-GB" sz="1200" b="0" kern="1200" dirty="0" smtClean="0">
                <a:solidFill>
                  <a:schemeClr val="tx1"/>
                </a:solidFill>
                <a:latin typeface="+mn-lt"/>
                <a:ea typeface="+mn-ea"/>
                <a:cs typeface="+mn-cs"/>
              </a:rPr>
              <a:t> </a:t>
            </a:r>
          </a:p>
          <a:p>
            <a:endParaRPr lang="en-GB" sz="1200" b="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Agile References:</a:t>
            </a:r>
            <a:endParaRPr lang="en-GB" sz="1200" b="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"Tom Gilb invented </a:t>
            </a:r>
            <a:r>
              <a:rPr lang="en-GB" sz="1200" b="0" i="1" kern="1200" dirty="0" err="1" smtClean="0">
                <a:solidFill>
                  <a:schemeClr val="tx1"/>
                </a:solidFill>
                <a:latin typeface="+mn-lt"/>
                <a:ea typeface="+mn-ea"/>
                <a:cs typeface="+mn-cs"/>
              </a:rPr>
              <a:t>Evo</a:t>
            </a:r>
            <a:r>
              <a:rPr lang="en-GB" sz="1200" b="0" i="1" kern="1200" dirty="0" smtClean="0">
                <a:solidFill>
                  <a:schemeClr val="tx1"/>
                </a:solidFill>
                <a:latin typeface="+mn-lt"/>
                <a:ea typeface="+mn-ea"/>
                <a:cs typeface="+mn-cs"/>
              </a:rPr>
              <a:t>, arguably the first Agile process. He and his son Kai have been working with me in Norway to align what they are doing with Scrum.</a:t>
            </a:r>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Kai has some excellent case studies where he has acted as Product Owner. He has done some of the most innovative things I have seen in the Scrum community."</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Jeff Sutherland, co-inventor of Scrum, 5Feb 2010 in Scrum Alliance Email.</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 </a:t>
            </a:r>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“Tom </a:t>
            </a:r>
            <a:r>
              <a:rPr lang="en-GB" sz="1200" b="0" i="1" kern="1200" dirty="0" err="1" smtClean="0">
                <a:solidFill>
                  <a:schemeClr val="tx1"/>
                </a:solidFill>
                <a:latin typeface="+mn-lt"/>
                <a:ea typeface="+mn-ea"/>
                <a:cs typeface="+mn-cs"/>
              </a:rPr>
              <a:t>Gilb's</a:t>
            </a:r>
            <a:r>
              <a:rPr lang="en-GB" sz="1200" b="0" i="1" kern="1200" dirty="0" smtClean="0">
                <a:solidFill>
                  <a:schemeClr val="tx1"/>
                </a:solidFill>
                <a:latin typeface="+mn-lt"/>
                <a:ea typeface="+mn-ea"/>
                <a:cs typeface="+mn-cs"/>
              </a:rPr>
              <a:t> </a:t>
            </a:r>
            <a:r>
              <a:rPr lang="en-GB" sz="1200" b="0" i="1" kern="1200" dirty="0" err="1" smtClean="0">
                <a:solidFill>
                  <a:schemeClr val="tx1"/>
                </a:solidFill>
                <a:latin typeface="+mn-lt"/>
                <a:ea typeface="+mn-ea"/>
                <a:cs typeface="+mn-cs"/>
              </a:rPr>
              <a:t>Planguage</a:t>
            </a:r>
            <a:r>
              <a:rPr lang="en-GB" sz="1200" b="0" i="1" kern="1200" dirty="0" smtClean="0">
                <a:solidFill>
                  <a:schemeClr val="tx1"/>
                </a:solidFill>
                <a:latin typeface="+mn-lt"/>
                <a:ea typeface="+mn-ea"/>
                <a:cs typeface="+mn-cs"/>
              </a:rPr>
              <a:t> referenced and praised at #</a:t>
            </a:r>
            <a:r>
              <a:rPr lang="en-GB" sz="1200" b="0" i="1" kern="1200" dirty="0" err="1" smtClean="0">
                <a:solidFill>
                  <a:schemeClr val="tx1"/>
                </a:solidFill>
                <a:latin typeface="+mn-lt"/>
                <a:ea typeface="+mn-ea"/>
                <a:cs typeface="+mn-cs"/>
              </a:rPr>
              <a:t>scrumgathering</a:t>
            </a:r>
            <a:r>
              <a:rPr lang="en-GB" sz="1200" b="0" i="1" kern="1200" dirty="0" smtClean="0">
                <a:solidFill>
                  <a:schemeClr val="tx1"/>
                </a:solidFill>
                <a:latin typeface="+mn-lt"/>
                <a:ea typeface="+mn-ea"/>
                <a:cs typeface="+mn-cs"/>
              </a:rPr>
              <a:t> by Jeff Sutherland. I highly agree"</a:t>
            </a:r>
            <a:r>
              <a:rPr lang="en-GB" sz="1200" b="1" i="0" kern="1200" dirty="0" smtClean="0">
                <a:solidFill>
                  <a:schemeClr val="tx1"/>
                </a:solidFill>
                <a:latin typeface="+mn-lt"/>
                <a:ea typeface="+mn-ea"/>
                <a:cs typeface="+mn-cs"/>
              </a:rPr>
              <a:t> Mike Cohn, Tweet, Oct 19 2009</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 </a:t>
            </a:r>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“I’ve always considered Tom to have been the original </a:t>
            </a:r>
            <a:r>
              <a:rPr lang="en-GB" sz="1200" b="0" i="1" kern="1200" dirty="0" err="1" smtClean="0">
                <a:solidFill>
                  <a:schemeClr val="tx1"/>
                </a:solidFill>
                <a:latin typeface="+mn-lt"/>
                <a:ea typeface="+mn-ea"/>
                <a:cs typeface="+mn-cs"/>
              </a:rPr>
              <a:t>agilist</a:t>
            </a:r>
            <a:r>
              <a:rPr lang="en-GB" sz="1200" b="0" i="1" kern="1200" dirty="0" smtClean="0">
                <a:solidFill>
                  <a:schemeClr val="tx1"/>
                </a:solidFill>
                <a:latin typeface="+mn-lt"/>
                <a:ea typeface="+mn-ea"/>
                <a:cs typeface="+mn-cs"/>
              </a:rPr>
              <a:t>. In 1989, he wrote about short iterations (each should be no more than 2% of the total project schedule). This was long before the rest of us had it figured out." </a:t>
            </a:r>
            <a:r>
              <a:rPr lang="en-GB" sz="1200" b="1" i="1" kern="1200" dirty="0" smtClean="0">
                <a:solidFill>
                  <a:schemeClr val="tx1"/>
                </a:solidFill>
                <a:latin typeface="+mn-lt"/>
                <a:ea typeface="+mn-ea"/>
                <a:cs typeface="+mn-cs"/>
              </a:rPr>
              <a:t>Mike Cohn  </a:t>
            </a:r>
            <a:r>
              <a:rPr lang="en-GB" sz="1200" b="0" i="0" kern="1200" dirty="0" smtClean="0">
                <a:solidFill>
                  <a:schemeClr val="tx1"/>
                </a:solidFill>
                <a:latin typeface="+mn-lt"/>
                <a:ea typeface="+mn-ea"/>
                <a:cs typeface="+mn-cs"/>
              </a:rPr>
              <a:t>http://</a:t>
            </a:r>
            <a:r>
              <a:rPr lang="en-GB" sz="1200" b="0" i="0" kern="1200" dirty="0" err="1" smtClean="0">
                <a:solidFill>
                  <a:schemeClr val="tx1"/>
                </a:solidFill>
                <a:latin typeface="+mn-lt"/>
                <a:ea typeface="+mn-ea"/>
                <a:cs typeface="+mn-cs"/>
              </a:rPr>
              <a:t>blog.mountaingoatsoftware.com</a:t>
            </a:r>
            <a:r>
              <a:rPr lang="en-GB" sz="1200" b="0" i="0" kern="1200" dirty="0" smtClean="0">
                <a:solidFill>
                  <a:schemeClr val="tx1"/>
                </a:solidFill>
                <a:latin typeface="+mn-lt"/>
                <a:ea typeface="+mn-ea"/>
                <a:cs typeface="+mn-cs"/>
              </a:rPr>
              <a:t>/?p=77</a:t>
            </a:r>
          </a:p>
          <a:p>
            <a:r>
              <a:rPr lang="en-GB" sz="1200" b="1" i="0" kern="1200" dirty="0" smtClean="0">
                <a:solidFill>
                  <a:schemeClr val="tx1"/>
                </a:solidFill>
                <a:latin typeface="+mn-lt"/>
                <a:ea typeface="+mn-ea"/>
                <a:cs typeface="+mn-cs"/>
              </a:rPr>
              <a:t> </a:t>
            </a:r>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Comment of Kent Beck on Tom </a:t>
            </a:r>
            <a:r>
              <a:rPr lang="en-GB" sz="1200" b="1" i="0" kern="1200" dirty="0" err="1" smtClean="0">
                <a:solidFill>
                  <a:schemeClr val="tx1"/>
                </a:solidFill>
                <a:latin typeface="+mn-lt"/>
                <a:ea typeface="+mn-ea"/>
                <a:cs typeface="+mn-cs"/>
              </a:rPr>
              <a:t>Gilb’s</a:t>
            </a:r>
            <a:r>
              <a:rPr lang="en-GB" sz="1200" b="1" i="0" kern="1200" dirty="0" smtClean="0">
                <a:solidFill>
                  <a:schemeClr val="tx1"/>
                </a:solidFill>
                <a:latin typeface="+mn-lt"/>
                <a:ea typeface="+mn-ea"/>
                <a:cs typeface="+mn-cs"/>
              </a:rPr>
              <a:t> book , “Principles of Software Engineering Management”:</a:t>
            </a:r>
            <a:r>
              <a:rPr lang="en-GB" sz="1200" b="0" i="0" kern="1200" dirty="0" smtClean="0">
                <a:solidFill>
                  <a:schemeClr val="tx1"/>
                </a:solidFill>
                <a:latin typeface="+mn-lt"/>
                <a:ea typeface="+mn-ea"/>
                <a:cs typeface="+mn-cs"/>
              </a:rPr>
              <a:t> </a:t>
            </a:r>
            <a:r>
              <a:rPr lang="en-GB" sz="1200" b="0" i="1" kern="1200" dirty="0" smtClean="0">
                <a:solidFill>
                  <a:schemeClr val="tx1"/>
                </a:solidFill>
                <a:latin typeface="+mn-lt"/>
                <a:ea typeface="+mn-ea"/>
                <a:cs typeface="+mn-cs"/>
              </a:rPr>
              <a:t>“ A strong case for evolutionary delivery – small releases, constant refactoring,  intense dialog with the customer”.</a:t>
            </a:r>
            <a:r>
              <a:rPr lang="en-GB" sz="1200" b="1" i="0" kern="1200" dirty="0" smtClean="0">
                <a:solidFill>
                  <a:schemeClr val="tx1"/>
                </a:solidFill>
                <a:latin typeface="+mn-lt"/>
                <a:ea typeface="+mn-ea"/>
                <a:cs typeface="+mn-cs"/>
              </a:rPr>
              <a:t> </a:t>
            </a:r>
            <a:r>
              <a:rPr lang="en-GB" sz="1200" b="0" i="0" kern="1200" dirty="0" smtClean="0">
                <a:solidFill>
                  <a:schemeClr val="tx1"/>
                </a:solidFill>
                <a:latin typeface="+mn-lt"/>
                <a:ea typeface="+mn-ea"/>
                <a:cs typeface="+mn-cs"/>
              </a:rPr>
              <a:t>(Beck, page 173). </a:t>
            </a:r>
          </a:p>
          <a:p>
            <a:r>
              <a:rPr lang="en-GB" sz="1200" b="1" i="0" kern="1200" dirty="0" smtClean="0">
                <a:solidFill>
                  <a:schemeClr val="tx1"/>
                </a:solidFill>
                <a:latin typeface="+mn-lt"/>
                <a:ea typeface="+mn-ea"/>
                <a:cs typeface="+mn-cs"/>
              </a:rPr>
              <a:t>In a mail to Tom, Kent wrote:</a:t>
            </a:r>
            <a:r>
              <a:rPr lang="en-GB" sz="1200" b="0" i="0" kern="1200" dirty="0" smtClean="0">
                <a:solidFill>
                  <a:schemeClr val="tx1"/>
                </a:solidFill>
                <a:latin typeface="+mn-lt"/>
                <a:ea typeface="+mn-ea"/>
                <a:cs typeface="+mn-cs"/>
              </a:rPr>
              <a:t> </a:t>
            </a:r>
            <a:r>
              <a:rPr lang="en-GB" sz="1200" b="0" i="1" kern="1200" dirty="0" smtClean="0">
                <a:solidFill>
                  <a:schemeClr val="tx1"/>
                </a:solidFill>
                <a:latin typeface="+mn-lt"/>
                <a:ea typeface="+mn-ea"/>
                <a:cs typeface="+mn-cs"/>
              </a:rPr>
              <a:t>“I'm glad you and I have some alignment of ideas. I stole enough of yours that I'd be disappointed if we didn't :-), Kent”</a:t>
            </a:r>
            <a:r>
              <a:rPr lang="en-GB" sz="1200" b="0" i="0" kern="1200" dirty="0" smtClean="0">
                <a:solidFill>
                  <a:schemeClr val="tx1"/>
                </a:solidFill>
                <a:latin typeface="+mn-lt"/>
                <a:ea typeface="+mn-ea"/>
                <a:cs typeface="+mn-cs"/>
              </a:rPr>
              <a:t> (2003)</a:t>
            </a:r>
          </a:p>
          <a:p>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"But if you really want to take a step up, you should read Tom Gilb. The ideas expressed in </a:t>
            </a:r>
            <a:r>
              <a:rPr lang="en-GB" sz="1200" b="0" i="1" u="sng" kern="1200" dirty="0" smtClean="0">
                <a:solidFill>
                  <a:schemeClr val="tx1"/>
                </a:solidFill>
                <a:latin typeface="+mn-lt"/>
                <a:ea typeface="+mn-ea"/>
                <a:cs typeface="+mn-cs"/>
                <a:hlinkClick r:id="rId3"/>
              </a:rPr>
              <a:t>Principles of Software Engineering Management aren’t quite fully baked into the ADD-sized nuggets that today’s developers might be used to, but make no mistake, Gilb’s thinking on requirements definition, reliability, design generation, code inspection, and project metrics are beyond most current practice."  </a:t>
            </a:r>
            <a:r>
              <a:rPr lang="en-GB" sz="1200" b="0" i="0" u="sng" kern="1200" dirty="0" smtClean="0">
                <a:solidFill>
                  <a:schemeClr val="tx1"/>
                </a:solidFill>
                <a:latin typeface="+mn-lt"/>
                <a:ea typeface="+mn-ea"/>
                <a:cs typeface="+mn-cs"/>
                <a:hlinkClick r:id="rId3"/>
              </a:rPr>
              <a:t> Corey Ladas </a:t>
            </a:r>
            <a:r>
              <a:rPr lang="en-GB" sz="1200" b="0" i="0" u="sng" kern="1200" dirty="0" smtClean="0">
                <a:solidFill>
                  <a:schemeClr val="tx1"/>
                </a:solidFill>
                <a:latin typeface="+mn-lt"/>
                <a:ea typeface="+mn-ea"/>
                <a:cs typeface="+mn-cs"/>
                <a:hlinkClick r:id="rId4"/>
              </a:rPr>
              <a:t>http://leansoftwareengineering.com/2007/12/20/tom-gilbs-evolutionary-delivery-a-great-improvement-over-its-successors/</a:t>
            </a: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Jim </a:t>
            </a:r>
            <a:r>
              <a:rPr lang="en-GB" sz="1200" b="1" i="0" kern="1200" dirty="0" err="1" smtClean="0">
                <a:solidFill>
                  <a:schemeClr val="tx1"/>
                </a:solidFill>
                <a:latin typeface="+mn-lt"/>
                <a:ea typeface="+mn-ea"/>
                <a:cs typeface="+mn-cs"/>
              </a:rPr>
              <a:t>Highsmith</a:t>
            </a:r>
            <a:r>
              <a:rPr lang="en-GB" sz="1200" b="1" i="0" kern="1200" dirty="0" smtClean="0">
                <a:solidFill>
                  <a:schemeClr val="tx1"/>
                </a:solidFill>
                <a:latin typeface="+mn-lt"/>
                <a:ea typeface="+mn-ea"/>
                <a:cs typeface="+mn-cs"/>
              </a:rPr>
              <a:t> (an Agile Manifesto signatory) commented</a:t>
            </a:r>
            <a:r>
              <a:rPr lang="en-GB" sz="1200" b="0" i="1" kern="1200" dirty="0" smtClean="0">
                <a:solidFill>
                  <a:schemeClr val="tx1"/>
                </a:solidFill>
                <a:latin typeface="+mn-lt"/>
                <a:ea typeface="+mn-ea"/>
                <a:cs typeface="+mn-cs"/>
              </a:rPr>
              <a:t>: “Two individuals in particular pioneered the evolution of iterative development approached in the 1980’s – Barry Boehm with his Spiral Model and Tom Gilb with his </a:t>
            </a:r>
            <a:r>
              <a:rPr lang="en-GB" sz="1200" b="0" i="1" kern="1200" dirty="0" err="1" smtClean="0">
                <a:solidFill>
                  <a:schemeClr val="tx1"/>
                </a:solidFill>
                <a:latin typeface="+mn-lt"/>
                <a:ea typeface="+mn-ea"/>
                <a:cs typeface="+mn-cs"/>
              </a:rPr>
              <a:t>Evo</a:t>
            </a:r>
            <a:r>
              <a:rPr lang="en-GB" sz="1200" b="0" i="1" kern="1200" dirty="0" smtClean="0">
                <a:solidFill>
                  <a:schemeClr val="tx1"/>
                </a:solidFill>
                <a:latin typeface="+mn-lt"/>
                <a:ea typeface="+mn-ea"/>
                <a:cs typeface="+mn-cs"/>
              </a:rPr>
              <a:t> model. I drew on Boehm’s and </a:t>
            </a:r>
            <a:r>
              <a:rPr lang="en-GB" sz="1200" b="0" i="1" kern="1200" dirty="0" err="1" smtClean="0">
                <a:solidFill>
                  <a:schemeClr val="tx1"/>
                </a:solidFill>
                <a:latin typeface="+mn-lt"/>
                <a:ea typeface="+mn-ea"/>
                <a:cs typeface="+mn-cs"/>
              </a:rPr>
              <a:t>Gilb’s</a:t>
            </a:r>
            <a:r>
              <a:rPr lang="en-GB" sz="1200" b="0" i="1" kern="1200" dirty="0" smtClean="0">
                <a:solidFill>
                  <a:schemeClr val="tx1"/>
                </a:solidFill>
                <a:latin typeface="+mn-lt"/>
                <a:ea typeface="+mn-ea"/>
                <a:cs typeface="+mn-cs"/>
              </a:rPr>
              <a:t> ideas for early inspiration in developing Adaptive Software Development. …. Gilb has long advocated this more explicit (quantitative) valuation in order to capture the early value and increase ROI”</a:t>
            </a:r>
            <a:r>
              <a:rPr lang="en-GB" sz="1200" b="1" i="0" kern="1200" dirty="0" smtClean="0">
                <a:solidFill>
                  <a:schemeClr val="tx1"/>
                </a:solidFill>
                <a:latin typeface="+mn-lt"/>
                <a:ea typeface="+mn-ea"/>
                <a:cs typeface="+mn-cs"/>
              </a:rPr>
              <a:t> (Cutter It Journal: The Journal of Information Technology Management, July 2004page 4, July 2004).</a:t>
            </a:r>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Ward Cunningham wrote April 2005</a:t>
            </a:r>
            <a:r>
              <a:rPr lang="en-GB" sz="1200" b="0" i="0" kern="1200" dirty="0" smtClean="0">
                <a:solidFill>
                  <a:schemeClr val="tx1"/>
                </a:solidFill>
                <a:latin typeface="+mn-lt"/>
                <a:ea typeface="+mn-ea"/>
                <a:cs typeface="+mn-cs"/>
              </a:rPr>
              <a:t>: </a:t>
            </a:r>
            <a:r>
              <a:rPr lang="en-GB" sz="1200" b="0" i="1" kern="1200" dirty="0" smtClean="0">
                <a:solidFill>
                  <a:schemeClr val="tx1"/>
                </a:solidFill>
                <a:latin typeface="+mn-lt"/>
                <a:ea typeface="+mn-ea"/>
                <a:cs typeface="+mn-cs"/>
              </a:rPr>
              <a:t>“Tom -- Thanks for sharing your work. I hope you find value in ours. I'm also glad that the agile community is paying attention to your work. We know (now) that you were out there ahead of most of us. Best regards. – Ward”,</a:t>
            </a:r>
            <a:r>
              <a:rPr lang="en-GB" sz="1200" b="0" i="0" kern="1200" dirty="0" smtClean="0">
                <a:solidFill>
                  <a:schemeClr val="tx1"/>
                </a:solidFill>
                <a:latin typeface="+mn-lt"/>
                <a:ea typeface="+mn-ea"/>
                <a:cs typeface="+mn-cs"/>
              </a:rPr>
              <a:t> </a:t>
            </a:r>
            <a:r>
              <a:rPr lang="en-GB" sz="1200" b="0" i="0" u="sng" kern="1200" dirty="0" smtClean="0">
                <a:solidFill>
                  <a:schemeClr val="tx1"/>
                </a:solidFill>
                <a:latin typeface="+mn-lt"/>
                <a:ea typeface="+mn-ea"/>
                <a:cs typeface="+mn-cs"/>
                <a:hlinkClick r:id="rId5"/>
              </a:rPr>
              <a:t>http://c2.com</a:t>
            </a: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Robert C. Martin (Agile Manifesto initial signatory, aka Uncle Bob): </a:t>
            </a:r>
            <a:r>
              <a:rPr lang="en-GB" sz="1200" b="0" i="1" kern="1200" dirty="0" smtClean="0">
                <a:solidFill>
                  <a:schemeClr val="tx1"/>
                </a:solidFill>
                <a:latin typeface="+mn-lt"/>
                <a:ea typeface="+mn-ea"/>
                <a:cs typeface="+mn-cs"/>
              </a:rPr>
              <a:t>"Tom and I talked of many things, and I found myself learning a great deal from him. The item that sticks most prominently in my mind is the definition of progress.", "Tom has invented a planning formalism that he calls </a:t>
            </a:r>
            <a:r>
              <a:rPr lang="en-GB" sz="1200" b="0" i="1" kern="1200" dirty="0" smtClean="0">
                <a:solidFill>
                  <a:schemeClr val="tx1"/>
                </a:solidFill>
                <a:latin typeface="+mn-lt"/>
                <a:ea typeface="+mn-ea"/>
                <a:cs typeface="+mn-cs"/>
                <a:hlinkClick r:id="rId6"/>
              </a:rPr>
              <a:t>Planguage that captures this idea of customer need. I think I'm going to spend some serious time investigating this. " </a:t>
            </a:r>
            <a:r>
              <a:rPr lang="en-GB" sz="1200" b="0" i="0" kern="1200" dirty="0" smtClean="0">
                <a:solidFill>
                  <a:schemeClr val="tx1"/>
                </a:solidFill>
                <a:latin typeface="+mn-lt"/>
                <a:ea typeface="+mn-ea"/>
                <a:cs typeface="+mn-cs"/>
                <a:hlinkClick r:id="rId6"/>
              </a:rPr>
              <a:t> from </a:t>
            </a:r>
            <a:r>
              <a:rPr lang="en-GB" sz="1200" b="0" i="0" u="sng" kern="1200" dirty="0" smtClean="0">
                <a:solidFill>
                  <a:schemeClr val="tx1"/>
                </a:solidFill>
                <a:latin typeface="+mn-lt"/>
                <a:ea typeface="+mn-ea"/>
                <a:cs typeface="+mn-cs"/>
                <a:hlinkClick r:id="rId7"/>
              </a:rPr>
              <a:t>http://www.butunclebob.com/ArticleS.UncleBob.TomGilbVisit</a:t>
            </a:r>
          </a:p>
          <a:p>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'1985: perhaps the first explicitly named, incremental alternative to the “waterfall” approach is Tom </a:t>
            </a:r>
            <a:r>
              <a:rPr lang="en-GB" sz="1200" b="0" i="0" kern="1200" dirty="0" err="1" smtClean="0">
                <a:solidFill>
                  <a:schemeClr val="tx1"/>
                </a:solidFill>
                <a:latin typeface="+mn-lt"/>
                <a:ea typeface="+mn-ea"/>
                <a:cs typeface="+mn-cs"/>
              </a:rPr>
              <a:t>Gilb’s</a:t>
            </a:r>
            <a:r>
              <a:rPr lang="en-GB" sz="1200" b="0" i="0" kern="1200" dirty="0" smtClean="0">
                <a:solidFill>
                  <a:schemeClr val="tx1"/>
                </a:solidFill>
                <a:latin typeface="+mn-lt"/>
                <a:ea typeface="+mn-ea"/>
                <a:cs typeface="+mn-cs"/>
              </a:rPr>
              <a:t> Evolutionary Delivery Model, nicknamed “</a:t>
            </a:r>
            <a:r>
              <a:rPr lang="en-GB" sz="1200" b="0" i="0" kern="1200" dirty="0" err="1" smtClean="0">
                <a:solidFill>
                  <a:schemeClr val="tx1"/>
                </a:solidFill>
                <a:latin typeface="+mn-lt"/>
                <a:ea typeface="+mn-ea"/>
                <a:cs typeface="+mn-cs"/>
              </a:rPr>
              <a:t>Evo</a:t>
            </a:r>
            <a:r>
              <a:rPr lang="en-GB" sz="1200" b="0" i="0" kern="1200" dirty="0" smtClean="0">
                <a:solidFill>
                  <a:schemeClr val="tx1"/>
                </a:solidFill>
                <a:latin typeface="+mn-lt"/>
                <a:ea typeface="+mn-ea"/>
                <a:cs typeface="+mn-cs"/>
              </a:rPr>
              <a:t>” '</a:t>
            </a:r>
          </a:p>
          <a:p>
            <a:r>
              <a:rPr lang="en-GB" sz="1200" b="0" i="0" kern="1200" dirty="0" smtClean="0">
                <a:solidFill>
                  <a:schemeClr val="tx1"/>
                </a:solidFill>
                <a:latin typeface="+mn-lt"/>
                <a:ea typeface="+mn-ea"/>
                <a:cs typeface="+mn-cs"/>
              </a:rPr>
              <a:t>http://</a:t>
            </a:r>
            <a:r>
              <a:rPr lang="en-GB" sz="1200" b="0" i="0" kern="1200" dirty="0" err="1" smtClean="0">
                <a:solidFill>
                  <a:schemeClr val="tx1"/>
                </a:solidFill>
                <a:latin typeface="+mn-lt"/>
                <a:ea typeface="+mn-ea"/>
                <a:cs typeface="+mn-cs"/>
              </a:rPr>
              <a:t>guide.agilealliance.org</a:t>
            </a:r>
            <a:r>
              <a:rPr lang="en-GB" sz="1200" b="0" i="0" kern="1200" dirty="0" smtClean="0">
                <a:solidFill>
                  <a:schemeClr val="tx1"/>
                </a:solidFill>
                <a:latin typeface="+mn-lt"/>
                <a:ea typeface="+mn-ea"/>
                <a:cs typeface="+mn-cs"/>
              </a:rPr>
              <a:t>/</a:t>
            </a:r>
            <a:r>
              <a:rPr lang="en-GB" sz="1200" b="0" i="0" kern="1200" dirty="0" err="1" smtClean="0">
                <a:solidFill>
                  <a:schemeClr val="tx1"/>
                </a:solidFill>
                <a:latin typeface="+mn-lt"/>
                <a:ea typeface="+mn-ea"/>
                <a:cs typeface="+mn-cs"/>
              </a:rPr>
              <a:t>timeline.html</a:t>
            </a:r>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Gilb T. (1985). "Evolutionary Delivery versus the "waterfall model" " ACM SIGSOFT, </a:t>
            </a:r>
            <a:r>
              <a:rPr lang="en-GB" sz="1200" b="0" i="0" u="sng" kern="1200" dirty="0" smtClean="0">
                <a:solidFill>
                  <a:schemeClr val="tx1"/>
                </a:solidFill>
                <a:latin typeface="+mn-lt"/>
                <a:ea typeface="+mn-ea"/>
                <a:cs typeface="+mn-cs"/>
                <a:hlinkClick r:id="rId8"/>
              </a:rPr>
              <a:t>http://dl.acm.org/citation.cfm?id=1012490</a:t>
            </a:r>
          </a:p>
          <a:p>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Mary </a:t>
            </a:r>
            <a:r>
              <a:rPr lang="en-GB" sz="1200" b="1" i="0" kern="1200" dirty="0" err="1" smtClean="0">
                <a:solidFill>
                  <a:schemeClr val="tx1"/>
                </a:solidFill>
                <a:latin typeface="+mn-lt"/>
                <a:ea typeface="+mn-ea"/>
                <a:cs typeface="+mn-cs"/>
              </a:rPr>
              <a:t>Poppendieck</a:t>
            </a:r>
            <a:r>
              <a:rPr lang="en-GB" sz="1200" b="1" i="0" kern="1200" dirty="0" smtClean="0">
                <a:solidFill>
                  <a:schemeClr val="tx1"/>
                </a:solidFill>
                <a:latin typeface="+mn-lt"/>
                <a:ea typeface="+mn-ea"/>
                <a:cs typeface="+mn-cs"/>
              </a:rPr>
              <a:t>, 2012</a:t>
            </a:r>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In 1988, Tom Gilb wrote the book Principles of Software Engineering Management, which is now in its 20th printing. One of the earliest advocates of evolutionary development, he has recently reiterated the elements of good software engineering in an article in Agile Record[2], from which I quote liberally</a:t>
            </a:r>
          </a:p>
          <a:p>
            <a:r>
              <a:rPr lang="en-GB" sz="1200" b="0" i="0" kern="1200" dirty="0" smtClean="0">
                <a:solidFill>
                  <a:schemeClr val="tx1"/>
                </a:solidFill>
                <a:latin typeface="+mn-lt"/>
                <a:ea typeface="+mn-ea"/>
                <a:cs typeface="+mn-cs"/>
              </a:rPr>
              <a:t>http://</a:t>
            </a:r>
            <a:r>
              <a:rPr lang="en-GB" sz="1200" b="0" i="0" kern="1200" dirty="0" err="1" smtClean="0">
                <a:solidFill>
                  <a:schemeClr val="tx1"/>
                </a:solidFill>
                <a:latin typeface="+mn-lt"/>
                <a:ea typeface="+mn-ea"/>
                <a:cs typeface="+mn-cs"/>
              </a:rPr>
              <a:t>poppendieck.blogspot.com</a:t>
            </a:r>
            <a:r>
              <a:rPr lang="en-GB" sz="1200" b="0" i="0" kern="1200" dirty="0" smtClean="0">
                <a:solidFill>
                  <a:schemeClr val="tx1"/>
                </a:solidFill>
                <a:latin typeface="+mn-lt"/>
                <a:ea typeface="+mn-ea"/>
                <a:cs typeface="+mn-cs"/>
              </a:rPr>
              <a:t>/2010/12/product-owner-</a:t>
            </a:r>
            <a:r>
              <a:rPr lang="en-GB" sz="1200" b="0" i="0" kern="1200" dirty="0" err="1" smtClean="0">
                <a:solidFill>
                  <a:schemeClr val="tx1"/>
                </a:solidFill>
                <a:latin typeface="+mn-lt"/>
                <a:ea typeface="+mn-ea"/>
                <a:cs typeface="+mn-cs"/>
              </a:rPr>
              <a:t>problem.html</a:t>
            </a:r>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Agile History…	</a:t>
            </a:r>
          </a:p>
          <a:p>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Historical Roots of Agile Methods:</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Where did “Agile Thinking” Come from?</a:t>
            </a:r>
            <a:endParaRPr lang="en-GB" sz="1200" b="0" i="0" kern="1200" dirty="0" smtClean="0">
              <a:solidFill>
                <a:schemeClr val="tx1"/>
              </a:solidFill>
              <a:latin typeface="+mn-lt"/>
              <a:ea typeface="+mn-ea"/>
              <a:cs typeface="+mn-cs"/>
            </a:endParaRPr>
          </a:p>
          <a:p>
            <a:r>
              <a:rPr lang="en-GB" sz="1200" b="1" i="0" kern="1200" dirty="0" err="1" smtClean="0">
                <a:solidFill>
                  <a:schemeClr val="tx1"/>
                </a:solidFill>
                <a:latin typeface="+mn-lt"/>
                <a:ea typeface="+mn-ea"/>
                <a:cs typeface="+mn-cs"/>
              </a:rPr>
              <a:t>Noura</a:t>
            </a:r>
            <a:r>
              <a:rPr lang="en-GB" sz="1200" b="1" i="0" kern="1200" dirty="0" smtClean="0">
                <a:solidFill>
                  <a:schemeClr val="tx1"/>
                </a:solidFill>
                <a:latin typeface="+mn-lt"/>
                <a:ea typeface="+mn-ea"/>
                <a:cs typeface="+mn-cs"/>
              </a:rPr>
              <a:t> Abbas, Andrew M </a:t>
            </a:r>
            <a:r>
              <a:rPr lang="en-GB" sz="1200" b="1" i="0" kern="1200" dirty="0" err="1" smtClean="0">
                <a:solidFill>
                  <a:schemeClr val="tx1"/>
                </a:solidFill>
                <a:latin typeface="+mn-lt"/>
                <a:ea typeface="+mn-ea"/>
                <a:cs typeface="+mn-cs"/>
              </a:rPr>
              <a:t>Gravell</a:t>
            </a:r>
            <a:r>
              <a:rPr lang="en-GB" sz="1200" b="1" i="0" kern="1200" dirty="0" smtClean="0">
                <a:solidFill>
                  <a:schemeClr val="tx1"/>
                </a:solidFill>
                <a:latin typeface="+mn-lt"/>
                <a:ea typeface="+mn-ea"/>
                <a:cs typeface="+mn-cs"/>
              </a:rPr>
              <a:t>, Gary B Wills</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School of Electronics and Computer Science, University of Southampton</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Southampton, SO17 1BJ, United Kingdom</a:t>
            </a:r>
            <a:endParaRPr lang="en-GB"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Oct 10 2008)</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eprints.ecs.soton.ac.uk</a:t>
            </a:r>
            <a:r>
              <a:rPr lang="en-US" sz="1200" b="0" i="0" kern="1200" dirty="0" smtClean="0">
                <a:solidFill>
                  <a:schemeClr val="tx1"/>
                </a:solidFill>
                <a:latin typeface="+mn-lt"/>
                <a:ea typeface="+mn-ea"/>
                <a:cs typeface="+mn-cs"/>
              </a:rPr>
              <a:t>/16606/1/xp2008camera_ready.pdf</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"Agile ideas appeared in old development processes as well. In 1985, Tom Gilb wrote “Evolutionary Delivery versus the ‘Waterfall model’”. In this paper Gilb introduce the EVO method as an alternative of the waterfall which he considered as “unrealistic and dangerous to the primary objectives of any software project”. Gilb based EVO on three simple principles [17]: </a:t>
            </a:r>
          </a:p>
          <a:p>
            <a:r>
              <a:rPr lang="en-US" sz="1200" b="0" i="0" kern="1200" dirty="0" smtClean="0">
                <a:solidFill>
                  <a:schemeClr val="tx1"/>
                </a:solidFill>
                <a:latin typeface="+mn-lt"/>
                <a:ea typeface="+mn-ea"/>
                <a:cs typeface="+mn-cs"/>
              </a:rPr>
              <a:t>• Deliver something to the real end-user </a:t>
            </a:r>
          </a:p>
          <a:p>
            <a:r>
              <a:rPr lang="en-US" sz="1200" b="0" i="0" kern="1200" dirty="0" smtClean="0">
                <a:solidFill>
                  <a:schemeClr val="tx1"/>
                </a:solidFill>
                <a:latin typeface="+mn-lt"/>
                <a:ea typeface="+mn-ea"/>
                <a:cs typeface="+mn-cs"/>
              </a:rPr>
              <a:t>• Measure the added-value to the user in all critical dimensions </a:t>
            </a:r>
          </a:p>
          <a:p>
            <a:r>
              <a:rPr lang="en-US" sz="1200" b="0" i="0" kern="1200" dirty="0" smtClean="0">
                <a:solidFill>
                  <a:schemeClr val="tx1"/>
                </a:solidFill>
                <a:latin typeface="+mn-lt"/>
                <a:ea typeface="+mn-ea"/>
                <a:cs typeface="+mn-cs"/>
              </a:rPr>
              <a:t>• Adjust both design and objectives based on observed realities "</a:t>
            </a:r>
          </a:p>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636AACB8-1C8E-E745-9BB9-FD36E0A69924}" type="slidenum">
              <a:rPr lang="en-GB" smtClean="0"/>
              <a:pPr/>
              <a:t>12</a:t>
            </a:fld>
            <a:endParaRPr lang="en-GB"/>
          </a:p>
        </p:txBody>
      </p:sp>
    </p:spTree>
    <p:extLst>
      <p:ext uri="{BB962C8B-B14F-4D97-AF65-F5344CB8AC3E}">
        <p14:creationId xmlns:p14="http://schemas.microsoft.com/office/powerpoint/2010/main" val="26518663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84</a:t>
            </a:fld>
            <a:endParaRPr lang="en-GB" sz="120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baseline="0"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85</a:t>
            </a:fld>
            <a:endParaRPr lang="en-GB" sz="120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baseline="0"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86</a:t>
            </a:fld>
            <a:endParaRPr lang="en-GB" sz="120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baseline="0"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87</a:t>
            </a:fld>
            <a:endParaRPr lang="en-GB" sz="120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baseline="0"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88</a:t>
            </a:fld>
            <a:endParaRPr lang="en-GB" sz="120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Yes, Richard was trained in Requirements by you and Kai while he was at Citi.</a:t>
            </a:r>
          </a:p>
          <a:p>
            <a:r>
              <a:rPr lang="en-GB" dirty="0" smtClean="0"/>
              <a:t> </a:t>
            </a:r>
          </a:p>
          <a:p>
            <a:r>
              <a:rPr lang="en-GB" dirty="0" smtClean="0"/>
              <a:t>From: Tom Gilb [</a:t>
            </a:r>
            <a:r>
              <a:rPr lang="en-GB" dirty="0" err="1" smtClean="0"/>
              <a:t>mailto:tom@gilb.com</a:t>
            </a:r>
            <a:r>
              <a:rPr lang="en-GB" dirty="0" smtClean="0"/>
              <a:t>] </a:t>
            </a:r>
          </a:p>
          <a:p>
            <a:r>
              <a:rPr lang="en-GB" dirty="0" smtClean="0"/>
              <a:t>Sent: 26 February 2009 15:16</a:t>
            </a:r>
          </a:p>
          <a:p>
            <a:r>
              <a:rPr lang="en-GB" dirty="0" smtClean="0"/>
              <a:t>To: Dick Holland</a:t>
            </a:r>
          </a:p>
          <a:p>
            <a:endParaRPr lang="en-GB" dirty="0" smtClean="0"/>
          </a:p>
          <a:p>
            <a:r>
              <a:rPr lang="en-GB" dirty="0" smtClean="0"/>
              <a:t>Hi Tom,</a:t>
            </a:r>
          </a:p>
          <a:p>
            <a:r>
              <a:rPr lang="en-GB" dirty="0" smtClean="0"/>
              <a:t> </a:t>
            </a:r>
          </a:p>
          <a:p>
            <a:r>
              <a:rPr lang="en-GB" dirty="0" smtClean="0"/>
              <a:t>I am honoured to be in contact with you again!  I attended a 3-day course with you and Kai whilst at Citigroup in 2006 (I worked in the FX e-commerce front-office team at the time).  You may be interested to know that I wrote a detailed business requirements spec (no design, just requirements) adopting many of your ideas shortly after the course including key quantified  requirements. This spec ended up staying largely stable for a year as we did an </a:t>
            </a:r>
            <a:r>
              <a:rPr lang="en-GB" dirty="0" err="1" smtClean="0"/>
              <a:t>evo</a:t>
            </a:r>
            <a:r>
              <a:rPr lang="en-GB" dirty="0" smtClean="0"/>
              <a:t> – like development process, at the end of which we successfully went live with a brand-new FX order management system in a global big-bang release to 800 Citi users in 20 locations. </a:t>
            </a:r>
          </a:p>
          <a:p>
            <a:r>
              <a:rPr lang="en-GB" dirty="0" smtClean="0"/>
              <a:t> </a:t>
            </a:r>
          </a:p>
          <a:p>
            <a:r>
              <a:rPr lang="en-GB" dirty="0" smtClean="0"/>
              <a:t>I hope to continue to use and expand competitive engineering practises at my new home here at LZ, with Dick’s help!</a:t>
            </a:r>
          </a:p>
          <a:p>
            <a:r>
              <a:rPr lang="en-GB" dirty="0" smtClean="0"/>
              <a:t> </a:t>
            </a:r>
          </a:p>
          <a:p>
            <a:r>
              <a:rPr lang="en-GB" dirty="0" smtClean="0"/>
              <a:t>Many regards,</a:t>
            </a:r>
          </a:p>
          <a:p>
            <a:r>
              <a:rPr lang="en-GB" dirty="0" smtClean="0"/>
              <a:t> </a:t>
            </a:r>
          </a:p>
          <a:p>
            <a:r>
              <a:rPr lang="en-GB" dirty="0" smtClean="0"/>
              <a:t>Richard.</a:t>
            </a:r>
          </a:p>
          <a:p>
            <a:endParaRPr lang="en-GB" dirty="0" smtClean="0"/>
          </a:p>
          <a:p>
            <a:r>
              <a:rPr lang="en-GB" dirty="0" smtClean="0"/>
              <a:t>Hi Tom,</a:t>
            </a:r>
          </a:p>
          <a:p>
            <a:endParaRPr lang="en-GB" dirty="0" smtClean="0"/>
          </a:p>
          <a:p>
            <a:r>
              <a:rPr lang="en-GB" dirty="0" smtClean="0"/>
              <a:t>Thought you might like to know I have just completed a review of Competitive Engineering on my own company's blog:</a:t>
            </a:r>
          </a:p>
          <a:p>
            <a:endParaRPr lang="en-GB" dirty="0" smtClean="0"/>
          </a:p>
          <a:p>
            <a:r>
              <a:rPr lang="en-GB" dirty="0" smtClean="0"/>
              <a:t>http://</a:t>
            </a:r>
            <a:r>
              <a:rPr lang="en-GB" dirty="0" err="1" smtClean="0"/>
              <a:t>rsbatechnology.co.uk</a:t>
            </a:r>
            <a:r>
              <a:rPr lang="en-GB" dirty="0" smtClean="0"/>
              <a:t>/blog:8</a:t>
            </a:r>
          </a:p>
          <a:p>
            <a:endParaRPr lang="en-GB" dirty="0" smtClean="0"/>
          </a:p>
          <a:p>
            <a:r>
              <a:rPr lang="en-GB" dirty="0" smtClean="0"/>
              <a:t>As I tried to do when I worked with Dick at </a:t>
            </a:r>
            <a:r>
              <a:rPr lang="en-GB" dirty="0" err="1" smtClean="0"/>
              <a:t>LatentZero</a:t>
            </a:r>
            <a:r>
              <a:rPr lang="en-GB" dirty="0" smtClean="0"/>
              <a:t>, I continue to try and spread the word to a world of (initial) unbelievers!   I actually have an interesting opportunity right now to demonstrate the benefits of early &amp; often delivery of value to stakeholders in a couple of new projects.  Look forward to meeting you and Kai again sometime ...</a:t>
            </a:r>
          </a:p>
          <a:p>
            <a:endParaRPr lang="en-GB" dirty="0" smtClean="0"/>
          </a:p>
          <a:p>
            <a:r>
              <a:rPr lang="en-GB" dirty="0" smtClean="0"/>
              <a:t>Regards,</a:t>
            </a:r>
          </a:p>
          <a:p>
            <a:endParaRPr lang="en-GB" dirty="0" smtClean="0"/>
          </a:p>
          <a:p>
            <a:r>
              <a:rPr lang="en-GB" dirty="0" smtClean="0"/>
              <a:t>Richard </a:t>
            </a:r>
            <a:r>
              <a:rPr lang="en-GB" dirty="0" err="1" smtClean="0"/>
              <a:t>Smith.sept</a:t>
            </a:r>
            <a:r>
              <a:rPr lang="en-GB" dirty="0" smtClean="0"/>
              <a:t> 10 2011</a:t>
            </a:r>
            <a:endParaRPr lang="en-GB" dirty="0"/>
          </a:p>
        </p:txBody>
      </p:sp>
      <p:sp>
        <p:nvSpPr>
          <p:cNvPr id="4" name="Slide Number Placeholder 3"/>
          <p:cNvSpPr>
            <a:spLocks noGrp="1"/>
          </p:cNvSpPr>
          <p:nvPr>
            <p:ph type="sldNum" sz="quarter" idx="10"/>
          </p:nvPr>
        </p:nvSpPr>
        <p:spPr/>
        <p:txBody>
          <a:bodyPr/>
          <a:lstStyle/>
          <a:p>
            <a:fld id="{58C2F2F9-D45E-304A-8147-B265627C930D}" type="slidenum">
              <a:rPr lang="en-GB" smtClean="0"/>
              <a:t>89</a:t>
            </a:fld>
            <a:endParaRPr lang="en-GB"/>
          </a:p>
        </p:txBody>
      </p:sp>
    </p:spTree>
    <p:extLst>
      <p:ext uri="{BB962C8B-B14F-4D97-AF65-F5344CB8AC3E}">
        <p14:creationId xmlns:p14="http://schemas.microsoft.com/office/powerpoint/2010/main" val="397537400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Yes, Richard was trained in Requirements by you and Kai while he was at Citi.</a:t>
            </a:r>
          </a:p>
          <a:p>
            <a:r>
              <a:rPr lang="en-GB" dirty="0" smtClean="0"/>
              <a:t> </a:t>
            </a:r>
          </a:p>
          <a:p>
            <a:r>
              <a:rPr lang="en-GB" dirty="0" smtClean="0"/>
              <a:t>From: Tom Gilb [</a:t>
            </a:r>
            <a:r>
              <a:rPr lang="en-GB" dirty="0" err="1" smtClean="0"/>
              <a:t>mailto:tom@gilb.com</a:t>
            </a:r>
            <a:r>
              <a:rPr lang="en-GB" dirty="0" smtClean="0"/>
              <a:t>] </a:t>
            </a:r>
          </a:p>
          <a:p>
            <a:r>
              <a:rPr lang="en-GB" dirty="0" smtClean="0"/>
              <a:t>Sent: 26 February 2009 15:16</a:t>
            </a:r>
          </a:p>
          <a:p>
            <a:r>
              <a:rPr lang="en-GB" dirty="0" smtClean="0"/>
              <a:t>To: Dick Holland</a:t>
            </a:r>
          </a:p>
          <a:p>
            <a:endParaRPr lang="en-GB" dirty="0" smtClean="0"/>
          </a:p>
          <a:p>
            <a:r>
              <a:rPr lang="en-GB" dirty="0" smtClean="0"/>
              <a:t>Hi Tom,</a:t>
            </a:r>
          </a:p>
          <a:p>
            <a:r>
              <a:rPr lang="en-GB" dirty="0" smtClean="0"/>
              <a:t> </a:t>
            </a:r>
          </a:p>
          <a:p>
            <a:r>
              <a:rPr lang="en-GB" dirty="0" smtClean="0"/>
              <a:t>I am honoured to be in contact with you again!  I attended a 3-day course with you and Kai whilst at Citigroup in 2006 (I worked in the FX e-commerce front-office team at the time).  You may be interested to know that I wrote a detailed business requirements spec (no design, just requirements) adopting many of your ideas shortly after the course including key quantified  requirements. This spec ended up staying largely stable for a year as we did an </a:t>
            </a:r>
            <a:r>
              <a:rPr lang="en-GB" dirty="0" err="1" smtClean="0"/>
              <a:t>evo</a:t>
            </a:r>
            <a:r>
              <a:rPr lang="en-GB" dirty="0" smtClean="0"/>
              <a:t> – like development process, at the end of which we successfully went live with a brand-new FX order management system in a global big-bang release to 800 Citi users in 20 locations. </a:t>
            </a:r>
          </a:p>
          <a:p>
            <a:r>
              <a:rPr lang="en-GB" dirty="0" smtClean="0"/>
              <a:t> </a:t>
            </a:r>
          </a:p>
          <a:p>
            <a:r>
              <a:rPr lang="en-GB" dirty="0" smtClean="0"/>
              <a:t>I hope to continue to use and expand competitive engineering practises at my new home here at LZ, with Dick’s help!</a:t>
            </a:r>
          </a:p>
          <a:p>
            <a:r>
              <a:rPr lang="en-GB" dirty="0" smtClean="0"/>
              <a:t> </a:t>
            </a:r>
          </a:p>
          <a:p>
            <a:r>
              <a:rPr lang="en-GB" dirty="0" smtClean="0"/>
              <a:t>Many regards,</a:t>
            </a:r>
          </a:p>
          <a:p>
            <a:r>
              <a:rPr lang="en-GB" dirty="0" smtClean="0"/>
              <a:t> </a:t>
            </a:r>
          </a:p>
          <a:p>
            <a:r>
              <a:rPr lang="en-GB" dirty="0" smtClean="0"/>
              <a:t>Richard.</a:t>
            </a:r>
          </a:p>
          <a:p>
            <a:endParaRPr lang="en-GB" dirty="0" smtClean="0"/>
          </a:p>
          <a:p>
            <a:r>
              <a:rPr lang="en-GB" dirty="0" smtClean="0"/>
              <a:t>Hi Tom,</a:t>
            </a:r>
          </a:p>
          <a:p>
            <a:endParaRPr lang="en-GB" dirty="0" smtClean="0"/>
          </a:p>
          <a:p>
            <a:r>
              <a:rPr lang="en-GB" dirty="0" smtClean="0"/>
              <a:t>Thought you might like to know I have just completed a review of Competitive Engineering on my own company's blog:</a:t>
            </a:r>
          </a:p>
          <a:p>
            <a:endParaRPr lang="en-GB" dirty="0" smtClean="0"/>
          </a:p>
          <a:p>
            <a:r>
              <a:rPr lang="en-GB" dirty="0" smtClean="0"/>
              <a:t>http://</a:t>
            </a:r>
            <a:r>
              <a:rPr lang="en-GB" dirty="0" err="1" smtClean="0"/>
              <a:t>rsbatechnology.co.uk</a:t>
            </a:r>
            <a:r>
              <a:rPr lang="en-GB" dirty="0" smtClean="0"/>
              <a:t>/blog:8</a:t>
            </a:r>
          </a:p>
          <a:p>
            <a:endParaRPr lang="en-GB" dirty="0" smtClean="0"/>
          </a:p>
          <a:p>
            <a:r>
              <a:rPr lang="en-GB" dirty="0" smtClean="0"/>
              <a:t>As I tried to do when I worked with Dick at </a:t>
            </a:r>
            <a:r>
              <a:rPr lang="en-GB" dirty="0" err="1" smtClean="0"/>
              <a:t>LatentZero</a:t>
            </a:r>
            <a:r>
              <a:rPr lang="en-GB" dirty="0" smtClean="0"/>
              <a:t>, I continue to try and spread the word to a world of (initial) unbelievers!   I actually have an interesting opportunity right now to demonstrate the benefits of early &amp; often delivery of value to stakeholders in a couple of new projects.  Look forward to meeting you and Kai again sometime ...</a:t>
            </a:r>
          </a:p>
          <a:p>
            <a:endParaRPr lang="en-GB" dirty="0" smtClean="0"/>
          </a:p>
          <a:p>
            <a:r>
              <a:rPr lang="en-GB" dirty="0" smtClean="0"/>
              <a:t>Regards,</a:t>
            </a:r>
          </a:p>
          <a:p>
            <a:endParaRPr lang="en-GB" dirty="0" smtClean="0"/>
          </a:p>
          <a:p>
            <a:r>
              <a:rPr lang="en-GB" dirty="0" smtClean="0"/>
              <a:t>Richard </a:t>
            </a:r>
            <a:r>
              <a:rPr lang="en-GB" dirty="0" err="1" smtClean="0"/>
              <a:t>Smith.sept</a:t>
            </a:r>
            <a:r>
              <a:rPr lang="en-GB" dirty="0" smtClean="0"/>
              <a:t> 10 2011</a:t>
            </a:r>
            <a:endParaRPr lang="en-GB" dirty="0"/>
          </a:p>
        </p:txBody>
      </p:sp>
      <p:sp>
        <p:nvSpPr>
          <p:cNvPr id="4" name="Slide Number Placeholder 3"/>
          <p:cNvSpPr>
            <a:spLocks noGrp="1"/>
          </p:cNvSpPr>
          <p:nvPr>
            <p:ph type="sldNum" sz="quarter" idx="10"/>
          </p:nvPr>
        </p:nvSpPr>
        <p:spPr/>
        <p:txBody>
          <a:bodyPr/>
          <a:lstStyle/>
          <a:p>
            <a:fld id="{58C2F2F9-D45E-304A-8147-B265627C930D}" type="slidenum">
              <a:rPr lang="en-GB" smtClean="0"/>
              <a:t>90</a:t>
            </a:fld>
            <a:endParaRPr lang="en-GB"/>
          </a:p>
        </p:txBody>
      </p:sp>
    </p:spTree>
    <p:extLst>
      <p:ext uri="{BB962C8B-B14F-4D97-AF65-F5344CB8AC3E}">
        <p14:creationId xmlns:p14="http://schemas.microsoft.com/office/powerpoint/2010/main" val="39753740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Yes, Richard was trained in Requirements by you and Kai while he was at Citi.</a:t>
            </a:r>
          </a:p>
          <a:p>
            <a:r>
              <a:rPr lang="en-GB" dirty="0" smtClean="0"/>
              <a:t> </a:t>
            </a:r>
          </a:p>
          <a:p>
            <a:r>
              <a:rPr lang="en-GB" dirty="0" smtClean="0"/>
              <a:t>From: Tom Gilb [</a:t>
            </a:r>
            <a:r>
              <a:rPr lang="en-GB" dirty="0" err="1" smtClean="0"/>
              <a:t>mailto:tom@gilb.com</a:t>
            </a:r>
            <a:r>
              <a:rPr lang="en-GB" dirty="0" smtClean="0"/>
              <a:t>] </a:t>
            </a:r>
          </a:p>
          <a:p>
            <a:r>
              <a:rPr lang="en-GB" dirty="0" smtClean="0"/>
              <a:t>Sent: 26 February 2009 15:16</a:t>
            </a:r>
          </a:p>
          <a:p>
            <a:r>
              <a:rPr lang="en-GB" dirty="0" smtClean="0"/>
              <a:t>To: Dick Holland</a:t>
            </a:r>
          </a:p>
          <a:p>
            <a:endParaRPr lang="en-GB" dirty="0" smtClean="0"/>
          </a:p>
          <a:p>
            <a:r>
              <a:rPr lang="en-GB" dirty="0" smtClean="0"/>
              <a:t>Hi Tom,</a:t>
            </a:r>
          </a:p>
          <a:p>
            <a:r>
              <a:rPr lang="en-GB" dirty="0" smtClean="0"/>
              <a:t> </a:t>
            </a:r>
          </a:p>
          <a:p>
            <a:r>
              <a:rPr lang="en-GB" dirty="0" smtClean="0"/>
              <a:t>I am honoured to be in contact with you again!  I attended a 3-day course with you and Kai whilst at Citigroup in 2006 (I worked in the FX e-commerce front-office team at the time).  You may be interested to know that I wrote a detailed business requirements spec (no design, just requirements) adopting many of your ideas shortly after the course including key quantified  requirements. This spec ended up staying largely stable for a year as we did an </a:t>
            </a:r>
            <a:r>
              <a:rPr lang="en-GB" dirty="0" err="1" smtClean="0"/>
              <a:t>evo</a:t>
            </a:r>
            <a:r>
              <a:rPr lang="en-GB" dirty="0" smtClean="0"/>
              <a:t> – like development process, at the end of which we successfully went live with a brand-new FX order management system in a global big-bang release to 800 Citi users in 20 locations. </a:t>
            </a:r>
          </a:p>
          <a:p>
            <a:r>
              <a:rPr lang="en-GB" dirty="0" smtClean="0"/>
              <a:t> </a:t>
            </a:r>
          </a:p>
          <a:p>
            <a:r>
              <a:rPr lang="en-GB" dirty="0" smtClean="0"/>
              <a:t>I hope to continue to use and expand competitive engineering practises at my new home here at LZ, with Dick’s help!</a:t>
            </a:r>
          </a:p>
          <a:p>
            <a:r>
              <a:rPr lang="en-GB" dirty="0" smtClean="0"/>
              <a:t> </a:t>
            </a:r>
          </a:p>
          <a:p>
            <a:r>
              <a:rPr lang="en-GB" dirty="0" smtClean="0"/>
              <a:t>Many regards,</a:t>
            </a:r>
          </a:p>
          <a:p>
            <a:r>
              <a:rPr lang="en-GB" dirty="0" smtClean="0"/>
              <a:t> </a:t>
            </a:r>
          </a:p>
          <a:p>
            <a:r>
              <a:rPr lang="en-GB" dirty="0" smtClean="0"/>
              <a:t>Richard.</a:t>
            </a:r>
          </a:p>
          <a:p>
            <a:endParaRPr lang="en-GB" dirty="0" smtClean="0"/>
          </a:p>
          <a:p>
            <a:r>
              <a:rPr lang="en-GB" dirty="0" smtClean="0"/>
              <a:t>Hi Tom,</a:t>
            </a:r>
          </a:p>
          <a:p>
            <a:endParaRPr lang="en-GB" dirty="0" smtClean="0"/>
          </a:p>
          <a:p>
            <a:r>
              <a:rPr lang="en-GB" dirty="0" smtClean="0"/>
              <a:t>Thought you might like to know I have just completed a review of Competitive Engineering on my own company's blog:</a:t>
            </a:r>
          </a:p>
          <a:p>
            <a:endParaRPr lang="en-GB" dirty="0" smtClean="0"/>
          </a:p>
          <a:p>
            <a:r>
              <a:rPr lang="en-GB" dirty="0" smtClean="0"/>
              <a:t>http://</a:t>
            </a:r>
            <a:r>
              <a:rPr lang="en-GB" dirty="0" err="1" smtClean="0"/>
              <a:t>rsbatechnology.co.uk</a:t>
            </a:r>
            <a:r>
              <a:rPr lang="en-GB" dirty="0" smtClean="0"/>
              <a:t>/blog:8</a:t>
            </a:r>
          </a:p>
          <a:p>
            <a:endParaRPr lang="en-GB" dirty="0" smtClean="0"/>
          </a:p>
          <a:p>
            <a:r>
              <a:rPr lang="en-GB" dirty="0" smtClean="0"/>
              <a:t>As I tried to do when I worked with Dick at </a:t>
            </a:r>
            <a:r>
              <a:rPr lang="en-GB" dirty="0" err="1" smtClean="0"/>
              <a:t>LatentZero</a:t>
            </a:r>
            <a:r>
              <a:rPr lang="en-GB" dirty="0" smtClean="0"/>
              <a:t>, I continue to try and spread the word to a world of (initial) unbelievers!   I actually have an interesting opportunity right now to demonstrate the benefits of early &amp; often delivery of value to stakeholders in a couple of new projects.  Look forward to meeting you and Kai again sometime ...</a:t>
            </a:r>
          </a:p>
          <a:p>
            <a:endParaRPr lang="en-GB" dirty="0" smtClean="0"/>
          </a:p>
          <a:p>
            <a:r>
              <a:rPr lang="en-GB" dirty="0" smtClean="0"/>
              <a:t>Regards,</a:t>
            </a:r>
          </a:p>
          <a:p>
            <a:endParaRPr lang="en-GB" dirty="0" smtClean="0"/>
          </a:p>
          <a:p>
            <a:r>
              <a:rPr lang="en-GB" dirty="0" smtClean="0"/>
              <a:t>Richard </a:t>
            </a:r>
            <a:r>
              <a:rPr lang="en-GB" dirty="0" err="1" smtClean="0"/>
              <a:t>Smith.sept</a:t>
            </a:r>
            <a:r>
              <a:rPr lang="en-GB" dirty="0" smtClean="0"/>
              <a:t> 10 2011</a:t>
            </a:r>
            <a:endParaRPr lang="en-GB" dirty="0"/>
          </a:p>
        </p:txBody>
      </p:sp>
      <p:sp>
        <p:nvSpPr>
          <p:cNvPr id="4" name="Slide Number Placeholder 3"/>
          <p:cNvSpPr>
            <a:spLocks noGrp="1"/>
          </p:cNvSpPr>
          <p:nvPr>
            <p:ph type="sldNum" sz="quarter" idx="10"/>
          </p:nvPr>
        </p:nvSpPr>
        <p:spPr/>
        <p:txBody>
          <a:bodyPr/>
          <a:lstStyle/>
          <a:p>
            <a:fld id="{58C2F2F9-D45E-304A-8147-B265627C930D}" type="slidenum">
              <a:rPr lang="en-GB" smtClean="0"/>
              <a:t>91</a:t>
            </a:fld>
            <a:endParaRPr lang="en-GB"/>
          </a:p>
        </p:txBody>
      </p:sp>
    </p:spTree>
    <p:extLst>
      <p:ext uri="{BB962C8B-B14F-4D97-AF65-F5344CB8AC3E}">
        <p14:creationId xmlns:p14="http://schemas.microsoft.com/office/powerpoint/2010/main" val="39753740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Yes, Richard was trained in Requirements by you and Kai while he was at Citi.</a:t>
            </a:r>
          </a:p>
          <a:p>
            <a:r>
              <a:rPr lang="en-GB" dirty="0" smtClean="0"/>
              <a:t> </a:t>
            </a:r>
          </a:p>
          <a:p>
            <a:r>
              <a:rPr lang="en-GB" dirty="0" smtClean="0"/>
              <a:t>From: Tom Gilb [</a:t>
            </a:r>
            <a:r>
              <a:rPr lang="en-GB" dirty="0" err="1" smtClean="0"/>
              <a:t>mailto:tom@gilb.com</a:t>
            </a:r>
            <a:r>
              <a:rPr lang="en-GB" dirty="0" smtClean="0"/>
              <a:t>] </a:t>
            </a:r>
          </a:p>
          <a:p>
            <a:r>
              <a:rPr lang="en-GB" dirty="0" smtClean="0"/>
              <a:t>Sent: 26 February 2009 15:16</a:t>
            </a:r>
          </a:p>
          <a:p>
            <a:r>
              <a:rPr lang="en-GB" dirty="0" smtClean="0"/>
              <a:t>To: Dick Holland</a:t>
            </a:r>
          </a:p>
          <a:p>
            <a:endParaRPr lang="en-GB" dirty="0" smtClean="0"/>
          </a:p>
          <a:p>
            <a:r>
              <a:rPr lang="en-GB" dirty="0" smtClean="0"/>
              <a:t>Hi Tom,</a:t>
            </a:r>
          </a:p>
          <a:p>
            <a:r>
              <a:rPr lang="en-GB" dirty="0" smtClean="0"/>
              <a:t> </a:t>
            </a:r>
          </a:p>
          <a:p>
            <a:r>
              <a:rPr lang="en-GB" dirty="0" smtClean="0"/>
              <a:t>I am honoured to be in contact with you again!  I attended a 3-day course with you and Kai whilst at Citigroup in 2006 (I worked in the FX e-commerce front-office team at the time).  You may be interested to know that I wrote a detailed business requirements spec (no design, just requirements) adopting many of your ideas shortly after the course including key quantified  requirements. This spec ended up staying largely stable for a year as we did an </a:t>
            </a:r>
            <a:r>
              <a:rPr lang="en-GB" dirty="0" err="1" smtClean="0"/>
              <a:t>evo</a:t>
            </a:r>
            <a:r>
              <a:rPr lang="en-GB" dirty="0" smtClean="0"/>
              <a:t> – like development process, at the end of which we successfully went live with a brand-new FX order management system in a global big-bang release to 800 Citi users in 20 locations. </a:t>
            </a:r>
          </a:p>
          <a:p>
            <a:r>
              <a:rPr lang="en-GB" dirty="0" smtClean="0"/>
              <a:t> </a:t>
            </a:r>
          </a:p>
          <a:p>
            <a:r>
              <a:rPr lang="en-GB" dirty="0" smtClean="0"/>
              <a:t>I hope to continue to use and expand competitive engineering practises at my new home here at LZ, with Dick’s help!</a:t>
            </a:r>
          </a:p>
          <a:p>
            <a:r>
              <a:rPr lang="en-GB" dirty="0" smtClean="0"/>
              <a:t> </a:t>
            </a:r>
          </a:p>
          <a:p>
            <a:r>
              <a:rPr lang="en-GB" dirty="0" smtClean="0"/>
              <a:t>Many regards,</a:t>
            </a:r>
          </a:p>
          <a:p>
            <a:r>
              <a:rPr lang="en-GB" dirty="0" smtClean="0"/>
              <a:t> </a:t>
            </a:r>
          </a:p>
          <a:p>
            <a:r>
              <a:rPr lang="en-GB" dirty="0" smtClean="0"/>
              <a:t>Richard.</a:t>
            </a:r>
          </a:p>
          <a:p>
            <a:endParaRPr lang="en-GB" dirty="0" smtClean="0"/>
          </a:p>
          <a:p>
            <a:r>
              <a:rPr lang="en-GB" dirty="0" smtClean="0"/>
              <a:t>Hi Tom,</a:t>
            </a:r>
          </a:p>
          <a:p>
            <a:endParaRPr lang="en-GB" dirty="0" smtClean="0"/>
          </a:p>
          <a:p>
            <a:r>
              <a:rPr lang="en-GB" dirty="0" smtClean="0"/>
              <a:t>Thought you might like to know I have just completed a review of Competitive Engineering on my own company's blog:</a:t>
            </a:r>
          </a:p>
          <a:p>
            <a:endParaRPr lang="en-GB" dirty="0" smtClean="0"/>
          </a:p>
          <a:p>
            <a:r>
              <a:rPr lang="en-GB" dirty="0" smtClean="0"/>
              <a:t>http://</a:t>
            </a:r>
            <a:r>
              <a:rPr lang="en-GB" dirty="0" err="1" smtClean="0"/>
              <a:t>rsbatechnology.co.uk</a:t>
            </a:r>
            <a:r>
              <a:rPr lang="en-GB" dirty="0" smtClean="0"/>
              <a:t>/blog:8</a:t>
            </a:r>
          </a:p>
          <a:p>
            <a:endParaRPr lang="en-GB" dirty="0" smtClean="0"/>
          </a:p>
          <a:p>
            <a:r>
              <a:rPr lang="en-GB" dirty="0" smtClean="0"/>
              <a:t>As I tried to do when I worked with Dick at </a:t>
            </a:r>
            <a:r>
              <a:rPr lang="en-GB" dirty="0" err="1" smtClean="0"/>
              <a:t>LatentZero</a:t>
            </a:r>
            <a:r>
              <a:rPr lang="en-GB" dirty="0" smtClean="0"/>
              <a:t>, I continue to try and spread the word to a world of (initial) unbelievers!   I actually have an interesting opportunity right now to demonstrate the benefits of early &amp; often delivery of value to stakeholders in a couple of new projects.  Look forward to meeting you and Kai again sometime ...</a:t>
            </a:r>
          </a:p>
          <a:p>
            <a:endParaRPr lang="en-GB" dirty="0" smtClean="0"/>
          </a:p>
          <a:p>
            <a:r>
              <a:rPr lang="en-GB" dirty="0" smtClean="0"/>
              <a:t>Regards,</a:t>
            </a:r>
          </a:p>
          <a:p>
            <a:endParaRPr lang="en-GB" dirty="0" smtClean="0"/>
          </a:p>
          <a:p>
            <a:r>
              <a:rPr lang="en-GB" dirty="0" smtClean="0"/>
              <a:t>Richard </a:t>
            </a:r>
            <a:r>
              <a:rPr lang="en-GB" dirty="0" err="1" smtClean="0"/>
              <a:t>Smith.sept</a:t>
            </a:r>
            <a:r>
              <a:rPr lang="en-GB" dirty="0" smtClean="0"/>
              <a:t> 10 2011</a:t>
            </a:r>
            <a:endParaRPr lang="en-GB" dirty="0"/>
          </a:p>
        </p:txBody>
      </p:sp>
      <p:sp>
        <p:nvSpPr>
          <p:cNvPr id="4" name="Slide Number Placeholder 3"/>
          <p:cNvSpPr>
            <a:spLocks noGrp="1"/>
          </p:cNvSpPr>
          <p:nvPr>
            <p:ph type="sldNum" sz="quarter" idx="10"/>
          </p:nvPr>
        </p:nvSpPr>
        <p:spPr/>
        <p:txBody>
          <a:bodyPr/>
          <a:lstStyle/>
          <a:p>
            <a:fld id="{58C2F2F9-D45E-304A-8147-B265627C930D}" type="slidenum">
              <a:rPr lang="en-GB" smtClean="0"/>
              <a:t>92</a:t>
            </a:fld>
            <a:endParaRPr lang="en-GB"/>
          </a:p>
        </p:txBody>
      </p:sp>
    </p:spTree>
    <p:extLst>
      <p:ext uri="{BB962C8B-B14F-4D97-AF65-F5344CB8AC3E}">
        <p14:creationId xmlns:p14="http://schemas.microsoft.com/office/powerpoint/2010/main" val="397537400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Yes, Richard was trained in Requirements by you and Kai while he was at Citi.</a:t>
            </a:r>
          </a:p>
          <a:p>
            <a:r>
              <a:rPr lang="en-GB" dirty="0" err="1" smtClean="0"/>
              <a:t>Thi</a:t>
            </a:r>
            <a:r>
              <a:rPr lang="en-GB" dirty="0" smtClean="0"/>
              <a:t> was I believe a book </a:t>
            </a:r>
            <a:r>
              <a:rPr lang="en-GB" dirty="0" err="1" smtClean="0"/>
              <a:t>rviewputon</a:t>
            </a:r>
            <a:r>
              <a:rPr lang="en-GB" dirty="0" smtClean="0"/>
              <a:t> Amazon for CE book.</a:t>
            </a:r>
          </a:p>
          <a:p>
            <a:r>
              <a:rPr lang="en-GB" dirty="0" smtClean="0"/>
              <a:t> </a:t>
            </a:r>
          </a:p>
          <a:p>
            <a:r>
              <a:rPr lang="en-GB" dirty="0" smtClean="0"/>
              <a:t>From: Tom Gilb [</a:t>
            </a:r>
            <a:r>
              <a:rPr lang="en-GB" dirty="0" err="1" smtClean="0"/>
              <a:t>mailto:tom@gilb.com</a:t>
            </a:r>
            <a:r>
              <a:rPr lang="en-GB" dirty="0" smtClean="0"/>
              <a:t>] </a:t>
            </a:r>
          </a:p>
          <a:p>
            <a:r>
              <a:rPr lang="en-GB" dirty="0" smtClean="0"/>
              <a:t>Sent: 26 February 2009 15:16</a:t>
            </a:r>
          </a:p>
          <a:p>
            <a:r>
              <a:rPr lang="en-GB" dirty="0" smtClean="0"/>
              <a:t>To: Dick Holland</a:t>
            </a:r>
          </a:p>
          <a:p>
            <a:endParaRPr lang="en-GB" dirty="0" smtClean="0"/>
          </a:p>
          <a:p>
            <a:r>
              <a:rPr lang="en-GB" dirty="0" smtClean="0"/>
              <a:t>Hi Tom,</a:t>
            </a:r>
          </a:p>
          <a:p>
            <a:r>
              <a:rPr lang="en-GB" dirty="0" smtClean="0"/>
              <a:t> </a:t>
            </a:r>
          </a:p>
          <a:p>
            <a:r>
              <a:rPr lang="en-GB" dirty="0" smtClean="0"/>
              <a:t>I am honoured to be in contact with you again!  I attended a 3-day course with you and Kai whilst at Citigroup in 2006 (I worked in the FX e-commerce front-office team at the time).  You may be interested to know that I wrote a detailed business requirements spec (no design, just requirements) adopting many of your ideas shortly after the course including key quantified  requirements. This spec ended up staying largely stable for a year as we did an </a:t>
            </a:r>
            <a:r>
              <a:rPr lang="en-GB" dirty="0" err="1" smtClean="0"/>
              <a:t>evo</a:t>
            </a:r>
            <a:r>
              <a:rPr lang="en-GB" dirty="0" smtClean="0"/>
              <a:t> – like development process, at the end of which we successfully went live with a brand-new FX order management system in a global big-bang release to 800 Citi users in 20 locations. </a:t>
            </a:r>
          </a:p>
          <a:p>
            <a:r>
              <a:rPr lang="en-GB" dirty="0" smtClean="0"/>
              <a:t> </a:t>
            </a:r>
          </a:p>
          <a:p>
            <a:r>
              <a:rPr lang="en-GB" dirty="0" smtClean="0"/>
              <a:t>I hope to continue to use and expand competitive engineering practises at my new home here at LZ, with Dick’s help!</a:t>
            </a:r>
          </a:p>
          <a:p>
            <a:r>
              <a:rPr lang="en-GB" dirty="0" smtClean="0"/>
              <a:t> </a:t>
            </a:r>
          </a:p>
          <a:p>
            <a:r>
              <a:rPr lang="en-GB" dirty="0" smtClean="0"/>
              <a:t>Many regards,</a:t>
            </a:r>
          </a:p>
          <a:p>
            <a:r>
              <a:rPr lang="en-GB" dirty="0" smtClean="0"/>
              <a:t> </a:t>
            </a:r>
          </a:p>
          <a:p>
            <a:r>
              <a:rPr lang="en-GB" dirty="0" smtClean="0"/>
              <a:t>Richard.</a:t>
            </a:r>
          </a:p>
          <a:p>
            <a:endParaRPr lang="en-GB" dirty="0" smtClean="0"/>
          </a:p>
          <a:p>
            <a:r>
              <a:rPr lang="en-GB" dirty="0" smtClean="0"/>
              <a:t>Hi Tom,</a:t>
            </a:r>
          </a:p>
          <a:p>
            <a:endParaRPr lang="en-GB" dirty="0" smtClean="0"/>
          </a:p>
          <a:p>
            <a:r>
              <a:rPr lang="en-GB" dirty="0" smtClean="0"/>
              <a:t>Thought you might like to know I have just completed a review of Competitive Engineering on my own company's blog:</a:t>
            </a:r>
          </a:p>
          <a:p>
            <a:endParaRPr lang="en-GB" dirty="0" smtClean="0"/>
          </a:p>
          <a:p>
            <a:r>
              <a:rPr lang="en-GB" dirty="0" smtClean="0"/>
              <a:t>http://</a:t>
            </a:r>
            <a:r>
              <a:rPr lang="en-GB" dirty="0" err="1" smtClean="0"/>
              <a:t>rsbatechnology.co.uk</a:t>
            </a:r>
            <a:r>
              <a:rPr lang="en-GB" dirty="0" smtClean="0"/>
              <a:t>/blog:8</a:t>
            </a:r>
          </a:p>
          <a:p>
            <a:endParaRPr lang="en-GB" dirty="0" smtClean="0"/>
          </a:p>
          <a:p>
            <a:r>
              <a:rPr lang="en-GB" dirty="0" smtClean="0"/>
              <a:t>As I tried to do when I worked with Dick at </a:t>
            </a:r>
            <a:r>
              <a:rPr lang="en-GB" dirty="0" err="1" smtClean="0"/>
              <a:t>LatentZero</a:t>
            </a:r>
            <a:r>
              <a:rPr lang="en-GB" dirty="0" smtClean="0"/>
              <a:t>, I continue to try and spread the word to a world of (initial) unbelievers!   I actually have an interesting opportunity right now to demonstrate the benefits of early &amp; often delivery of value to stakeholders in a couple of new projects.  Look forward to meeting you and Kai again sometime ...</a:t>
            </a:r>
          </a:p>
          <a:p>
            <a:endParaRPr lang="en-GB" dirty="0" smtClean="0"/>
          </a:p>
          <a:p>
            <a:r>
              <a:rPr lang="en-GB" dirty="0" smtClean="0"/>
              <a:t>Regards,</a:t>
            </a:r>
          </a:p>
          <a:p>
            <a:endParaRPr lang="en-GB" dirty="0" smtClean="0"/>
          </a:p>
          <a:p>
            <a:r>
              <a:rPr lang="en-GB" dirty="0" smtClean="0"/>
              <a:t>Richard </a:t>
            </a:r>
            <a:r>
              <a:rPr lang="en-GB" dirty="0" err="1" smtClean="0"/>
              <a:t>Smith.sept</a:t>
            </a:r>
            <a:r>
              <a:rPr lang="en-GB" dirty="0" smtClean="0"/>
              <a:t> 10 2011</a:t>
            </a:r>
            <a:endParaRPr lang="en-GB" dirty="0"/>
          </a:p>
        </p:txBody>
      </p:sp>
      <p:sp>
        <p:nvSpPr>
          <p:cNvPr id="4" name="Slide Number Placeholder 3"/>
          <p:cNvSpPr>
            <a:spLocks noGrp="1"/>
          </p:cNvSpPr>
          <p:nvPr>
            <p:ph type="sldNum" sz="quarter" idx="10"/>
          </p:nvPr>
        </p:nvSpPr>
        <p:spPr/>
        <p:txBody>
          <a:bodyPr/>
          <a:lstStyle/>
          <a:p>
            <a:fld id="{58C2F2F9-D45E-304A-8147-B265627C930D}" type="slidenum">
              <a:rPr lang="en-GB" smtClean="0"/>
              <a:t>93</a:t>
            </a:fld>
            <a:endParaRPr lang="en-GB"/>
          </a:p>
        </p:txBody>
      </p:sp>
    </p:spTree>
    <p:extLst>
      <p:ext uri="{BB962C8B-B14F-4D97-AF65-F5344CB8AC3E}">
        <p14:creationId xmlns:p14="http://schemas.microsoft.com/office/powerpoint/2010/main" val="3975374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latin typeface="+mn-lt"/>
                <a:ea typeface="+mn-ea"/>
                <a:cs typeface="+mn-cs"/>
              </a:rPr>
              <a:t>Jorge </a:t>
            </a:r>
            <a:r>
              <a:rPr lang="en-GB" sz="1200" b="1" kern="1200" dirty="0" err="1" smtClean="0">
                <a:solidFill>
                  <a:schemeClr val="tx1"/>
                </a:solidFill>
                <a:latin typeface="+mn-lt"/>
                <a:ea typeface="+mn-ea"/>
                <a:cs typeface="+mn-cs"/>
              </a:rPr>
              <a:t>Agustín</a:t>
            </a:r>
            <a:r>
              <a:rPr lang="en-GB" sz="1200" b="1" kern="1200" dirty="0" smtClean="0">
                <a:solidFill>
                  <a:schemeClr val="tx1"/>
                </a:solidFill>
                <a:latin typeface="+mn-lt"/>
                <a:ea typeface="+mn-ea"/>
                <a:cs typeface="+mn-cs"/>
              </a:rPr>
              <a:t> </a:t>
            </a:r>
            <a:r>
              <a:rPr lang="en-GB" sz="1200" b="1" kern="1200" dirty="0" err="1" smtClean="0">
                <a:solidFill>
                  <a:schemeClr val="tx1"/>
                </a:solidFill>
                <a:latin typeface="+mn-lt"/>
                <a:ea typeface="+mn-ea"/>
                <a:cs typeface="+mn-cs"/>
              </a:rPr>
              <a:t>Nicolás</a:t>
            </a:r>
            <a:r>
              <a:rPr lang="en-GB" sz="1200" b="1" kern="1200" dirty="0" smtClean="0">
                <a:solidFill>
                  <a:schemeClr val="tx1"/>
                </a:solidFill>
                <a:latin typeface="+mn-lt"/>
                <a:ea typeface="+mn-ea"/>
                <a:cs typeface="+mn-cs"/>
              </a:rPr>
              <a:t> Ruiz de Santayana y </a:t>
            </a:r>
            <a:r>
              <a:rPr lang="en-GB" sz="1200" b="1" kern="1200" dirty="0" err="1" smtClean="0">
                <a:solidFill>
                  <a:schemeClr val="tx1"/>
                </a:solidFill>
                <a:latin typeface="+mn-lt"/>
                <a:ea typeface="+mn-ea"/>
                <a:cs typeface="+mn-cs"/>
              </a:rPr>
              <a:t>Borrás</a:t>
            </a:r>
            <a:r>
              <a:rPr lang="en-GB" sz="1200" b="0" kern="1200" dirty="0" smtClean="0">
                <a:solidFill>
                  <a:schemeClr val="tx1"/>
                </a:solidFill>
                <a:latin typeface="+mn-lt"/>
                <a:ea typeface="+mn-ea"/>
                <a:cs typeface="+mn-cs"/>
              </a:rPr>
              <a:t>, known as </a:t>
            </a:r>
            <a:r>
              <a:rPr lang="en-GB" sz="1200" b="1" kern="1200" dirty="0" smtClean="0">
                <a:solidFill>
                  <a:schemeClr val="tx1"/>
                </a:solidFill>
                <a:latin typeface="+mn-lt"/>
                <a:ea typeface="+mn-ea"/>
                <a:cs typeface="+mn-cs"/>
              </a:rPr>
              <a:t>George Santayana</a:t>
            </a:r>
            <a:r>
              <a:rPr lang="en-GB" sz="1200" b="0" kern="1200" dirty="0" smtClean="0">
                <a:solidFill>
                  <a:schemeClr val="tx1"/>
                </a:solidFill>
                <a:latin typeface="+mn-lt"/>
                <a:ea typeface="+mn-ea"/>
                <a:cs typeface="+mn-cs"/>
              </a:rPr>
              <a:t> (December 16, 1863 – September 26, 1952), was a philosopher, essayist, poet, and novelist. A lifelong Spanish citizen, Santayana was raised and educated in the United States and identified himself as an </a:t>
            </a:r>
            <a:r>
              <a:rPr lang="en-GB" sz="1200" b="0" kern="1200" dirty="0" smtClean="0">
                <a:solidFill>
                  <a:schemeClr val="tx1"/>
                </a:solidFill>
                <a:latin typeface="+mn-lt"/>
                <a:ea typeface="+mn-ea"/>
                <a:cs typeface="+mn-cs"/>
                <a:hlinkClick r:id="rId3"/>
              </a:rPr>
              <a:t>American, although he always kept a valid Spanish passport.[1] He wrote in English and is generally considered an American </a:t>
            </a:r>
            <a:r>
              <a:rPr lang="en-GB" sz="1200" b="0" kern="1200" dirty="0" smtClean="0">
                <a:solidFill>
                  <a:schemeClr val="tx1"/>
                </a:solidFill>
                <a:latin typeface="+mn-lt"/>
                <a:ea typeface="+mn-ea"/>
                <a:cs typeface="+mn-cs"/>
                <a:hlinkClick r:id="rId4"/>
              </a:rPr>
              <a:t>man of letters. At the age of forty-eight, Santayana left his position at Harvard and returned to Europe permanently, never to return to the United States. His last wish was to be buried in the Spanish pantheon in Rome.</a:t>
            </a:r>
            <a:endParaRPr lang="en-GB" sz="1200" b="0" kern="1200" dirty="0" smtClean="0">
              <a:solidFill>
                <a:schemeClr val="tx1"/>
              </a:solidFill>
              <a:latin typeface="+mn-lt"/>
              <a:ea typeface="+mn-ea"/>
              <a:cs typeface="+mn-cs"/>
            </a:endParaRPr>
          </a:p>
          <a:p>
            <a:endParaRPr lang="en-GB" sz="1200" b="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Made 16 6 2014 Krakow ACE</a:t>
            </a:r>
          </a:p>
          <a:p>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13</a:t>
            </a:fld>
            <a:endParaRPr lang="en-GB"/>
          </a:p>
        </p:txBody>
      </p:sp>
    </p:spTree>
    <p:extLst>
      <p:ext uri="{BB962C8B-B14F-4D97-AF65-F5344CB8AC3E}">
        <p14:creationId xmlns:p14="http://schemas.microsoft.com/office/powerpoint/2010/main" val="206009775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Yes, Richard was trained in Requirements by you and Kai while he was at Citi.</a:t>
            </a:r>
          </a:p>
          <a:p>
            <a:r>
              <a:rPr lang="en-GB" dirty="0" smtClean="0"/>
              <a:t> </a:t>
            </a:r>
          </a:p>
          <a:p>
            <a:r>
              <a:rPr lang="en-GB" dirty="0" smtClean="0"/>
              <a:t>From: Tom Gilb [</a:t>
            </a:r>
            <a:r>
              <a:rPr lang="en-GB" dirty="0" err="1" smtClean="0"/>
              <a:t>mailto:tom@gilb.com</a:t>
            </a:r>
            <a:r>
              <a:rPr lang="en-GB" dirty="0" smtClean="0"/>
              <a:t>] </a:t>
            </a:r>
          </a:p>
          <a:p>
            <a:r>
              <a:rPr lang="en-GB" dirty="0" smtClean="0"/>
              <a:t>Sent: 26 February 2009 15:16</a:t>
            </a:r>
          </a:p>
          <a:p>
            <a:r>
              <a:rPr lang="en-GB" dirty="0" smtClean="0"/>
              <a:t>To: Dick Holland</a:t>
            </a:r>
          </a:p>
          <a:p>
            <a:endParaRPr lang="en-GB" dirty="0" smtClean="0"/>
          </a:p>
          <a:p>
            <a:r>
              <a:rPr lang="en-GB" dirty="0" smtClean="0"/>
              <a:t>Hi Tom,</a:t>
            </a:r>
          </a:p>
          <a:p>
            <a:r>
              <a:rPr lang="en-GB" dirty="0" smtClean="0"/>
              <a:t> </a:t>
            </a:r>
          </a:p>
          <a:p>
            <a:r>
              <a:rPr lang="en-GB" dirty="0" smtClean="0"/>
              <a:t>I am honoured to be in contact with you again!  I attended a 3-day course with you and Kai whilst at Citigroup in 2006 (I worked in the FX e-commerce front-office team at the time).  You may be interested to know that I wrote a detailed business requirements spec (no design, just requirements) adopting many of your ideas shortly after the course including key quantified  requirements. This spec ended up staying largely stable for a year as we did an </a:t>
            </a:r>
            <a:r>
              <a:rPr lang="en-GB" dirty="0" err="1" smtClean="0"/>
              <a:t>evo</a:t>
            </a:r>
            <a:r>
              <a:rPr lang="en-GB" dirty="0" smtClean="0"/>
              <a:t> – like development process, at the end of which we successfully went live with a brand-new FX order management system in a global big-bang release to 800 Citi users in 20 locations. </a:t>
            </a:r>
          </a:p>
          <a:p>
            <a:r>
              <a:rPr lang="en-GB" dirty="0" smtClean="0"/>
              <a:t> </a:t>
            </a:r>
          </a:p>
          <a:p>
            <a:r>
              <a:rPr lang="en-GB" dirty="0" smtClean="0"/>
              <a:t>I hope to continue to use and expand competitive engineering practises at my new home here at LZ, with Dick’s help!</a:t>
            </a:r>
          </a:p>
          <a:p>
            <a:r>
              <a:rPr lang="en-GB" dirty="0" smtClean="0"/>
              <a:t> </a:t>
            </a:r>
          </a:p>
          <a:p>
            <a:r>
              <a:rPr lang="en-GB" dirty="0" smtClean="0"/>
              <a:t>Many regards,</a:t>
            </a:r>
          </a:p>
          <a:p>
            <a:r>
              <a:rPr lang="en-GB" dirty="0" smtClean="0"/>
              <a:t> </a:t>
            </a:r>
          </a:p>
          <a:p>
            <a:r>
              <a:rPr lang="en-GB" dirty="0" smtClean="0"/>
              <a:t>Richard.</a:t>
            </a:r>
          </a:p>
          <a:p>
            <a:endParaRPr lang="en-GB" dirty="0" smtClean="0"/>
          </a:p>
          <a:p>
            <a:r>
              <a:rPr lang="en-GB" dirty="0" smtClean="0"/>
              <a:t>Hi Tom,</a:t>
            </a:r>
          </a:p>
          <a:p>
            <a:endParaRPr lang="en-GB" dirty="0" smtClean="0"/>
          </a:p>
          <a:p>
            <a:r>
              <a:rPr lang="en-GB" dirty="0" smtClean="0"/>
              <a:t>Thought you might like to know I have just completed a review of Competitive Engineering on my own company's blog:</a:t>
            </a:r>
          </a:p>
          <a:p>
            <a:endParaRPr lang="en-GB" dirty="0" smtClean="0"/>
          </a:p>
          <a:p>
            <a:r>
              <a:rPr lang="en-GB" dirty="0" smtClean="0"/>
              <a:t>http://</a:t>
            </a:r>
            <a:r>
              <a:rPr lang="en-GB" dirty="0" err="1" smtClean="0"/>
              <a:t>rsbatechnology.co.uk</a:t>
            </a:r>
            <a:r>
              <a:rPr lang="en-GB" dirty="0" smtClean="0"/>
              <a:t>/blog:8</a:t>
            </a:r>
          </a:p>
          <a:p>
            <a:endParaRPr lang="en-GB" dirty="0" smtClean="0"/>
          </a:p>
          <a:p>
            <a:r>
              <a:rPr lang="en-GB" dirty="0" smtClean="0"/>
              <a:t>As I tried to do when I worked with Dick at </a:t>
            </a:r>
            <a:r>
              <a:rPr lang="en-GB" dirty="0" err="1" smtClean="0"/>
              <a:t>LatentZero</a:t>
            </a:r>
            <a:r>
              <a:rPr lang="en-GB" dirty="0" smtClean="0"/>
              <a:t>, I continue to try and spread the word to a world of (initial) unbelievers!   I actually have an interesting opportunity right now to demonstrate the benefits of early &amp; often delivery of value to stakeholders in a couple of new projects.  Look forward to meeting you and Kai again sometime ...</a:t>
            </a:r>
          </a:p>
          <a:p>
            <a:endParaRPr lang="en-GB" dirty="0" smtClean="0"/>
          </a:p>
          <a:p>
            <a:r>
              <a:rPr lang="en-GB" dirty="0" smtClean="0"/>
              <a:t>Regards,</a:t>
            </a:r>
          </a:p>
          <a:p>
            <a:endParaRPr lang="en-GB" dirty="0" smtClean="0"/>
          </a:p>
          <a:p>
            <a:r>
              <a:rPr lang="en-GB" dirty="0" smtClean="0"/>
              <a:t>Richard </a:t>
            </a:r>
            <a:r>
              <a:rPr lang="en-GB" dirty="0" err="1" smtClean="0"/>
              <a:t>Smith.sept</a:t>
            </a:r>
            <a:r>
              <a:rPr lang="en-GB" dirty="0" smtClean="0"/>
              <a:t> 10 2011</a:t>
            </a:r>
            <a:endParaRPr lang="en-GB" dirty="0"/>
          </a:p>
        </p:txBody>
      </p:sp>
      <p:sp>
        <p:nvSpPr>
          <p:cNvPr id="4" name="Slide Number Placeholder 3"/>
          <p:cNvSpPr>
            <a:spLocks noGrp="1"/>
          </p:cNvSpPr>
          <p:nvPr>
            <p:ph type="sldNum" sz="quarter" idx="10"/>
          </p:nvPr>
        </p:nvSpPr>
        <p:spPr/>
        <p:txBody>
          <a:bodyPr/>
          <a:lstStyle/>
          <a:p>
            <a:fld id="{58C2F2F9-D45E-304A-8147-B265627C930D}" type="slidenum">
              <a:rPr lang="en-GB" smtClean="0"/>
              <a:t>94</a:t>
            </a:fld>
            <a:endParaRPr lang="en-GB"/>
          </a:p>
        </p:txBody>
      </p:sp>
    </p:spTree>
    <p:extLst>
      <p:ext uri="{BB962C8B-B14F-4D97-AF65-F5344CB8AC3E}">
        <p14:creationId xmlns:p14="http://schemas.microsoft.com/office/powerpoint/2010/main" val="397537400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Yes, Richard was trained in Requirements by you and Kai while he was at Citi.</a:t>
            </a:r>
          </a:p>
          <a:p>
            <a:r>
              <a:rPr lang="en-GB" dirty="0" smtClean="0"/>
              <a:t> </a:t>
            </a:r>
          </a:p>
          <a:p>
            <a:r>
              <a:rPr lang="en-GB" dirty="0" smtClean="0"/>
              <a:t>From: Tom Gilb [</a:t>
            </a:r>
            <a:r>
              <a:rPr lang="en-GB" dirty="0" err="1" smtClean="0"/>
              <a:t>mailto:tom@gilb.com</a:t>
            </a:r>
            <a:r>
              <a:rPr lang="en-GB" dirty="0" smtClean="0"/>
              <a:t>] </a:t>
            </a:r>
          </a:p>
          <a:p>
            <a:r>
              <a:rPr lang="en-GB" dirty="0" smtClean="0"/>
              <a:t>Sent: 26 February 2009 15:16</a:t>
            </a:r>
          </a:p>
          <a:p>
            <a:r>
              <a:rPr lang="en-GB" dirty="0" smtClean="0"/>
              <a:t>To: Dick Holland</a:t>
            </a:r>
          </a:p>
          <a:p>
            <a:endParaRPr lang="en-GB" dirty="0" smtClean="0"/>
          </a:p>
          <a:p>
            <a:r>
              <a:rPr lang="en-GB" dirty="0" smtClean="0"/>
              <a:t>Hi Tom,</a:t>
            </a:r>
          </a:p>
          <a:p>
            <a:r>
              <a:rPr lang="en-GB" dirty="0" smtClean="0"/>
              <a:t> </a:t>
            </a:r>
          </a:p>
          <a:p>
            <a:r>
              <a:rPr lang="en-GB" dirty="0" smtClean="0"/>
              <a:t>I am honoured to be in contact with you again!  I attended a 3-day course with you and Kai whilst at Citigroup in 2006 (I worked in the FX e-commerce front-office team at the time).  You may be interested to know that I wrote a detailed business requirements spec (no design, just requirements) adopting many of your ideas shortly after the course including key quantified  requirements. This spec ended up staying largely stable for a year as we did an </a:t>
            </a:r>
            <a:r>
              <a:rPr lang="en-GB" dirty="0" err="1" smtClean="0"/>
              <a:t>evo</a:t>
            </a:r>
            <a:r>
              <a:rPr lang="en-GB" dirty="0" smtClean="0"/>
              <a:t> – like development process, at the end of which we successfully went live with a brand-new FX order management system in a global big-bang release to 800 Citi users in 20 locations. </a:t>
            </a:r>
          </a:p>
          <a:p>
            <a:r>
              <a:rPr lang="en-GB" dirty="0" smtClean="0"/>
              <a:t> </a:t>
            </a:r>
          </a:p>
          <a:p>
            <a:r>
              <a:rPr lang="en-GB" dirty="0" smtClean="0"/>
              <a:t>I hope to continue to use and expand competitive engineering practises at my new home here at LZ, with Dick’s help!</a:t>
            </a:r>
          </a:p>
          <a:p>
            <a:r>
              <a:rPr lang="en-GB" dirty="0" smtClean="0"/>
              <a:t> </a:t>
            </a:r>
          </a:p>
          <a:p>
            <a:r>
              <a:rPr lang="en-GB" dirty="0" smtClean="0"/>
              <a:t>Many regards,</a:t>
            </a:r>
          </a:p>
          <a:p>
            <a:r>
              <a:rPr lang="en-GB" dirty="0" smtClean="0"/>
              <a:t> </a:t>
            </a:r>
          </a:p>
          <a:p>
            <a:r>
              <a:rPr lang="en-GB" dirty="0" smtClean="0"/>
              <a:t>Richard.</a:t>
            </a:r>
          </a:p>
          <a:p>
            <a:endParaRPr lang="en-GB" dirty="0" smtClean="0"/>
          </a:p>
          <a:p>
            <a:r>
              <a:rPr lang="en-GB" dirty="0" smtClean="0"/>
              <a:t>Hi Tom,</a:t>
            </a:r>
          </a:p>
          <a:p>
            <a:endParaRPr lang="en-GB" dirty="0" smtClean="0"/>
          </a:p>
          <a:p>
            <a:r>
              <a:rPr lang="en-GB" dirty="0" smtClean="0"/>
              <a:t>Thought you might like to know I have just completed a review of Competitive Engineering on my own company's blog:</a:t>
            </a:r>
          </a:p>
          <a:p>
            <a:endParaRPr lang="en-GB" dirty="0" smtClean="0"/>
          </a:p>
          <a:p>
            <a:r>
              <a:rPr lang="en-GB" dirty="0" smtClean="0"/>
              <a:t>http://</a:t>
            </a:r>
            <a:r>
              <a:rPr lang="en-GB" dirty="0" err="1" smtClean="0"/>
              <a:t>rsbatechnology.co.uk</a:t>
            </a:r>
            <a:r>
              <a:rPr lang="en-GB" dirty="0" smtClean="0"/>
              <a:t>/blog:8</a:t>
            </a:r>
          </a:p>
          <a:p>
            <a:endParaRPr lang="en-GB" dirty="0" smtClean="0"/>
          </a:p>
          <a:p>
            <a:r>
              <a:rPr lang="en-GB" dirty="0" smtClean="0"/>
              <a:t>As I tried to do when I worked with Dick at </a:t>
            </a:r>
            <a:r>
              <a:rPr lang="en-GB" dirty="0" err="1" smtClean="0"/>
              <a:t>LatentZero</a:t>
            </a:r>
            <a:r>
              <a:rPr lang="en-GB" dirty="0" smtClean="0"/>
              <a:t>, I continue to try and spread the word to a world of (initial) unbelievers!   I actually have an interesting opportunity right now to demonstrate the benefits of early &amp; often delivery of value to stakeholders in a couple of new projects.  Look forward to meeting you and Kai again sometime ...</a:t>
            </a:r>
          </a:p>
          <a:p>
            <a:endParaRPr lang="en-GB" dirty="0" smtClean="0"/>
          </a:p>
          <a:p>
            <a:r>
              <a:rPr lang="en-GB" dirty="0" smtClean="0"/>
              <a:t>Regards,</a:t>
            </a:r>
          </a:p>
          <a:p>
            <a:endParaRPr lang="en-GB" dirty="0" smtClean="0"/>
          </a:p>
          <a:p>
            <a:r>
              <a:rPr lang="en-GB" dirty="0" smtClean="0"/>
              <a:t>Richard </a:t>
            </a:r>
            <a:r>
              <a:rPr lang="en-GB" dirty="0" err="1" smtClean="0"/>
              <a:t>Smith.sept</a:t>
            </a:r>
            <a:r>
              <a:rPr lang="en-GB" dirty="0" smtClean="0"/>
              <a:t> 10 2011</a:t>
            </a:r>
            <a:endParaRPr lang="en-GB" dirty="0"/>
          </a:p>
        </p:txBody>
      </p:sp>
      <p:sp>
        <p:nvSpPr>
          <p:cNvPr id="4" name="Slide Number Placeholder 3"/>
          <p:cNvSpPr>
            <a:spLocks noGrp="1"/>
          </p:cNvSpPr>
          <p:nvPr>
            <p:ph type="sldNum" sz="quarter" idx="10"/>
          </p:nvPr>
        </p:nvSpPr>
        <p:spPr/>
        <p:txBody>
          <a:bodyPr/>
          <a:lstStyle/>
          <a:p>
            <a:fld id="{58C2F2F9-D45E-304A-8147-B265627C930D}" type="slidenum">
              <a:rPr lang="en-GB" smtClean="0"/>
              <a:t>95</a:t>
            </a:fld>
            <a:endParaRPr lang="en-GB"/>
          </a:p>
        </p:txBody>
      </p:sp>
    </p:spTree>
    <p:extLst>
      <p:ext uri="{BB962C8B-B14F-4D97-AF65-F5344CB8AC3E}">
        <p14:creationId xmlns:p14="http://schemas.microsoft.com/office/powerpoint/2010/main" val="397537400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err="1" smtClean="0"/>
              <a:t>Made</a:t>
            </a:r>
            <a:r>
              <a:rPr lang="pl-PL" dirty="0" smtClean="0"/>
              <a:t> 16 6 2014 </a:t>
            </a:r>
            <a:r>
              <a:rPr lang="pl-PL" dirty="0" err="1" smtClean="0"/>
              <a:t>Krakow</a:t>
            </a:r>
            <a:r>
              <a:rPr lang="pl-PL" dirty="0" smtClean="0"/>
              <a:t> ACE </a:t>
            </a:r>
            <a:r>
              <a:rPr lang="pl-PL" dirty="0" err="1" smtClean="0"/>
              <a:t>tsg</a:t>
            </a:r>
            <a:endParaRPr lang="pl-PL" dirty="0" smtClean="0"/>
          </a:p>
          <a:p>
            <a:endParaRPr lang="pl-PL" dirty="0" smtClean="0"/>
          </a:p>
          <a:p>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96</a:t>
            </a:fld>
            <a:endParaRPr lang="en-GB"/>
          </a:p>
        </p:txBody>
      </p:sp>
    </p:spTree>
    <p:extLst>
      <p:ext uri="{BB962C8B-B14F-4D97-AF65-F5344CB8AC3E}">
        <p14:creationId xmlns:p14="http://schemas.microsoft.com/office/powerpoint/2010/main" val="237732352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err="1" smtClean="0"/>
              <a:t>Made</a:t>
            </a:r>
            <a:r>
              <a:rPr lang="pl-PL" dirty="0" smtClean="0"/>
              <a:t> 16 6 2014 </a:t>
            </a:r>
            <a:r>
              <a:rPr lang="pl-PL" dirty="0" err="1" smtClean="0"/>
              <a:t>Krakow</a:t>
            </a:r>
            <a:r>
              <a:rPr lang="pl-PL" dirty="0" smtClean="0"/>
              <a:t> ACE</a:t>
            </a:r>
          </a:p>
          <a:p>
            <a:endParaRPr lang="pl-PL" dirty="0" smtClean="0"/>
          </a:p>
          <a:p>
            <a:r>
              <a:rPr lang="pl-PL" dirty="0" smtClean="0"/>
              <a:t>C</a:t>
            </a:r>
            <a:r>
              <a:rPr lang="en-GB" dirty="0" err="1" smtClean="0"/>
              <a:t>opyright</a:t>
            </a:r>
            <a:r>
              <a:rPr lang="en-GB" dirty="0" smtClean="0"/>
              <a:t> June 17 2014 </a:t>
            </a:r>
            <a:r>
              <a:rPr lang="en-GB" dirty="0" err="1" smtClean="0"/>
              <a:t>Tom@Gilb.com</a:t>
            </a:r>
            <a:endParaRPr lang="en-GB" dirty="0"/>
          </a:p>
        </p:txBody>
      </p:sp>
      <p:sp>
        <p:nvSpPr>
          <p:cNvPr id="4" name="Slide Number Placeholder 3"/>
          <p:cNvSpPr>
            <a:spLocks noGrp="1"/>
          </p:cNvSpPr>
          <p:nvPr>
            <p:ph type="sldNum" sz="quarter" idx="10"/>
          </p:nvPr>
        </p:nvSpPr>
        <p:spPr/>
        <p:txBody>
          <a:bodyPr/>
          <a:lstStyle/>
          <a:p>
            <a:fld id="{CC281F22-59A0-2D41-954B-4F92CAC6A136}" type="slidenum">
              <a:rPr lang="en-GB" smtClean="0"/>
              <a:t>97</a:t>
            </a:fld>
            <a:endParaRPr lang="en-GB"/>
          </a:p>
        </p:txBody>
      </p:sp>
    </p:spTree>
    <p:extLst>
      <p:ext uri="{BB962C8B-B14F-4D97-AF65-F5344CB8AC3E}">
        <p14:creationId xmlns:p14="http://schemas.microsoft.com/office/powerpoint/2010/main" val="107050918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Edit 13 </a:t>
            </a:r>
            <a:r>
              <a:rPr lang="en-US" dirty="0" err="1" smtClean="0"/>
              <a:t>april</a:t>
            </a:r>
            <a:r>
              <a:rPr lang="en-US" dirty="0" smtClean="0"/>
              <a:t> 2015 Zagreb</a:t>
            </a:r>
            <a:endParaRPr lang="en-US" dirty="0"/>
          </a:p>
        </p:txBody>
      </p:sp>
      <p:sp>
        <p:nvSpPr>
          <p:cNvPr id="4" name="Slide Number Placeholder 3"/>
          <p:cNvSpPr>
            <a:spLocks noGrp="1"/>
          </p:cNvSpPr>
          <p:nvPr>
            <p:ph type="sldNum" sz="quarter" idx="10"/>
          </p:nvPr>
        </p:nvSpPr>
        <p:spPr/>
        <p:txBody>
          <a:bodyPr/>
          <a:lstStyle/>
          <a:p>
            <a:fld id="{CC281F22-59A0-2D41-954B-4F92CAC6A136}" type="slidenum">
              <a:rPr lang="en-GB" smtClean="0"/>
              <a:t>99</a:t>
            </a:fld>
            <a:endParaRPr lang="en-GB"/>
          </a:p>
        </p:txBody>
      </p:sp>
    </p:spTree>
    <p:extLst>
      <p:ext uri="{BB962C8B-B14F-4D97-AF65-F5344CB8AC3E}">
        <p14:creationId xmlns:p14="http://schemas.microsoft.com/office/powerpoint/2010/main" val="2235880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dirty="0" smtClean="0"/>
              <a:t>Mark </a:t>
            </a:r>
            <a:r>
              <a:rPr lang="en-US" dirty="0" err="1" smtClean="0"/>
              <a:t>Kennaley</a:t>
            </a:r>
            <a:r>
              <a:rPr lang="en-US" dirty="0" smtClean="0"/>
              <a:t>, Value Stream 2014</a:t>
            </a:r>
          </a:p>
          <a:p>
            <a:endParaRPr lang="en-US" dirty="0" smtClean="0"/>
          </a:p>
          <a:p>
            <a:r>
              <a:rPr lang="en-US" dirty="0" smtClean="0"/>
              <a:t>Added</a:t>
            </a:r>
            <a:r>
              <a:rPr lang="en-US" baseline="0" dirty="0" smtClean="0"/>
              <a:t> to </a:t>
            </a:r>
            <a:r>
              <a:rPr lang="en-US" baseline="0" dirty="0" err="1" smtClean="0"/>
              <a:t>PtP</a:t>
            </a:r>
            <a:r>
              <a:rPr lang="en-US" baseline="0" dirty="0" smtClean="0"/>
              <a:t> talk </a:t>
            </a:r>
            <a:r>
              <a:rPr lang="en-US" baseline="0" dirty="0" err="1" smtClean="0"/>
              <a:t>april</a:t>
            </a:r>
            <a:r>
              <a:rPr lang="en-US" baseline="0" dirty="0" smtClean="0"/>
              <a:t> 13 2015 from Kiev lecture</a:t>
            </a:r>
            <a:endParaRPr lang="en-US" dirty="0" smtClean="0"/>
          </a:p>
          <a:p>
            <a:endParaRPr lang="en-US" dirty="0" smtClean="0"/>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Agile References:</a:t>
            </a:r>
            <a:endParaRPr lang="en-US" sz="1200" b="0" kern="1200" dirty="0" smtClean="0">
              <a:solidFill>
                <a:schemeClr val="tx1"/>
              </a:solidFill>
              <a:latin typeface="+mn-lt"/>
              <a:ea typeface="+mn-ea"/>
              <a:cs typeface="+mn-cs"/>
            </a:endParaRPr>
          </a:p>
          <a:p>
            <a:r>
              <a:rPr lang="en-US" sz="1200" b="0" i="1" kern="1200" dirty="0" smtClean="0">
                <a:solidFill>
                  <a:schemeClr val="tx1"/>
                </a:solidFill>
                <a:latin typeface="+mn-lt"/>
                <a:ea typeface="+mn-ea"/>
                <a:cs typeface="+mn-cs"/>
              </a:rPr>
              <a:t>"Tom Gilb invented </a:t>
            </a:r>
            <a:r>
              <a:rPr lang="en-US" sz="1200" b="0" i="1" kern="1200" dirty="0" err="1" smtClean="0">
                <a:solidFill>
                  <a:schemeClr val="tx1"/>
                </a:solidFill>
                <a:latin typeface="+mn-lt"/>
                <a:ea typeface="+mn-ea"/>
                <a:cs typeface="+mn-cs"/>
              </a:rPr>
              <a:t>Evo</a:t>
            </a:r>
            <a:r>
              <a:rPr lang="en-US" sz="1200" b="0" i="1" kern="1200" dirty="0" smtClean="0">
                <a:solidFill>
                  <a:schemeClr val="tx1"/>
                </a:solidFill>
                <a:latin typeface="+mn-lt"/>
                <a:ea typeface="+mn-ea"/>
                <a:cs typeface="+mn-cs"/>
              </a:rPr>
              <a:t>, arguably the first Agile process. He and his son Kai have been working with me in Norway to align what they are doing with Scrum.</a:t>
            </a:r>
            <a:endParaRPr lang="en-US" sz="1200" b="0" i="0" kern="1200" dirty="0" smtClean="0">
              <a:solidFill>
                <a:schemeClr val="tx1"/>
              </a:solidFill>
              <a:latin typeface="+mn-lt"/>
              <a:ea typeface="+mn-ea"/>
              <a:cs typeface="+mn-cs"/>
            </a:endParaRPr>
          </a:p>
          <a:p>
            <a:r>
              <a:rPr lang="en-US" sz="1200" b="0" i="1" kern="1200" dirty="0" smtClean="0">
                <a:solidFill>
                  <a:schemeClr val="tx1"/>
                </a:solidFill>
                <a:latin typeface="+mn-lt"/>
                <a:ea typeface="+mn-ea"/>
                <a:cs typeface="+mn-cs"/>
              </a:rPr>
              <a:t>Kai has some excellent case studies where he has acted as Product Owner. He has done some of the most innovative things I have seen in the Scrum community."</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Jeff Sutherland, co-inventor of Scrum, 5Feb 2010 in Scrum Alliance Email.</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 </a:t>
            </a:r>
            <a:endParaRPr lang="en-US" sz="1200" b="0" i="0" kern="1200" dirty="0" smtClean="0">
              <a:solidFill>
                <a:schemeClr val="tx1"/>
              </a:solidFill>
              <a:latin typeface="+mn-lt"/>
              <a:ea typeface="+mn-ea"/>
              <a:cs typeface="+mn-cs"/>
            </a:endParaRPr>
          </a:p>
          <a:p>
            <a:r>
              <a:rPr lang="en-US" sz="1200" b="0" i="1" kern="1200" dirty="0" smtClean="0">
                <a:solidFill>
                  <a:schemeClr val="tx1"/>
                </a:solidFill>
                <a:latin typeface="+mn-lt"/>
                <a:ea typeface="+mn-ea"/>
                <a:cs typeface="+mn-cs"/>
              </a:rPr>
              <a:t>“Tom </a:t>
            </a:r>
            <a:r>
              <a:rPr lang="en-US" sz="1200" b="0" i="1" kern="1200" dirty="0" err="1" smtClean="0">
                <a:solidFill>
                  <a:schemeClr val="tx1"/>
                </a:solidFill>
                <a:latin typeface="+mn-lt"/>
                <a:ea typeface="+mn-ea"/>
                <a:cs typeface="+mn-cs"/>
              </a:rPr>
              <a:t>Gilb's</a:t>
            </a:r>
            <a:r>
              <a:rPr lang="en-US" sz="1200" b="0" i="1" kern="1200" dirty="0" smtClean="0">
                <a:solidFill>
                  <a:schemeClr val="tx1"/>
                </a:solidFill>
                <a:latin typeface="+mn-lt"/>
                <a:ea typeface="+mn-ea"/>
                <a:cs typeface="+mn-cs"/>
              </a:rPr>
              <a:t> </a:t>
            </a:r>
            <a:r>
              <a:rPr lang="en-US" sz="1200" b="0" i="1" kern="1200" dirty="0" err="1" smtClean="0">
                <a:solidFill>
                  <a:schemeClr val="tx1"/>
                </a:solidFill>
                <a:latin typeface="+mn-lt"/>
                <a:ea typeface="+mn-ea"/>
                <a:cs typeface="+mn-cs"/>
              </a:rPr>
              <a:t>Planguage</a:t>
            </a:r>
            <a:r>
              <a:rPr lang="en-US" sz="1200" b="0" i="1" kern="1200" dirty="0" smtClean="0">
                <a:solidFill>
                  <a:schemeClr val="tx1"/>
                </a:solidFill>
                <a:latin typeface="+mn-lt"/>
                <a:ea typeface="+mn-ea"/>
                <a:cs typeface="+mn-cs"/>
              </a:rPr>
              <a:t> referenced and praised at #</a:t>
            </a:r>
            <a:r>
              <a:rPr lang="en-US" sz="1200" b="0" i="1" kern="1200" dirty="0" err="1" smtClean="0">
                <a:solidFill>
                  <a:schemeClr val="tx1"/>
                </a:solidFill>
                <a:latin typeface="+mn-lt"/>
                <a:ea typeface="+mn-ea"/>
                <a:cs typeface="+mn-cs"/>
              </a:rPr>
              <a:t>scrumgathering</a:t>
            </a:r>
            <a:r>
              <a:rPr lang="en-US" sz="1200" b="0" i="1" kern="1200" dirty="0" smtClean="0">
                <a:solidFill>
                  <a:schemeClr val="tx1"/>
                </a:solidFill>
                <a:latin typeface="+mn-lt"/>
                <a:ea typeface="+mn-ea"/>
                <a:cs typeface="+mn-cs"/>
              </a:rPr>
              <a:t> by Jeff Sutherland. I highly agree"</a:t>
            </a:r>
            <a:r>
              <a:rPr lang="en-US" sz="1200" b="1" i="0" kern="1200" dirty="0" smtClean="0">
                <a:solidFill>
                  <a:schemeClr val="tx1"/>
                </a:solidFill>
                <a:latin typeface="+mn-lt"/>
                <a:ea typeface="+mn-ea"/>
                <a:cs typeface="+mn-cs"/>
              </a:rPr>
              <a:t> Mike Cohn, Tweet, Oct 19 2009</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 </a:t>
            </a:r>
            <a:endParaRPr lang="en-US" sz="1200" b="0" i="0" kern="1200" dirty="0" smtClean="0">
              <a:solidFill>
                <a:schemeClr val="tx1"/>
              </a:solidFill>
              <a:latin typeface="+mn-lt"/>
              <a:ea typeface="+mn-ea"/>
              <a:cs typeface="+mn-cs"/>
            </a:endParaRPr>
          </a:p>
          <a:p>
            <a:r>
              <a:rPr lang="en-US" sz="1200" b="0" i="1" kern="1200" dirty="0" smtClean="0">
                <a:solidFill>
                  <a:schemeClr val="tx1"/>
                </a:solidFill>
                <a:latin typeface="+mn-lt"/>
                <a:ea typeface="+mn-ea"/>
                <a:cs typeface="+mn-cs"/>
              </a:rPr>
              <a:t>“I’ve always considered Tom to have been the original </a:t>
            </a:r>
            <a:r>
              <a:rPr lang="en-US" sz="1200" b="0" i="1" kern="1200" dirty="0" err="1" smtClean="0">
                <a:solidFill>
                  <a:schemeClr val="tx1"/>
                </a:solidFill>
                <a:latin typeface="+mn-lt"/>
                <a:ea typeface="+mn-ea"/>
                <a:cs typeface="+mn-cs"/>
              </a:rPr>
              <a:t>agilist</a:t>
            </a:r>
            <a:r>
              <a:rPr lang="en-US" sz="1200" b="0" i="1" kern="1200" dirty="0" smtClean="0">
                <a:solidFill>
                  <a:schemeClr val="tx1"/>
                </a:solidFill>
                <a:latin typeface="+mn-lt"/>
                <a:ea typeface="+mn-ea"/>
                <a:cs typeface="+mn-cs"/>
              </a:rPr>
              <a:t>. In 1989, he wrote about short iterations (each should be no more than 2% of the total project schedule). This was long before the rest of us had it figured out." </a:t>
            </a:r>
            <a:r>
              <a:rPr lang="en-US" sz="1200" b="1" i="1" kern="1200" dirty="0" smtClean="0">
                <a:solidFill>
                  <a:schemeClr val="tx1"/>
                </a:solidFill>
                <a:latin typeface="+mn-lt"/>
                <a:ea typeface="+mn-ea"/>
                <a:cs typeface="+mn-cs"/>
              </a:rPr>
              <a:t>Mike Cohn  </a:t>
            </a:r>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blog.mountaingoatsoftware.com</a:t>
            </a:r>
            <a:r>
              <a:rPr lang="en-US" sz="1200" b="0" i="0" kern="1200" dirty="0" smtClean="0">
                <a:solidFill>
                  <a:schemeClr val="tx1"/>
                </a:solidFill>
                <a:latin typeface="+mn-lt"/>
                <a:ea typeface="+mn-ea"/>
                <a:cs typeface="+mn-cs"/>
              </a:rPr>
              <a:t>/?p=77</a:t>
            </a:r>
          </a:p>
          <a:p>
            <a:r>
              <a:rPr lang="en-US" sz="1200" b="1" i="0" kern="1200" dirty="0" smtClean="0">
                <a:solidFill>
                  <a:schemeClr val="tx1"/>
                </a:solidFill>
                <a:latin typeface="+mn-lt"/>
                <a:ea typeface="+mn-ea"/>
                <a:cs typeface="+mn-cs"/>
              </a:rPr>
              <a:t> </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a:t>
            </a:r>
          </a:p>
          <a:p>
            <a:r>
              <a:rPr lang="en-US" sz="1200" b="1" i="0" kern="1200" dirty="0" smtClean="0">
                <a:solidFill>
                  <a:schemeClr val="tx1"/>
                </a:solidFill>
                <a:latin typeface="+mn-lt"/>
                <a:ea typeface="+mn-ea"/>
                <a:cs typeface="+mn-cs"/>
              </a:rPr>
              <a:t>Comment of Kent Beck on Tom </a:t>
            </a:r>
            <a:r>
              <a:rPr lang="en-US" sz="1200" b="1" i="0" kern="1200" dirty="0" err="1" smtClean="0">
                <a:solidFill>
                  <a:schemeClr val="tx1"/>
                </a:solidFill>
                <a:latin typeface="+mn-lt"/>
                <a:ea typeface="+mn-ea"/>
                <a:cs typeface="+mn-cs"/>
              </a:rPr>
              <a:t>Gilb’s</a:t>
            </a:r>
            <a:r>
              <a:rPr lang="en-US" sz="1200" b="1" i="0" kern="1200" dirty="0" smtClean="0">
                <a:solidFill>
                  <a:schemeClr val="tx1"/>
                </a:solidFill>
                <a:latin typeface="+mn-lt"/>
                <a:ea typeface="+mn-ea"/>
                <a:cs typeface="+mn-cs"/>
              </a:rPr>
              <a:t> book , “Principles of Software Engineering Management”:</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 A strong case for evolutionary delivery – small releases, constant refactoring,  intense dialog with the customer”.</a:t>
            </a:r>
            <a:r>
              <a:rPr lang="en-US" sz="1200" b="1"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(Beck, page 173). </a:t>
            </a:r>
          </a:p>
          <a:p>
            <a:r>
              <a:rPr lang="en-US" sz="1200" b="1" i="0" kern="1200" dirty="0" smtClean="0">
                <a:solidFill>
                  <a:schemeClr val="tx1"/>
                </a:solidFill>
                <a:latin typeface="+mn-lt"/>
                <a:ea typeface="+mn-ea"/>
                <a:cs typeface="+mn-cs"/>
              </a:rPr>
              <a:t>In a mail to Tom, Kent wrote:</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“I'm glad you and I have some alignment of ideas. I stole enough of yours that I'd be disappointed if we didn't :-), Kent”</a:t>
            </a:r>
            <a:r>
              <a:rPr lang="en-US" sz="1200" b="0" i="0" kern="1200" dirty="0" smtClean="0">
                <a:solidFill>
                  <a:schemeClr val="tx1"/>
                </a:solidFill>
                <a:latin typeface="+mn-lt"/>
                <a:ea typeface="+mn-ea"/>
                <a:cs typeface="+mn-cs"/>
              </a:rPr>
              <a:t> (2003)</a:t>
            </a:r>
          </a:p>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1" kern="1200" dirty="0" smtClean="0">
                <a:solidFill>
                  <a:schemeClr val="tx1"/>
                </a:solidFill>
                <a:latin typeface="+mn-lt"/>
                <a:ea typeface="+mn-ea"/>
                <a:cs typeface="+mn-cs"/>
              </a:rPr>
              <a:t>"But if you really want to take a step up, you should read Tom Gilb. The ideas expressed in </a:t>
            </a:r>
            <a:r>
              <a:rPr lang="en-US" sz="1200" b="0" i="1" u="sng" kern="1200" dirty="0" smtClean="0">
                <a:solidFill>
                  <a:schemeClr val="tx1"/>
                </a:solidFill>
                <a:latin typeface="+mn-lt"/>
                <a:ea typeface="+mn-ea"/>
                <a:cs typeface="+mn-cs"/>
                <a:hlinkClick r:id="rId3"/>
              </a:rPr>
              <a:t>Principles of Software Engineering Management aren’t quite fully baked into the ADD-sized nuggets that today’s developers might be used to, but make no mistake, Gilb’s thinking on requirements definition, reliability, design generation, code inspection, and project metrics are beyond most current practice."  </a:t>
            </a:r>
            <a:r>
              <a:rPr lang="en-US" sz="1200" b="0" i="0" u="sng" kern="1200" dirty="0" smtClean="0">
                <a:solidFill>
                  <a:schemeClr val="tx1"/>
                </a:solidFill>
                <a:latin typeface="+mn-lt"/>
                <a:ea typeface="+mn-ea"/>
                <a:cs typeface="+mn-cs"/>
                <a:hlinkClick r:id="rId3"/>
              </a:rPr>
              <a:t> Corey Ladas </a:t>
            </a:r>
            <a:r>
              <a:rPr lang="en-US" sz="1200" b="0" i="0" u="sng" kern="1200" dirty="0" smtClean="0">
                <a:solidFill>
                  <a:schemeClr val="tx1"/>
                </a:solidFill>
                <a:latin typeface="+mn-lt"/>
                <a:ea typeface="+mn-ea"/>
                <a:cs typeface="+mn-cs"/>
                <a:hlinkClick r:id="rId4"/>
              </a:rPr>
              <a:t>http://leansoftwareengineering.com/2007/12/20/tom-gilbs-evolutionary-delivery-a-great-improvement-over-its-successors/</a:t>
            </a:r>
          </a:p>
          <a:p>
            <a:r>
              <a:rPr lang="en-US" sz="1200" b="0" i="0" kern="1200" dirty="0" smtClean="0">
                <a:solidFill>
                  <a:schemeClr val="tx1"/>
                </a:solidFill>
                <a:latin typeface="+mn-lt"/>
                <a:ea typeface="+mn-ea"/>
                <a:cs typeface="+mn-cs"/>
              </a:rPr>
              <a:t> </a:t>
            </a:r>
          </a:p>
          <a:p>
            <a:r>
              <a:rPr lang="en-US" sz="1200" b="1" i="0" kern="1200" dirty="0" smtClean="0">
                <a:solidFill>
                  <a:schemeClr val="tx1"/>
                </a:solidFill>
                <a:latin typeface="+mn-lt"/>
                <a:ea typeface="+mn-ea"/>
                <a:cs typeface="+mn-cs"/>
              </a:rPr>
              <a:t>Jim </a:t>
            </a:r>
            <a:r>
              <a:rPr lang="en-US" sz="1200" b="1" i="0" kern="1200" dirty="0" err="1" smtClean="0">
                <a:solidFill>
                  <a:schemeClr val="tx1"/>
                </a:solidFill>
                <a:latin typeface="+mn-lt"/>
                <a:ea typeface="+mn-ea"/>
                <a:cs typeface="+mn-cs"/>
              </a:rPr>
              <a:t>Highsmith</a:t>
            </a:r>
            <a:r>
              <a:rPr lang="en-US" sz="1200" b="1" i="0" kern="1200" dirty="0" smtClean="0">
                <a:solidFill>
                  <a:schemeClr val="tx1"/>
                </a:solidFill>
                <a:latin typeface="+mn-lt"/>
                <a:ea typeface="+mn-ea"/>
                <a:cs typeface="+mn-cs"/>
              </a:rPr>
              <a:t> (an Agile Manifesto signatory) commented</a:t>
            </a:r>
            <a:r>
              <a:rPr lang="en-US" sz="1200" b="0" i="1" kern="1200" dirty="0" smtClean="0">
                <a:solidFill>
                  <a:schemeClr val="tx1"/>
                </a:solidFill>
                <a:latin typeface="+mn-lt"/>
                <a:ea typeface="+mn-ea"/>
                <a:cs typeface="+mn-cs"/>
              </a:rPr>
              <a:t>: “Two individuals in particular pioneered the evolution of iterative development approached in the 1980’s – Barry Boehm with his Spiral Model and Tom Gilb with his </a:t>
            </a:r>
            <a:r>
              <a:rPr lang="en-US" sz="1200" b="0" i="1" kern="1200" dirty="0" err="1" smtClean="0">
                <a:solidFill>
                  <a:schemeClr val="tx1"/>
                </a:solidFill>
                <a:latin typeface="+mn-lt"/>
                <a:ea typeface="+mn-ea"/>
                <a:cs typeface="+mn-cs"/>
              </a:rPr>
              <a:t>Evo</a:t>
            </a:r>
            <a:r>
              <a:rPr lang="en-US" sz="1200" b="0" i="1" kern="1200" dirty="0" smtClean="0">
                <a:solidFill>
                  <a:schemeClr val="tx1"/>
                </a:solidFill>
                <a:latin typeface="+mn-lt"/>
                <a:ea typeface="+mn-ea"/>
                <a:cs typeface="+mn-cs"/>
              </a:rPr>
              <a:t> model. I drew on Boehm’s and </a:t>
            </a:r>
            <a:r>
              <a:rPr lang="en-US" sz="1200" b="0" i="1" kern="1200" dirty="0" err="1" smtClean="0">
                <a:solidFill>
                  <a:schemeClr val="tx1"/>
                </a:solidFill>
                <a:latin typeface="+mn-lt"/>
                <a:ea typeface="+mn-ea"/>
                <a:cs typeface="+mn-cs"/>
              </a:rPr>
              <a:t>Gilb’s</a:t>
            </a:r>
            <a:r>
              <a:rPr lang="en-US" sz="1200" b="0" i="1" kern="1200" dirty="0" smtClean="0">
                <a:solidFill>
                  <a:schemeClr val="tx1"/>
                </a:solidFill>
                <a:latin typeface="+mn-lt"/>
                <a:ea typeface="+mn-ea"/>
                <a:cs typeface="+mn-cs"/>
              </a:rPr>
              <a:t> ideas for early inspiration in developing Adaptive Software Development. …. Gilb has long advocated this more explicit (quantitative) valuation in order to capture the early value and increase ROI”</a:t>
            </a:r>
            <a:r>
              <a:rPr lang="en-US" sz="1200" b="1" i="0" kern="1200" dirty="0" smtClean="0">
                <a:solidFill>
                  <a:schemeClr val="tx1"/>
                </a:solidFill>
                <a:latin typeface="+mn-lt"/>
                <a:ea typeface="+mn-ea"/>
                <a:cs typeface="+mn-cs"/>
              </a:rPr>
              <a:t> (Cutter It Journal: The Journal of Information Technology Management, July 2004page 4, July 2004).</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a:t>
            </a:r>
          </a:p>
          <a:p>
            <a:r>
              <a:rPr lang="en-US" sz="1200" b="1" i="0" kern="1200" dirty="0" smtClean="0">
                <a:solidFill>
                  <a:schemeClr val="tx1"/>
                </a:solidFill>
                <a:latin typeface="+mn-lt"/>
                <a:ea typeface="+mn-ea"/>
                <a:cs typeface="+mn-cs"/>
              </a:rPr>
              <a:t>Ward Cunningham wrote April 2005</a:t>
            </a:r>
            <a:r>
              <a:rPr lang="en-US" sz="1200" b="0" i="0" kern="1200" dirty="0" smtClean="0">
                <a:solidFill>
                  <a:schemeClr val="tx1"/>
                </a:solidFill>
                <a:latin typeface="+mn-lt"/>
                <a:ea typeface="+mn-ea"/>
                <a:cs typeface="+mn-cs"/>
              </a:rPr>
              <a:t>: </a:t>
            </a:r>
            <a:r>
              <a:rPr lang="en-US" sz="1200" b="0" i="1" kern="1200" dirty="0" smtClean="0">
                <a:solidFill>
                  <a:schemeClr val="tx1"/>
                </a:solidFill>
                <a:latin typeface="+mn-lt"/>
                <a:ea typeface="+mn-ea"/>
                <a:cs typeface="+mn-cs"/>
              </a:rPr>
              <a:t>“Tom -- Thanks for sharing your work. I hope you find value in ours. I'm also glad that the agile community is paying attention to your work. We know (now) that you were out there ahead of most of us. Best regards. – Ward”,</a:t>
            </a:r>
            <a:r>
              <a:rPr lang="en-US" sz="1200" b="0" i="0" kern="1200" dirty="0" smtClean="0">
                <a:solidFill>
                  <a:schemeClr val="tx1"/>
                </a:solidFill>
                <a:latin typeface="+mn-lt"/>
                <a:ea typeface="+mn-ea"/>
                <a:cs typeface="+mn-cs"/>
              </a:rPr>
              <a:t> </a:t>
            </a:r>
            <a:r>
              <a:rPr lang="en-US" sz="1200" b="0" i="0" u="sng" kern="1200" dirty="0" smtClean="0">
                <a:solidFill>
                  <a:schemeClr val="tx1"/>
                </a:solidFill>
                <a:latin typeface="+mn-lt"/>
                <a:ea typeface="+mn-ea"/>
                <a:cs typeface="+mn-cs"/>
                <a:hlinkClick r:id="rId5"/>
              </a:rPr>
              <a:t>http://c2.com</a:t>
            </a:r>
          </a:p>
          <a:p>
            <a:r>
              <a:rPr lang="en-US" sz="1200" b="0" i="0" kern="1200" dirty="0" smtClean="0">
                <a:solidFill>
                  <a:schemeClr val="tx1"/>
                </a:solidFill>
                <a:latin typeface="+mn-lt"/>
                <a:ea typeface="+mn-ea"/>
                <a:cs typeface="+mn-cs"/>
              </a:rPr>
              <a:t> </a:t>
            </a:r>
          </a:p>
          <a:p>
            <a:r>
              <a:rPr lang="en-US" sz="1200" b="1" i="0" kern="1200" dirty="0" smtClean="0">
                <a:solidFill>
                  <a:schemeClr val="tx1"/>
                </a:solidFill>
                <a:latin typeface="+mn-lt"/>
                <a:ea typeface="+mn-ea"/>
                <a:cs typeface="+mn-cs"/>
              </a:rPr>
              <a:t>Robert C. Martin (Agile Manifesto initial signatory, aka Uncle Bob): </a:t>
            </a:r>
            <a:r>
              <a:rPr lang="en-US" sz="1200" b="0" i="1" kern="1200" dirty="0" smtClean="0">
                <a:solidFill>
                  <a:schemeClr val="tx1"/>
                </a:solidFill>
                <a:latin typeface="+mn-lt"/>
                <a:ea typeface="+mn-ea"/>
                <a:cs typeface="+mn-cs"/>
              </a:rPr>
              <a:t>"Tom and I talked of many things, and I found myself learning a great deal from him. The item that sticks most prominently in my mind is the definition of progress.", "Tom has invented a planning formalism that he calls </a:t>
            </a:r>
            <a:r>
              <a:rPr lang="en-US" sz="1200" b="0" i="1" u="sng" kern="1200" dirty="0" smtClean="0">
                <a:solidFill>
                  <a:schemeClr val="tx1"/>
                </a:solidFill>
                <a:latin typeface="+mn-lt"/>
                <a:ea typeface="+mn-ea"/>
                <a:cs typeface="+mn-cs"/>
                <a:hlinkClick r:id="rId6"/>
              </a:rPr>
              <a:t>Planguage that captures this idea of customer need. I think I'm going to spend some serious time investigating this. " </a:t>
            </a:r>
            <a:r>
              <a:rPr lang="en-US" sz="1200" b="0" i="0" u="sng" kern="1200" dirty="0" smtClean="0">
                <a:solidFill>
                  <a:schemeClr val="tx1"/>
                </a:solidFill>
                <a:latin typeface="+mn-lt"/>
                <a:ea typeface="+mn-ea"/>
                <a:cs typeface="+mn-cs"/>
                <a:hlinkClick r:id="rId6"/>
              </a:rPr>
              <a:t> from </a:t>
            </a:r>
            <a:r>
              <a:rPr lang="en-US" sz="1200" b="0" i="0" u="sng" kern="1200" dirty="0" smtClean="0">
                <a:solidFill>
                  <a:schemeClr val="tx1"/>
                </a:solidFill>
                <a:latin typeface="+mn-lt"/>
                <a:ea typeface="+mn-ea"/>
                <a:cs typeface="+mn-cs"/>
                <a:hlinkClick r:id="rId7"/>
              </a:rPr>
              <a:t>http://www.butunclebob.com/ArticleS.UncleBob.TomGilbVisit</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'1985: perhaps the first explicitly named, incremental alternative to the “waterfall” approach is Tom </a:t>
            </a:r>
            <a:r>
              <a:rPr lang="en-US" sz="1200" b="0" i="0" kern="1200" dirty="0" err="1" smtClean="0">
                <a:solidFill>
                  <a:schemeClr val="tx1"/>
                </a:solidFill>
                <a:latin typeface="+mn-lt"/>
                <a:ea typeface="+mn-ea"/>
                <a:cs typeface="+mn-cs"/>
              </a:rPr>
              <a:t>Gilb’s</a:t>
            </a:r>
            <a:r>
              <a:rPr lang="en-US" sz="1200" b="0" i="0" kern="1200" dirty="0" smtClean="0">
                <a:solidFill>
                  <a:schemeClr val="tx1"/>
                </a:solidFill>
                <a:latin typeface="+mn-lt"/>
                <a:ea typeface="+mn-ea"/>
                <a:cs typeface="+mn-cs"/>
              </a:rPr>
              <a:t> Evolutionary Delivery Model, nicknamed “</a:t>
            </a:r>
            <a:r>
              <a:rPr lang="en-US" sz="1200" b="0" i="0" kern="1200" dirty="0" err="1" smtClean="0">
                <a:solidFill>
                  <a:schemeClr val="tx1"/>
                </a:solidFill>
                <a:latin typeface="+mn-lt"/>
                <a:ea typeface="+mn-ea"/>
                <a:cs typeface="+mn-cs"/>
              </a:rPr>
              <a:t>Evo</a:t>
            </a:r>
            <a:r>
              <a:rPr lang="en-US" sz="1200" b="0" i="0" kern="1200" dirty="0" smtClean="0">
                <a:solidFill>
                  <a:schemeClr val="tx1"/>
                </a:solidFill>
                <a:latin typeface="+mn-lt"/>
                <a:ea typeface="+mn-ea"/>
                <a:cs typeface="+mn-cs"/>
              </a:rPr>
              <a:t>” '</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guide.agilealliance.org</a:t>
            </a:r>
            <a:r>
              <a:rPr lang="en-US" sz="1200" b="0" i="0" kern="1200" dirty="0" smtClean="0">
                <a:solidFill>
                  <a:schemeClr val="tx1"/>
                </a:solidFill>
                <a:latin typeface="+mn-lt"/>
                <a:ea typeface="+mn-ea"/>
                <a:cs typeface="+mn-cs"/>
              </a:rPr>
              <a:t>/</a:t>
            </a:r>
            <a:r>
              <a:rPr lang="en-US" sz="1200" b="0" i="0" kern="1200" dirty="0" err="1" smtClean="0">
                <a:solidFill>
                  <a:schemeClr val="tx1"/>
                </a:solidFill>
                <a:latin typeface="+mn-lt"/>
                <a:ea typeface="+mn-ea"/>
                <a:cs typeface="+mn-cs"/>
              </a:rPr>
              <a:t>timeline.html</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Gilb T. (1985). "Evolutionary Delivery versus the "waterfall model" " ACM SIGSOFT, </a:t>
            </a:r>
            <a:r>
              <a:rPr lang="en-US" sz="1200" b="0" i="0" u="sng" kern="1200" dirty="0" smtClean="0">
                <a:solidFill>
                  <a:schemeClr val="tx1"/>
                </a:solidFill>
                <a:latin typeface="+mn-lt"/>
                <a:ea typeface="+mn-ea"/>
                <a:cs typeface="+mn-cs"/>
                <a:hlinkClick r:id="rId8"/>
              </a:rPr>
              <a:t>http://dl.acm.org/citation.cfm?id=1012490</a:t>
            </a:r>
          </a:p>
          <a:p>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Mary </a:t>
            </a:r>
            <a:r>
              <a:rPr lang="en-US" sz="1200" b="1" i="0" kern="1200" dirty="0" err="1" smtClean="0">
                <a:solidFill>
                  <a:schemeClr val="tx1"/>
                </a:solidFill>
                <a:latin typeface="+mn-lt"/>
                <a:ea typeface="+mn-ea"/>
                <a:cs typeface="+mn-cs"/>
              </a:rPr>
              <a:t>Poppendieck</a:t>
            </a:r>
            <a:r>
              <a:rPr lang="en-US" sz="1200" b="1" i="0" kern="1200" dirty="0" smtClean="0">
                <a:solidFill>
                  <a:schemeClr val="tx1"/>
                </a:solidFill>
                <a:latin typeface="+mn-lt"/>
                <a:ea typeface="+mn-ea"/>
                <a:cs typeface="+mn-cs"/>
              </a:rPr>
              <a:t>, 2012</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In 1988, Tom Gilb wrote the book Principles of Software Engineering Management, which is now in its 20th printing. One of the earliest advocates of evolutionary development, he has recently reiterated the elements of good software engineering in an article in Agile Record[2], from which I quote liberally</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poppendieck.blogspot.com</a:t>
            </a:r>
            <a:r>
              <a:rPr lang="en-US" sz="1200" b="0" i="0" kern="1200" dirty="0" smtClean="0">
                <a:solidFill>
                  <a:schemeClr val="tx1"/>
                </a:solidFill>
                <a:latin typeface="+mn-lt"/>
                <a:ea typeface="+mn-ea"/>
                <a:cs typeface="+mn-cs"/>
              </a:rPr>
              <a:t>/2010/12/product-owner-</a:t>
            </a:r>
            <a:r>
              <a:rPr lang="en-US" sz="1200" b="0" i="0" kern="1200" dirty="0" err="1" smtClean="0">
                <a:solidFill>
                  <a:schemeClr val="tx1"/>
                </a:solidFill>
                <a:latin typeface="+mn-lt"/>
                <a:ea typeface="+mn-ea"/>
                <a:cs typeface="+mn-cs"/>
              </a:rPr>
              <a:t>problem.html</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Agile History…	</a:t>
            </a:r>
          </a:p>
          <a:p>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Historical Roots of Agile Methods:</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Where did “Agile Thinking” Come from?</a:t>
            </a:r>
            <a:endParaRPr lang="en-US" sz="1200" b="0" i="0" kern="1200" dirty="0" smtClean="0">
              <a:solidFill>
                <a:schemeClr val="tx1"/>
              </a:solidFill>
              <a:latin typeface="+mn-lt"/>
              <a:ea typeface="+mn-ea"/>
              <a:cs typeface="+mn-cs"/>
            </a:endParaRPr>
          </a:p>
          <a:p>
            <a:r>
              <a:rPr lang="en-US" sz="1200" b="1" i="0" kern="1200" dirty="0" err="1" smtClean="0">
                <a:solidFill>
                  <a:schemeClr val="tx1"/>
                </a:solidFill>
                <a:latin typeface="+mn-lt"/>
                <a:ea typeface="+mn-ea"/>
                <a:cs typeface="+mn-cs"/>
              </a:rPr>
              <a:t>Noura</a:t>
            </a:r>
            <a:r>
              <a:rPr lang="en-US" sz="1200" b="1" i="0" kern="1200" dirty="0" smtClean="0">
                <a:solidFill>
                  <a:schemeClr val="tx1"/>
                </a:solidFill>
                <a:latin typeface="+mn-lt"/>
                <a:ea typeface="+mn-ea"/>
                <a:cs typeface="+mn-cs"/>
              </a:rPr>
              <a:t> Abbas, Andrew M </a:t>
            </a:r>
            <a:r>
              <a:rPr lang="en-US" sz="1200" b="1" i="0" kern="1200" dirty="0" err="1" smtClean="0">
                <a:solidFill>
                  <a:schemeClr val="tx1"/>
                </a:solidFill>
                <a:latin typeface="+mn-lt"/>
                <a:ea typeface="+mn-ea"/>
                <a:cs typeface="+mn-cs"/>
              </a:rPr>
              <a:t>Gravell</a:t>
            </a:r>
            <a:r>
              <a:rPr lang="en-US" sz="1200" b="1" i="0" kern="1200" dirty="0" smtClean="0">
                <a:solidFill>
                  <a:schemeClr val="tx1"/>
                </a:solidFill>
                <a:latin typeface="+mn-lt"/>
                <a:ea typeface="+mn-ea"/>
                <a:cs typeface="+mn-cs"/>
              </a:rPr>
              <a:t>, Gary B Wills</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School of Electronics and Computer Science, University of Southampton</a:t>
            </a:r>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Southampton, SO17 1BJ, United Kingdom</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Oct 10 2008)</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eprints.ecs.soton.ac.uk</a:t>
            </a:r>
            <a:r>
              <a:rPr lang="en-US" sz="1200" b="0" i="0" kern="1200" dirty="0" smtClean="0">
                <a:solidFill>
                  <a:schemeClr val="tx1"/>
                </a:solidFill>
                <a:latin typeface="+mn-lt"/>
                <a:ea typeface="+mn-ea"/>
                <a:cs typeface="+mn-cs"/>
              </a:rPr>
              <a:t>/16606/1/xp2008camera_ready.pdf</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"Agile ideas appeared in old development processes as well. In 1985, Tom Gilb wrote “Evolutionary Delivery versus the ‘Waterfall model’”. In this paper Gilb introduce the EVO method as an alternative of the waterfall which he considered as “unrealistic and dangerous to the primary objectives of any software project”. Gilb based EVO on three simple principles [17]: </a:t>
            </a:r>
          </a:p>
          <a:p>
            <a:r>
              <a:rPr lang="en-US" sz="1200" b="0" i="0" kern="1200" dirty="0" smtClean="0">
                <a:solidFill>
                  <a:schemeClr val="tx1"/>
                </a:solidFill>
                <a:latin typeface="+mn-lt"/>
                <a:ea typeface="+mn-ea"/>
                <a:cs typeface="+mn-cs"/>
              </a:rPr>
              <a:t>• Deliver something to the real end-user </a:t>
            </a:r>
          </a:p>
          <a:p>
            <a:r>
              <a:rPr lang="en-US" sz="1200" b="0" i="0" kern="1200" dirty="0" smtClean="0">
                <a:solidFill>
                  <a:schemeClr val="tx1"/>
                </a:solidFill>
                <a:latin typeface="+mn-lt"/>
                <a:ea typeface="+mn-ea"/>
                <a:cs typeface="+mn-cs"/>
              </a:rPr>
              <a:t>• Measure the added-value to the user in all critical dimensions </a:t>
            </a:r>
          </a:p>
          <a:p>
            <a:r>
              <a:rPr lang="en-US" sz="1200" b="0" i="0" kern="1200" dirty="0" smtClean="0">
                <a:solidFill>
                  <a:schemeClr val="tx1"/>
                </a:solidFill>
                <a:latin typeface="+mn-lt"/>
                <a:ea typeface="+mn-ea"/>
                <a:cs typeface="+mn-cs"/>
              </a:rPr>
              <a:t>• Adjust both design and objectives based on observed realities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t>
            </a:r>
          </a:p>
          <a:p>
            <a:r>
              <a:rPr lang="en-US" sz="1200" b="1" i="0" kern="1200" dirty="0" smtClean="0">
                <a:solidFill>
                  <a:schemeClr val="tx1"/>
                </a:solidFill>
                <a:latin typeface="+mn-lt"/>
                <a:ea typeface="+mn-ea"/>
                <a:cs typeface="+mn-cs"/>
              </a:rPr>
              <a:t>A "Must Read" Book</a:t>
            </a:r>
            <a:r>
              <a:rPr lang="en-US" sz="1200" b="0" i="0" kern="1200" dirty="0" smtClean="0">
                <a:solidFill>
                  <a:schemeClr val="tx1"/>
                </a:solidFill>
                <a:latin typeface="+mn-lt"/>
                <a:ea typeface="+mn-ea"/>
                <a:cs typeface="+mn-cs"/>
              </a:rPr>
              <a:t>, February 24, 2006</a:t>
            </a:r>
          </a:p>
          <a:p>
            <a:r>
              <a:rPr lang="en-US" sz="1200" b="0" i="0" kern="1200" dirty="0" smtClean="0">
                <a:solidFill>
                  <a:schemeClr val="tx1"/>
                </a:solidFill>
                <a:latin typeface="+mn-lt"/>
                <a:ea typeface="+mn-ea"/>
                <a:cs typeface="+mn-cs"/>
              </a:rPr>
              <a:t>By	</a:t>
            </a:r>
            <a:r>
              <a:rPr lang="en-US" sz="1200" b="1" i="0" u="sng" kern="1200" dirty="0" smtClean="0">
                <a:solidFill>
                  <a:schemeClr val="tx1"/>
                </a:solidFill>
                <a:latin typeface="+mn-lt"/>
                <a:ea typeface="+mn-ea"/>
                <a:cs typeface="+mn-cs"/>
                <a:hlinkClick r:id="rId9"/>
              </a:rPr>
              <a:t>Scott W. Ambler "Author, Agile Database Techn...</a:t>
            </a:r>
            <a:r>
              <a:rPr lang="en-US" sz="1200" b="0" i="0" u="sng" kern="1200" dirty="0" smtClean="0">
                <a:solidFill>
                  <a:schemeClr val="tx1"/>
                </a:solidFill>
                <a:latin typeface="+mn-lt"/>
                <a:ea typeface="+mn-ea"/>
                <a:cs typeface="+mn-cs"/>
                <a:hlinkClick r:id="rId9"/>
              </a:rPr>
              <a:t> (Toronto, Canada) - </a:t>
            </a:r>
            <a:r>
              <a:rPr lang="en-US" sz="1200" b="0" i="0" u="sng" kern="1200" dirty="0" smtClean="0">
                <a:solidFill>
                  <a:schemeClr val="tx1"/>
                </a:solidFill>
                <a:latin typeface="+mn-lt"/>
                <a:ea typeface="+mn-ea"/>
                <a:cs typeface="+mn-cs"/>
                <a:hlinkClick r:id="rId10"/>
              </a:rPr>
              <a:t>See all my reviews	</a:t>
            </a:r>
          </a:p>
          <a:p>
            <a:r>
              <a:rPr lang="en-US" sz="1200" b="0" i="0" kern="1200" dirty="0" smtClean="0">
                <a:solidFill>
                  <a:schemeClr val="tx1"/>
                </a:solidFill>
                <a:latin typeface="+mn-lt"/>
                <a:ea typeface="+mn-ea"/>
                <a:cs typeface="+mn-cs"/>
              </a:rPr>
              <a:t>Tom Gilb, the father of the </a:t>
            </a:r>
            <a:r>
              <a:rPr lang="en-US" sz="1200" b="0" i="0" kern="1200" dirty="0" err="1" smtClean="0">
                <a:solidFill>
                  <a:schemeClr val="tx1"/>
                </a:solidFill>
                <a:latin typeface="+mn-lt"/>
                <a:ea typeface="+mn-ea"/>
                <a:cs typeface="+mn-cs"/>
              </a:rPr>
              <a:t>Evo</a:t>
            </a:r>
            <a:r>
              <a:rPr lang="en-US" sz="1200" b="0" i="0" kern="1200" dirty="0" smtClean="0">
                <a:solidFill>
                  <a:schemeClr val="tx1"/>
                </a:solidFill>
                <a:latin typeface="+mn-lt"/>
                <a:ea typeface="+mn-ea"/>
                <a:cs typeface="+mn-cs"/>
              </a:rPr>
              <a:t> methodology, shares his practical, real-world experience for enabling effective collaboration between developers, managers, and stakeholders in this book. Although the book describes in detail </a:t>
            </a:r>
            <a:r>
              <a:rPr lang="en-US" sz="1200" b="0" i="0" kern="1200" dirty="0" err="1" smtClean="0">
                <a:solidFill>
                  <a:schemeClr val="tx1"/>
                </a:solidFill>
                <a:latin typeface="+mn-lt"/>
                <a:ea typeface="+mn-ea"/>
                <a:cs typeface="+mn-cs"/>
              </a:rPr>
              <a:t>Planguage</a:t>
            </a:r>
            <a:r>
              <a:rPr lang="en-US" sz="1200" b="0" i="0" kern="1200" dirty="0" smtClean="0">
                <a:solidFill>
                  <a:schemeClr val="tx1"/>
                </a:solidFill>
                <a:latin typeface="+mn-lt"/>
                <a:ea typeface="+mn-ea"/>
                <a:cs typeface="+mn-cs"/>
              </a:rPr>
              <a:t>, a specification language for systems engineering, the methodological advice alone is worth the price of the book. </a:t>
            </a:r>
            <a:r>
              <a:rPr lang="en-US" sz="1200" b="0" i="0" kern="1200" dirty="0" err="1" smtClean="0">
                <a:solidFill>
                  <a:schemeClr val="tx1"/>
                </a:solidFill>
                <a:latin typeface="+mn-lt"/>
                <a:ea typeface="+mn-ea"/>
                <a:cs typeface="+mn-cs"/>
              </a:rPr>
              <a:t>Evo</a:t>
            </a:r>
            <a:r>
              <a:rPr lang="en-US" sz="1200" b="0" i="0" kern="1200" dirty="0" smtClean="0">
                <a:solidFill>
                  <a:schemeClr val="tx1"/>
                </a:solidFill>
                <a:latin typeface="+mn-lt"/>
                <a:ea typeface="+mn-ea"/>
                <a:cs typeface="+mn-cs"/>
              </a:rPr>
              <a:t> is one of the truly underappreciated agile methodologies and as a result </a:t>
            </a:r>
            <a:r>
              <a:rPr lang="en-US" sz="1200" b="0" i="0" kern="1200" dirty="0" err="1" smtClean="0">
                <a:solidFill>
                  <a:schemeClr val="tx1"/>
                </a:solidFill>
                <a:latin typeface="+mn-lt"/>
                <a:ea typeface="+mn-ea"/>
                <a:cs typeface="+mn-cs"/>
              </a:rPr>
              <a:t>Gilb's</a:t>
            </a:r>
            <a:r>
              <a:rPr lang="en-US" sz="1200" b="0" i="0" kern="1200" dirty="0" smtClean="0">
                <a:solidFill>
                  <a:schemeClr val="tx1"/>
                </a:solidFill>
                <a:latin typeface="+mn-lt"/>
                <a:ea typeface="+mn-ea"/>
                <a:cs typeface="+mn-cs"/>
              </a:rPr>
              <a:t> thought-provoking work isn't as well known as it should be, although I suspect that this will change with this book. The book describes effective practices for requirements and design specification that are highly compatible with the principles and practices of Agile Modeling, yet it goes on to address planning activities, quality, and impact estimation. I suspect that this book will prove to be one of the "must read" software development books of 2006.</a:t>
            </a:r>
          </a:p>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Hard work, but worth it</a:t>
            </a:r>
            <a:r>
              <a:rPr lang="en-US" sz="1200" b="0" i="0" kern="1200" dirty="0" smtClean="0">
                <a:solidFill>
                  <a:schemeClr val="tx1"/>
                </a:solidFill>
                <a:latin typeface="+mn-lt"/>
                <a:ea typeface="+mn-ea"/>
                <a:cs typeface="+mn-cs"/>
              </a:rPr>
              <a:t>, January 24, 2006</a:t>
            </a:r>
          </a:p>
          <a:p>
            <a:r>
              <a:rPr lang="en-US" sz="1200" b="0" i="0" kern="1200" dirty="0" smtClean="0">
                <a:solidFill>
                  <a:schemeClr val="tx1"/>
                </a:solidFill>
                <a:latin typeface="+mn-lt"/>
                <a:ea typeface="+mn-ea"/>
                <a:cs typeface="+mn-cs"/>
              </a:rPr>
              <a:t>----------------------------------------------------------------------------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Jan 13 2008:</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leansoftwareengineering.com</a:t>
            </a:r>
            <a:r>
              <a:rPr lang="en-US" sz="1200" b="0" i="0" kern="1200" dirty="0" smtClean="0">
                <a:solidFill>
                  <a:schemeClr val="tx1"/>
                </a:solidFill>
                <a:latin typeface="+mn-lt"/>
                <a:ea typeface="+mn-ea"/>
                <a:cs typeface="+mn-cs"/>
              </a:rPr>
              <a:t>/2007/12/20/tom-gilbs-evolutionary-delivery-a-great-improvement-over-its-successors/</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"But if you really want to take a step up, you should read Tom Gilb. The ideas expressed in Principles of Software Engineering Management aren’t quite fully baked into the ADD-sized nuggets that today’s developers might be used to, but make no mistake, </a:t>
            </a:r>
            <a:r>
              <a:rPr lang="en-US" sz="1200" b="0" i="0" kern="1200" dirty="0" err="1" smtClean="0">
                <a:solidFill>
                  <a:schemeClr val="tx1"/>
                </a:solidFill>
                <a:latin typeface="+mn-lt"/>
                <a:ea typeface="+mn-ea"/>
                <a:cs typeface="+mn-cs"/>
              </a:rPr>
              <a:t>Gilb’s</a:t>
            </a:r>
            <a:r>
              <a:rPr lang="en-US" sz="1200" b="0" i="0" kern="1200" dirty="0" smtClean="0">
                <a:solidFill>
                  <a:schemeClr val="tx1"/>
                </a:solidFill>
                <a:latin typeface="+mn-lt"/>
                <a:ea typeface="+mn-ea"/>
                <a:cs typeface="+mn-cs"/>
              </a:rPr>
              <a:t> thinking on requirements definition, reliability, design generation, code inspection, and project metrics are beyond most current practice."   Corey Ladas</a:t>
            </a:r>
          </a:p>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and</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tiny.cc</a:t>
            </a:r>
            <a:r>
              <a:rPr lang="en-US" sz="1200" b="0" i="0" kern="1200" dirty="0" smtClean="0">
                <a:solidFill>
                  <a:schemeClr val="tx1"/>
                </a:solidFill>
                <a:latin typeface="+mn-lt"/>
                <a:ea typeface="+mn-ea"/>
                <a:cs typeface="+mn-cs"/>
              </a:rPr>
              <a:t>/</a:t>
            </a:r>
            <a:r>
              <a:rPr lang="en-US" sz="1200" b="0" i="0" kern="1200" dirty="0" err="1" smtClean="0">
                <a:solidFill>
                  <a:schemeClr val="tx1"/>
                </a:solidFill>
                <a:latin typeface="+mn-lt"/>
                <a:ea typeface="+mn-ea"/>
                <a:cs typeface="+mn-cs"/>
              </a:rPr>
              <a:t>GilbMyths</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If you want to read my columns in Agile Record.</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636AACB8-1C8E-E745-9BB9-FD36E0A69924}" type="slidenum">
              <a:rPr lang="en-GB" smtClean="0"/>
              <a:pPr/>
              <a:t>14</a:t>
            </a:fld>
            <a:endParaRPr lang="en-GB"/>
          </a:p>
        </p:txBody>
      </p:sp>
    </p:spTree>
    <p:extLst>
      <p:ext uri="{BB962C8B-B14F-4D97-AF65-F5344CB8AC3E}">
        <p14:creationId xmlns:p14="http://schemas.microsoft.com/office/powerpoint/2010/main" val="1249076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nb-NO"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55BB477-1763-914D-A9A6-E63DB04FB18A}" type="datetime3">
              <a:rPr lang="en-GB" smtClean="0"/>
              <a:t>14 April 2015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lvl1pPr>
              <a:defRPr/>
            </a:lvl1pPr>
          </a:lstStyle>
          <a:p>
            <a:pPr>
              <a:defRPr/>
            </a:pPr>
            <a:fld id="{76D4AED1-E81B-FC40-A1D2-999CF929EE6C}" type="slidenum">
              <a:rPr lang="en-US"/>
              <a:pPr>
                <a:defRPr/>
              </a:pPr>
              <a:t>‹#›</a:t>
            </a:fld>
            <a:endParaRPr lang="en-US"/>
          </a:p>
        </p:txBody>
      </p:sp>
    </p:spTree>
    <p:extLst>
      <p:ext uri="{BB962C8B-B14F-4D97-AF65-F5344CB8AC3E}">
        <p14:creationId xmlns:p14="http://schemas.microsoft.com/office/powerpoint/2010/main" val="4212529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B685387-E881-D64D-B0A9-6AAAF4E40A2F}" type="datetime3">
              <a:rPr lang="en-GB" smtClean="0"/>
              <a:t>14 April 2015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lvl1pPr>
              <a:defRPr/>
            </a:lvl1pPr>
          </a:lstStyle>
          <a:p>
            <a:pPr>
              <a:defRPr/>
            </a:pPr>
            <a:fld id="{3E3D56C5-9776-DD4C-9875-CC233CA9BE19}" type="slidenum">
              <a:rPr lang="en-US"/>
              <a:pPr>
                <a:defRPr/>
              </a:pPr>
              <a:t>‹#›</a:t>
            </a:fld>
            <a:endParaRPr lang="en-US"/>
          </a:p>
        </p:txBody>
      </p:sp>
    </p:spTree>
    <p:extLst>
      <p:ext uri="{BB962C8B-B14F-4D97-AF65-F5344CB8AC3E}">
        <p14:creationId xmlns:p14="http://schemas.microsoft.com/office/powerpoint/2010/main" val="1037881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nb-NO"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6EF440C-1BF8-204E-9882-03EABB788045}" type="datetime3">
              <a:rPr lang="en-GB" smtClean="0"/>
              <a:t>14 April 2015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lvl1pPr>
              <a:defRPr/>
            </a:lvl1pPr>
          </a:lstStyle>
          <a:p>
            <a:pPr>
              <a:defRPr/>
            </a:pPr>
            <a:fld id="{A492F6D1-CF2B-7D44-9C33-23196B0E4445}" type="slidenum">
              <a:rPr lang="en-US"/>
              <a:pPr>
                <a:defRPr/>
              </a:pPr>
              <a:t>‹#›</a:t>
            </a:fld>
            <a:endParaRPr lang="en-US"/>
          </a:p>
        </p:txBody>
      </p:sp>
    </p:spTree>
    <p:extLst>
      <p:ext uri="{BB962C8B-B14F-4D97-AF65-F5344CB8AC3E}">
        <p14:creationId xmlns:p14="http://schemas.microsoft.com/office/powerpoint/2010/main" val="372324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1100" y="187325"/>
            <a:ext cx="7823200" cy="914400"/>
          </a:xfrm>
        </p:spPr>
        <p:txBody>
          <a:bodyPr/>
          <a:lstStyle/>
          <a:p>
            <a:r>
              <a:rPr lang="en-GB" smtClean="0"/>
              <a:t>Click to edit Master title style</a:t>
            </a:r>
            <a:endParaRPr lang="nb-NO"/>
          </a:p>
        </p:txBody>
      </p:sp>
      <p:sp>
        <p:nvSpPr>
          <p:cNvPr id="3" name="Text Placeholder 2"/>
          <p:cNvSpPr>
            <a:spLocks noGrp="1"/>
          </p:cNvSpPr>
          <p:nvPr>
            <p:ph type="body" sz="half" idx="1"/>
          </p:nvPr>
        </p:nvSpPr>
        <p:spPr>
          <a:xfrm>
            <a:off x="698500" y="1009650"/>
            <a:ext cx="3873500" cy="5092700"/>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nb-NO"/>
          </a:p>
        </p:txBody>
      </p:sp>
      <p:sp>
        <p:nvSpPr>
          <p:cNvPr id="4" name="Content Placeholder 3"/>
          <p:cNvSpPr>
            <a:spLocks noGrp="1"/>
          </p:cNvSpPr>
          <p:nvPr>
            <p:ph sz="half" idx="2"/>
          </p:nvPr>
        </p:nvSpPr>
        <p:spPr>
          <a:xfrm>
            <a:off x="4724400" y="1009650"/>
            <a:ext cx="3873500" cy="5092700"/>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nb-NO"/>
          </a:p>
        </p:txBody>
      </p:sp>
      <p:sp>
        <p:nvSpPr>
          <p:cNvPr id="5" name="Footer Placeholder 4"/>
          <p:cNvSpPr>
            <a:spLocks noGrp="1"/>
          </p:cNvSpPr>
          <p:nvPr>
            <p:ph type="ftr" sz="quarter" idx="10"/>
          </p:nvPr>
        </p:nvSpPr>
        <p:spPr>
          <a:xfrm>
            <a:off x="6248400" y="6281738"/>
            <a:ext cx="2895600" cy="576262"/>
          </a:xfrm>
        </p:spPr>
        <p:txBody>
          <a:bodyPr/>
          <a:lstStyle>
            <a:lvl1pPr>
              <a:defRPr smtClean="0"/>
            </a:lvl1pPr>
          </a:lstStyle>
          <a:p>
            <a:r>
              <a:rPr lang="en-US" smtClean="0"/>
              <a:t>Copyright Tom@Gilb.com 2014</a:t>
            </a:r>
            <a:endParaRPr lang="en-US"/>
          </a:p>
        </p:txBody>
      </p:sp>
    </p:spTree>
    <p:extLst>
      <p:ext uri="{BB962C8B-B14F-4D97-AF65-F5344CB8AC3E}">
        <p14:creationId xmlns:p14="http://schemas.microsoft.com/office/powerpoint/2010/main" val="1503078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GB"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smtClean="0"/>
          </a:p>
        </p:txBody>
      </p:sp>
      <p:sp>
        <p:nvSpPr>
          <p:cNvPr id="4" name="Rectangle 4"/>
          <p:cNvSpPr>
            <a:spLocks noGrp="1" noChangeArrowheads="1"/>
          </p:cNvSpPr>
          <p:nvPr>
            <p:ph type="dt" sz="half" idx="10"/>
          </p:nvPr>
        </p:nvSpPr>
        <p:spPr>
          <a:xfrm>
            <a:off x="457200" y="6356350"/>
            <a:ext cx="2133600" cy="365125"/>
          </a:xfrm>
          <a:prstGeom prst="rect">
            <a:avLst/>
          </a:prstGeom>
          <a:ln/>
        </p:spPr>
        <p:txBody>
          <a:bodyPr/>
          <a:lstStyle>
            <a:lvl1pPr>
              <a:defRPr/>
            </a:lvl1pPr>
          </a:lstStyle>
          <a:p>
            <a:pPr>
              <a:defRPr/>
            </a:pPr>
            <a:fld id="{A95A50FE-99DB-5648-935F-21158FF45A42}" type="datetime3">
              <a:rPr lang="en-GB" smtClean="0"/>
              <a:t>14 April 2015</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Copyright Tom@Gilb.com 2014</a:t>
            </a:r>
            <a:endParaRPr lang="en-US"/>
          </a:p>
        </p:txBody>
      </p:sp>
      <p:sp>
        <p:nvSpPr>
          <p:cNvPr id="6" name="Rectangle 6"/>
          <p:cNvSpPr>
            <a:spLocks noGrp="1" noChangeArrowheads="1"/>
          </p:cNvSpPr>
          <p:nvPr>
            <p:ph type="sldNum" sz="quarter" idx="12"/>
          </p:nvPr>
        </p:nvSpPr>
        <p:spPr>
          <a:xfrm>
            <a:off x="6553200" y="6356350"/>
            <a:ext cx="2133600" cy="365125"/>
          </a:xfrm>
          <a:prstGeom prst="rect">
            <a:avLst/>
          </a:prstGeom>
          <a:ln/>
        </p:spPr>
        <p:txBody>
          <a:bodyPr/>
          <a:lstStyle>
            <a:lvl1pPr>
              <a:defRPr/>
            </a:lvl1pPr>
          </a:lstStyle>
          <a:p>
            <a:pPr>
              <a:defRPr/>
            </a:pPr>
            <a:fld id="{FC8A0095-A789-D548-8A47-77E7976BD1D7}" type="slidenum">
              <a:rPr lang="en-US"/>
              <a:pPr>
                <a:defRPr/>
              </a:pPr>
              <a:t>‹#›</a:t>
            </a:fld>
            <a:endParaRPr lang="en-US"/>
          </a:p>
        </p:txBody>
      </p:sp>
    </p:spTree>
    <p:extLst>
      <p:ext uri="{BB962C8B-B14F-4D97-AF65-F5344CB8AC3E}">
        <p14:creationId xmlns:p14="http://schemas.microsoft.com/office/powerpoint/2010/main" val="58367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Content Placeholder 2"/>
          <p:cNvSpPr>
            <a:spLocks noGrp="1"/>
          </p:cNvSpPr>
          <p:nvPr>
            <p:ph idx="1"/>
          </p:nvPr>
        </p:nvSpPr>
        <p:spPr/>
        <p:txBody>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lvl1pPr>
              <a:defRPr/>
            </a:lvl1pPr>
          </a:lstStyle>
          <a:p>
            <a:pPr>
              <a:defRPr/>
            </a:pPr>
            <a:fld id="{83601A48-1AA7-B342-ADED-40B21123E588}" type="slidenum">
              <a:rPr lang="en-US"/>
              <a:pPr>
                <a:defRPr/>
              </a:pPr>
              <a:t>‹#›</a:t>
            </a:fld>
            <a:endParaRPr lang="en-US"/>
          </a:p>
        </p:txBody>
      </p:sp>
    </p:spTree>
    <p:extLst>
      <p:ext uri="{BB962C8B-B14F-4D97-AF65-F5344CB8AC3E}">
        <p14:creationId xmlns:p14="http://schemas.microsoft.com/office/powerpoint/2010/main" val="1041996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nb-NO"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b-NO"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20B0555-2247-FB48-A577-D2F747F2075B}" type="datetime3">
              <a:rPr lang="en-GB" smtClean="0"/>
              <a:t>14 April 2015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lvl1pPr>
              <a:defRPr/>
            </a:lvl1pPr>
          </a:lstStyle>
          <a:p>
            <a:pPr>
              <a:defRPr/>
            </a:pPr>
            <a:fld id="{FB0DD156-D59B-FF48-80C3-28FA61DF0CD0}" type="slidenum">
              <a:rPr lang="en-US"/>
              <a:pPr>
                <a:defRPr/>
              </a:pPr>
              <a:t>‹#›</a:t>
            </a:fld>
            <a:endParaRPr lang="en-US"/>
          </a:p>
        </p:txBody>
      </p:sp>
    </p:spTree>
    <p:extLst>
      <p:ext uri="{BB962C8B-B14F-4D97-AF65-F5344CB8AC3E}">
        <p14:creationId xmlns:p14="http://schemas.microsoft.com/office/powerpoint/2010/main" val="1085822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DACE8CB-E2A7-1E4B-9646-52D35EC7D860}" type="datetime3">
              <a:rPr lang="en-GB" smtClean="0"/>
              <a:t>14 April 2015</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Copyright Tom@Gilb.com 2014</a:t>
            </a:r>
            <a:endParaRPr lang="en-US"/>
          </a:p>
        </p:txBody>
      </p:sp>
      <p:sp>
        <p:nvSpPr>
          <p:cNvPr id="7" name="Slide Number Placeholder 5"/>
          <p:cNvSpPr>
            <a:spLocks noGrp="1"/>
          </p:cNvSpPr>
          <p:nvPr>
            <p:ph type="sldNum" sz="quarter" idx="12"/>
          </p:nvPr>
        </p:nvSpPr>
        <p:spPr/>
        <p:txBody>
          <a:bodyPr/>
          <a:lstStyle>
            <a:lvl1pPr>
              <a:defRPr/>
            </a:lvl1pPr>
          </a:lstStyle>
          <a:p>
            <a:pPr>
              <a:defRPr/>
            </a:pPr>
            <a:fld id="{065B7237-CA1D-AB43-9BC0-1A0BAD6E7FE3}" type="slidenum">
              <a:rPr lang="en-US"/>
              <a:pPr>
                <a:defRPr/>
              </a:pPr>
              <a:t>‹#›</a:t>
            </a:fld>
            <a:endParaRPr lang="en-US"/>
          </a:p>
        </p:txBody>
      </p:sp>
    </p:spTree>
    <p:extLst>
      <p:ext uri="{BB962C8B-B14F-4D97-AF65-F5344CB8AC3E}">
        <p14:creationId xmlns:p14="http://schemas.microsoft.com/office/powerpoint/2010/main" val="2707900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b-NO"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5193127-F2E0-0B45-8B21-E037DD6F256F}" type="datetime3">
              <a:rPr lang="en-GB" smtClean="0"/>
              <a:t>14 April 2015</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smtClean="0"/>
              <a:t>Copyright Tom@Gilb.com 2014</a:t>
            </a:r>
            <a:endParaRPr lang="en-US"/>
          </a:p>
        </p:txBody>
      </p:sp>
      <p:sp>
        <p:nvSpPr>
          <p:cNvPr id="9" name="Slide Number Placeholder 5"/>
          <p:cNvSpPr>
            <a:spLocks noGrp="1"/>
          </p:cNvSpPr>
          <p:nvPr>
            <p:ph type="sldNum" sz="quarter" idx="12"/>
          </p:nvPr>
        </p:nvSpPr>
        <p:spPr/>
        <p:txBody>
          <a:bodyPr/>
          <a:lstStyle>
            <a:lvl1pPr>
              <a:defRPr/>
            </a:lvl1pPr>
          </a:lstStyle>
          <a:p>
            <a:pPr>
              <a:defRPr/>
            </a:pPr>
            <a:fld id="{91C57720-DDB6-9A4C-8606-921423AC834B}" type="slidenum">
              <a:rPr lang="en-US"/>
              <a:pPr>
                <a:defRPr/>
              </a:pPr>
              <a:t>‹#›</a:t>
            </a:fld>
            <a:endParaRPr lang="en-US"/>
          </a:p>
        </p:txBody>
      </p:sp>
    </p:spTree>
    <p:extLst>
      <p:ext uri="{BB962C8B-B14F-4D97-AF65-F5344CB8AC3E}">
        <p14:creationId xmlns:p14="http://schemas.microsoft.com/office/powerpoint/2010/main" val="2028425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F375116-3007-1141-8D12-66BDE996B856}" type="datetime3">
              <a:rPr lang="en-GB" smtClean="0"/>
              <a:t>14 April 2015</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smtClean="0"/>
              <a:t>Copyright Tom@Gilb.com 2014</a:t>
            </a:r>
            <a:endParaRPr lang="en-US"/>
          </a:p>
        </p:txBody>
      </p:sp>
      <p:sp>
        <p:nvSpPr>
          <p:cNvPr id="5" name="Slide Number Placeholder 5"/>
          <p:cNvSpPr>
            <a:spLocks noGrp="1"/>
          </p:cNvSpPr>
          <p:nvPr>
            <p:ph type="sldNum" sz="quarter" idx="12"/>
          </p:nvPr>
        </p:nvSpPr>
        <p:spPr/>
        <p:txBody>
          <a:bodyPr/>
          <a:lstStyle>
            <a:lvl1pPr>
              <a:defRPr/>
            </a:lvl1pPr>
          </a:lstStyle>
          <a:p>
            <a:pPr>
              <a:defRPr/>
            </a:pPr>
            <a:fld id="{C7240576-8F8C-984B-BB78-89D72176633D}" type="slidenum">
              <a:rPr lang="en-US"/>
              <a:pPr>
                <a:defRPr/>
              </a:pPr>
              <a:t>‹#›</a:t>
            </a:fld>
            <a:endParaRPr lang="en-US"/>
          </a:p>
        </p:txBody>
      </p:sp>
    </p:spTree>
    <p:extLst>
      <p:ext uri="{BB962C8B-B14F-4D97-AF65-F5344CB8AC3E}">
        <p14:creationId xmlns:p14="http://schemas.microsoft.com/office/powerpoint/2010/main" val="4266156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544837D-B995-8648-AE15-E482801F42E8}" type="datetime3">
              <a:rPr lang="en-GB" smtClean="0"/>
              <a:t>14 April 2015</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smtClean="0"/>
              <a:t>Copyright Tom@Gilb.com 2014</a:t>
            </a:r>
            <a:endParaRPr lang="en-US"/>
          </a:p>
        </p:txBody>
      </p:sp>
      <p:sp>
        <p:nvSpPr>
          <p:cNvPr id="4" name="Slide Number Placeholder 5"/>
          <p:cNvSpPr>
            <a:spLocks noGrp="1"/>
          </p:cNvSpPr>
          <p:nvPr>
            <p:ph type="sldNum" sz="quarter" idx="12"/>
          </p:nvPr>
        </p:nvSpPr>
        <p:spPr/>
        <p:txBody>
          <a:bodyPr/>
          <a:lstStyle>
            <a:lvl1pPr>
              <a:defRPr/>
            </a:lvl1pPr>
          </a:lstStyle>
          <a:p>
            <a:pPr>
              <a:defRPr/>
            </a:pPr>
            <a:fld id="{587C1472-2E35-DF48-8266-EE891780D0E0}" type="slidenum">
              <a:rPr lang="en-US"/>
              <a:pPr>
                <a:defRPr/>
              </a:pPr>
              <a:t>‹#›</a:t>
            </a:fld>
            <a:endParaRPr lang="en-US"/>
          </a:p>
        </p:txBody>
      </p:sp>
    </p:spTree>
    <p:extLst>
      <p:ext uri="{BB962C8B-B14F-4D97-AF65-F5344CB8AC3E}">
        <p14:creationId xmlns:p14="http://schemas.microsoft.com/office/powerpoint/2010/main" val="3177666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nb-NO"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3AA7E36-F083-ED47-BA5F-069A7F34E832}" type="datetime3">
              <a:rPr lang="en-GB" smtClean="0"/>
              <a:t>14 April 2015</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Copyright Tom@Gilb.com 2014</a:t>
            </a:r>
            <a:endParaRPr lang="en-US"/>
          </a:p>
        </p:txBody>
      </p:sp>
      <p:sp>
        <p:nvSpPr>
          <p:cNvPr id="7" name="Slide Number Placeholder 5"/>
          <p:cNvSpPr>
            <a:spLocks noGrp="1"/>
          </p:cNvSpPr>
          <p:nvPr>
            <p:ph type="sldNum" sz="quarter" idx="12"/>
          </p:nvPr>
        </p:nvSpPr>
        <p:spPr/>
        <p:txBody>
          <a:bodyPr/>
          <a:lstStyle>
            <a:lvl1pPr>
              <a:defRPr/>
            </a:lvl1pPr>
          </a:lstStyle>
          <a:p>
            <a:pPr>
              <a:defRPr/>
            </a:pPr>
            <a:fld id="{D7445857-B7A5-DB46-A1BD-58762AA7D138}" type="slidenum">
              <a:rPr lang="en-US"/>
              <a:pPr>
                <a:defRPr/>
              </a:pPr>
              <a:t>‹#›</a:t>
            </a:fld>
            <a:endParaRPr lang="en-US"/>
          </a:p>
        </p:txBody>
      </p:sp>
    </p:spTree>
    <p:extLst>
      <p:ext uri="{BB962C8B-B14F-4D97-AF65-F5344CB8AC3E}">
        <p14:creationId xmlns:p14="http://schemas.microsoft.com/office/powerpoint/2010/main" val="208752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nb-NO"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b-NO" noProof="0" smtClean="0"/>
              <a:t>Drag picture to placeholder or click icon to add</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2960428-88AC-5A4E-900C-2DF525D7EDD1}" type="datetime3">
              <a:rPr lang="en-GB" smtClean="0"/>
              <a:t>14 April 2015</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smtClean="0"/>
              <a:t>Copyright Tom@Gilb.com 2014</a:t>
            </a:r>
            <a:endParaRPr lang="en-US"/>
          </a:p>
        </p:txBody>
      </p:sp>
      <p:sp>
        <p:nvSpPr>
          <p:cNvPr id="7" name="Slide Number Placeholder 5"/>
          <p:cNvSpPr>
            <a:spLocks noGrp="1"/>
          </p:cNvSpPr>
          <p:nvPr>
            <p:ph type="sldNum" sz="quarter" idx="12"/>
          </p:nvPr>
        </p:nvSpPr>
        <p:spPr/>
        <p:txBody>
          <a:bodyPr/>
          <a:lstStyle>
            <a:lvl1pPr>
              <a:defRPr/>
            </a:lvl1pPr>
          </a:lstStyle>
          <a:p>
            <a:pPr>
              <a:defRPr/>
            </a:pPr>
            <a:fld id="{AC70F484-8C24-4141-AF97-A4AC3981EE36}" type="slidenum">
              <a:rPr lang="en-US"/>
              <a:pPr>
                <a:defRPr/>
              </a:pPr>
              <a:t>‹#›</a:t>
            </a:fld>
            <a:endParaRPr lang="en-US"/>
          </a:p>
        </p:txBody>
      </p:sp>
    </p:spTree>
    <p:extLst>
      <p:ext uri="{BB962C8B-B14F-4D97-AF65-F5344CB8AC3E}">
        <p14:creationId xmlns:p14="http://schemas.microsoft.com/office/powerpoint/2010/main" val="12529860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nb-NO" smtClean="0"/>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2FE3FB61-6597-D341-B27D-61D8F5313665}" type="datetime3">
              <a:rPr lang="en-GB" smtClean="0"/>
              <a:t>14 April 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r>
              <a:rPr lang="en-US" smtClean="0"/>
              <a:t>Copyright Tom@Gilb.com 2014</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D3D0E891-69FB-6F4B-876E-951D469B989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hf hdr="0"/>
  <p:txStyles>
    <p:titleStyle>
      <a:lvl1pPr algn="ctr" defTabSz="457200"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defTabSz="457200"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defTabSz="457200"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defTabSz="457200"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defTabSz="457200"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defTabSz="457200" rtl="0" eaLnBrk="1" fontAlgn="base" hangingPunct="1">
        <a:spcBef>
          <a:spcPct val="0"/>
        </a:spcBef>
        <a:spcAft>
          <a:spcPct val="0"/>
        </a:spcAft>
        <a:defRPr sz="4400">
          <a:solidFill>
            <a:schemeClr val="tx1"/>
          </a:solidFill>
          <a:latin typeface="Calibri" pitchFamily="34" charset="0"/>
          <a:ea typeface="MS PGothic" pitchFamily="34"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MS PGothic" pitchFamily="34"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MS PGothic" pitchFamily="34"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ilb.com/dl821" TargetMode="External"/><Relationship Id="rId4" Type="http://schemas.openxmlformats.org/officeDocument/2006/relationships/hyperlink" Target="http://vimeo.com/98733453" TargetMode="External"/><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g"/><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3" Type="http://schemas.openxmlformats.org/officeDocument/2006/relationships/hyperlink" Target="http://en.wikiquote.org/w/index.php?title=George_Santayana&amp;action=edit&amp;section=3" TargetMode="External"/><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jpg"/><Relationship Id="rId6" Type="http://schemas.openxmlformats.org/officeDocument/2006/relationships/image" Target="../media/image13.jpg"/><Relationship Id="rId7"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jpg"/><Relationship Id="rId6" Type="http://schemas.openxmlformats.org/officeDocument/2006/relationships/image" Target="../media/image13.jpg"/><Relationship Id="rId7"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4" Type="http://schemas.microsoft.com/office/2007/relationships/hdphoto" Target="../media/hdphoto2.wdp"/><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hyperlink" Target="http://vimeo.com/user22258446/review/79092608/600e7bd650"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hyperlink" Target="http://www.backloggrooming.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8.png"/></Relationships>
</file>

<file path=ppt/slides/_rels/slide21.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3" Type="http://schemas.openxmlformats.org/officeDocument/2006/relationships/image" Target="../media/image29.png"/><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1.JPG"/></Relationships>
</file>

<file path=ppt/slides/_rels/slide24.xml.rels><?xml version="1.0" encoding="UTF-8" standalone="yes"?>
<Relationships xmlns="http://schemas.openxmlformats.org/package/2006/relationships"><Relationship Id="rId3" Type="http://schemas.openxmlformats.org/officeDocument/2006/relationships/hyperlink" Target="http://resources.sei.cmu.edu/library/asset-view.cfm?assetid=12403" TargetMode="External"/><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emf"/><Relationship Id="rId5" Type="http://schemas.openxmlformats.org/officeDocument/2006/relationships/image" Target="../media/image35.emf"/><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3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audio" Target="../media/audio1.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jp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oleObject" Target="../embeddings/oleObject1.bin"/><Relationship Id="rId5" Type="http://schemas.openxmlformats.org/officeDocument/2006/relationships/image" Target="../media/image42.emf"/><Relationship Id="rId6" Type="http://schemas.openxmlformats.org/officeDocument/2006/relationships/oleObject" Target="../embeddings/oleObject2.bin"/><Relationship Id="rId7" Type="http://schemas.openxmlformats.org/officeDocument/2006/relationships/image" Target="../media/image43.e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4.jpeg"/><Relationship Id="rId5" Type="http://schemas.openxmlformats.org/officeDocument/2006/relationships/image" Target="../media/image46.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1.wdp"/><Relationship Id="rId1" Type="http://schemas.openxmlformats.org/officeDocument/2006/relationships/slideLayout" Target="../slideLayouts/slideLayout4.xml"/><Relationship Id="rId2" Type="http://schemas.openxmlformats.org/officeDocument/2006/relationships/image" Target="../media/image5.png"/></Relationships>
</file>

<file path=ppt/slides/_rels/slide40.xml.rels><?xml version="1.0" encoding="UTF-8" standalone="yes"?>
<Relationships xmlns="http://schemas.openxmlformats.org/package/2006/relationships"><Relationship Id="rId11" Type="http://schemas.openxmlformats.org/officeDocument/2006/relationships/diagramColors" Target="../diagrams/colors4.xml"/><Relationship Id="rId12" Type="http://schemas.microsoft.com/office/2007/relationships/diagramDrawing" Target="../diagrams/drawing4.xml"/><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diagramData" Target="../diagrams/data4.xml"/><Relationship Id="rId9" Type="http://schemas.openxmlformats.org/officeDocument/2006/relationships/diagramLayout" Target="../diagrams/layout4.xml"/><Relationship Id="rId10" Type="http://schemas.openxmlformats.org/officeDocument/2006/relationships/diagramQuickStyle" Target="../diagrams/quickStyle4.xml"/></Relationships>
</file>

<file path=ppt/slides/_rels/slide41.xml.rels><?xml version="1.0" encoding="UTF-8" standalone="yes"?>
<Relationships xmlns="http://schemas.openxmlformats.org/package/2006/relationships"><Relationship Id="rId11" Type="http://schemas.openxmlformats.org/officeDocument/2006/relationships/diagramColors" Target="../diagrams/colors6.xml"/><Relationship Id="rId12" Type="http://schemas.microsoft.com/office/2007/relationships/diagramDrawing" Target="../diagrams/drawing6.xml"/><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8" Type="http://schemas.openxmlformats.org/officeDocument/2006/relationships/diagramData" Target="../diagrams/data6.xml"/><Relationship Id="rId9" Type="http://schemas.openxmlformats.org/officeDocument/2006/relationships/diagramLayout" Target="../diagrams/layout6.xml"/><Relationship Id="rId10" Type="http://schemas.openxmlformats.org/officeDocument/2006/relationships/diagramQuickStyle" Target="../diagrams/quickStyle6.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2.jpeg"/></Relationships>
</file>

<file path=ppt/slides/_rels/slide44.xml.rels><?xml version="1.0" encoding="UTF-8" standalone="yes"?>
<Relationships xmlns="http://schemas.openxmlformats.org/package/2006/relationships"><Relationship Id="rId9" Type="http://schemas.openxmlformats.org/officeDocument/2006/relationships/image" Target="../media/image60.png"/><Relationship Id="rId20" Type="http://schemas.openxmlformats.org/officeDocument/2006/relationships/image" Target="../media/image71.png"/><Relationship Id="rId21" Type="http://schemas.openxmlformats.org/officeDocument/2006/relationships/image" Target="../media/image72.png"/><Relationship Id="rId10" Type="http://schemas.openxmlformats.org/officeDocument/2006/relationships/image" Target="../media/image61.png"/><Relationship Id="rId11" Type="http://schemas.openxmlformats.org/officeDocument/2006/relationships/image" Target="../media/image62.png"/><Relationship Id="rId12" Type="http://schemas.openxmlformats.org/officeDocument/2006/relationships/image" Target="../media/image63.png"/><Relationship Id="rId13" Type="http://schemas.openxmlformats.org/officeDocument/2006/relationships/image" Target="../media/image64.png"/><Relationship Id="rId14" Type="http://schemas.openxmlformats.org/officeDocument/2006/relationships/image" Target="../media/image65.png"/><Relationship Id="rId15" Type="http://schemas.openxmlformats.org/officeDocument/2006/relationships/image" Target="../media/image66.png"/><Relationship Id="rId16" Type="http://schemas.openxmlformats.org/officeDocument/2006/relationships/image" Target="../media/image67.png"/><Relationship Id="rId17" Type="http://schemas.openxmlformats.org/officeDocument/2006/relationships/image" Target="../media/image68.png"/><Relationship Id="rId18" Type="http://schemas.openxmlformats.org/officeDocument/2006/relationships/image" Target="../media/image69.png"/><Relationship Id="rId19" Type="http://schemas.openxmlformats.org/officeDocument/2006/relationships/image" Target="../media/image70.png"/><Relationship Id="rId1" Type="http://schemas.openxmlformats.org/officeDocument/2006/relationships/slideLayout" Target="../slideLayouts/slideLayout6.xml"/><Relationship Id="rId2" Type="http://schemas.openxmlformats.org/officeDocument/2006/relationships/image" Target="../media/image53.png"/><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image" Target="../media/image57.png"/><Relationship Id="rId7" Type="http://schemas.openxmlformats.org/officeDocument/2006/relationships/image" Target="../media/image58.png"/><Relationship Id="rId8" Type="http://schemas.openxmlformats.org/officeDocument/2006/relationships/image" Target="../media/image59.png"/></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8.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9.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51.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52.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53.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54.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55.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56.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57.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58.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59.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61.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62.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63.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64.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78.png"/><Relationship Id="rId5" Type="http://schemas.openxmlformats.org/officeDocument/2006/relationships/image" Target="../media/image51.png"/><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3.xml"/><Relationship Id="rId4" Type="http://schemas.openxmlformats.org/officeDocument/2006/relationships/oleObject" Target="../embeddings/Microsoft_Word_97_-_2004_Document1.doc"/><Relationship Id="rId5" Type="http://schemas.openxmlformats.org/officeDocument/2006/relationships/image" Target="../media/image79.png"/><Relationship Id="rId6" Type="http://schemas.openxmlformats.org/officeDocument/2006/relationships/image" Target="../media/image80.png"/><Relationship Id="rId7" Type="http://schemas.openxmlformats.org/officeDocument/2006/relationships/image" Target="../media/image81.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audio" Target="../media/audio2.bin"/><Relationship Id="rId4" Type="http://schemas.openxmlformats.org/officeDocument/2006/relationships/image" Target="../media/image82.emf"/><Relationship Id="rId5" Type="http://schemas.openxmlformats.org/officeDocument/2006/relationships/image" Target="../media/image83.png"/><Relationship Id="rId6" Type="http://schemas.openxmlformats.org/officeDocument/2006/relationships/image" Target="../media/image84.png"/><Relationship Id="rId7" Type="http://schemas.openxmlformats.org/officeDocument/2006/relationships/image" Target="../media/image49.png"/><Relationship Id="rId1" Type="http://schemas.openxmlformats.org/officeDocument/2006/relationships/slideLayout" Target="../slideLayouts/slideLayout12.xml"/><Relationship Id="rId2" Type="http://schemas.openxmlformats.org/officeDocument/2006/relationships/notesSlide" Target="../notesSlides/notesSlide54.xml"/></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85.png"/><Relationship Id="rId5" Type="http://schemas.openxmlformats.org/officeDocument/2006/relationships/image" Target="../media/image51.png"/><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8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s>
</file>

<file path=ppt/slides/_rels/slide72.xml.rels><?xml version="1.0" encoding="UTF-8" standalone="yes"?>
<Relationships xmlns="http://schemas.openxmlformats.org/package/2006/relationships"><Relationship Id="rId3" Type="http://schemas.openxmlformats.org/officeDocument/2006/relationships/hyperlink" Target="http://www.gilb.com/" TargetMode="External"/><Relationship Id="rId4" Type="http://schemas.openxmlformats.org/officeDocument/2006/relationships/image" Target="../media/image52.jpeg"/><Relationship Id="rId1" Type="http://schemas.openxmlformats.org/officeDocument/2006/relationships/slideLayout" Target="../slideLayouts/slideLayout4.xml"/><Relationship Id="rId2" Type="http://schemas.openxmlformats.org/officeDocument/2006/relationships/notesSlide" Target="../notesSlides/notesSlide6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http://en.wikipedia.org/wiki/Software_architecture" TargetMode="External"/><Relationship Id="rId4" Type="http://schemas.openxmlformats.org/officeDocument/2006/relationships/hyperlink" Target="http://en.wikipedia.org/wiki/Software_development" TargetMode="External"/><Relationship Id="rId5" Type="http://schemas.openxmlformats.org/officeDocument/2006/relationships/hyperlink" Target="http://en.wikipedia.org/wiki/Codebase" TargetMode="External"/><Relationship Id="rId1" Type="http://schemas.openxmlformats.org/officeDocument/2006/relationships/slideLayout" Target="../slideLayouts/slideLayout5.xml"/><Relationship Id="rId2" Type="http://schemas.openxmlformats.org/officeDocument/2006/relationships/notesSlide" Target="../notesSlides/notesSlide61.xml"/></Relationships>
</file>

<file path=ppt/slides/_rels/slide75.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88.png"/><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76.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image" Target="../media/image90.png"/><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78.xml.rels><?xml version="1.0" encoding="UTF-8" standalone="yes"?>
<Relationships xmlns="http://schemas.openxmlformats.org/package/2006/relationships"><Relationship Id="rId3" Type="http://schemas.openxmlformats.org/officeDocument/2006/relationships/diagramData" Target="../diagrams/data7.xml"/><Relationship Id="rId4" Type="http://schemas.openxmlformats.org/officeDocument/2006/relationships/diagramLayout" Target="../diagrams/layout7.xml"/><Relationship Id="rId5" Type="http://schemas.openxmlformats.org/officeDocument/2006/relationships/diagramQuickStyle" Target="../diagrams/quickStyle7.xml"/><Relationship Id="rId6" Type="http://schemas.openxmlformats.org/officeDocument/2006/relationships/diagramColors" Target="../diagrams/colors7.xml"/><Relationship Id="rId7" Type="http://schemas.microsoft.com/office/2007/relationships/diagramDrawing" Target="../diagrams/drawing7.xml"/><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9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9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92.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13.jp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13.jp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13.jp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13.jp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13.jp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13.jpg"/></Relationships>
</file>

<file path=ppt/slides/_rels/slide89.xml.rels><?xml version="1.0" encoding="UTF-8" standalone="yes"?>
<Relationships xmlns="http://schemas.openxmlformats.org/package/2006/relationships"><Relationship Id="rId3" Type="http://schemas.openxmlformats.org/officeDocument/2006/relationships/image" Target="../media/image93.jpg"/><Relationship Id="rId4" Type="http://schemas.openxmlformats.org/officeDocument/2006/relationships/image" Target="../media/image94.png"/><Relationship Id="rId1" Type="http://schemas.openxmlformats.org/officeDocument/2006/relationships/slideLayout" Target="../slideLayouts/slideLayout4.xml"/><Relationship Id="rId2" Type="http://schemas.openxmlformats.org/officeDocument/2006/relationships/notesSlide" Target="../notesSlides/notesSlide7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90.xml.rels><?xml version="1.0" encoding="UTF-8" standalone="yes"?>
<Relationships xmlns="http://schemas.openxmlformats.org/package/2006/relationships"><Relationship Id="rId3" Type="http://schemas.openxmlformats.org/officeDocument/2006/relationships/image" Target="../media/image93.jpg"/><Relationship Id="rId4" Type="http://schemas.openxmlformats.org/officeDocument/2006/relationships/image" Target="../media/image94.png"/><Relationship Id="rId1" Type="http://schemas.openxmlformats.org/officeDocument/2006/relationships/slideLayout" Target="../slideLayouts/slideLayout4.xml"/><Relationship Id="rId2" Type="http://schemas.openxmlformats.org/officeDocument/2006/relationships/notesSlide" Target="../notesSlides/notesSlide76.xml"/></Relationships>
</file>

<file path=ppt/slides/_rels/slide91.xml.rels><?xml version="1.0" encoding="UTF-8" standalone="yes"?>
<Relationships xmlns="http://schemas.openxmlformats.org/package/2006/relationships"><Relationship Id="rId3" Type="http://schemas.openxmlformats.org/officeDocument/2006/relationships/image" Target="../media/image93.jpg"/><Relationship Id="rId4" Type="http://schemas.openxmlformats.org/officeDocument/2006/relationships/image" Target="../media/image94.png"/><Relationship Id="rId1" Type="http://schemas.openxmlformats.org/officeDocument/2006/relationships/slideLayout" Target="../slideLayouts/slideLayout4.xml"/><Relationship Id="rId2" Type="http://schemas.openxmlformats.org/officeDocument/2006/relationships/notesSlide" Target="../notesSlides/notesSlide77.xml"/></Relationships>
</file>

<file path=ppt/slides/_rels/slide92.xml.rels><?xml version="1.0" encoding="UTF-8" standalone="yes"?>
<Relationships xmlns="http://schemas.openxmlformats.org/package/2006/relationships"><Relationship Id="rId3" Type="http://schemas.openxmlformats.org/officeDocument/2006/relationships/image" Target="../media/image93.jpg"/><Relationship Id="rId4" Type="http://schemas.openxmlformats.org/officeDocument/2006/relationships/image" Target="../media/image94.png"/><Relationship Id="rId1" Type="http://schemas.openxmlformats.org/officeDocument/2006/relationships/slideLayout" Target="../slideLayouts/slideLayout4.xml"/><Relationship Id="rId2" Type="http://schemas.openxmlformats.org/officeDocument/2006/relationships/notesSlide" Target="../notesSlides/notesSlide78.xml"/></Relationships>
</file>

<file path=ppt/slides/_rels/slide93.xml.rels><?xml version="1.0" encoding="UTF-8" standalone="yes"?>
<Relationships xmlns="http://schemas.openxmlformats.org/package/2006/relationships"><Relationship Id="rId3" Type="http://schemas.openxmlformats.org/officeDocument/2006/relationships/image" Target="../media/image93.jpg"/><Relationship Id="rId4" Type="http://schemas.openxmlformats.org/officeDocument/2006/relationships/image" Target="../media/image94.png"/><Relationship Id="rId1" Type="http://schemas.openxmlformats.org/officeDocument/2006/relationships/slideLayout" Target="../slideLayouts/slideLayout4.xml"/><Relationship Id="rId2" Type="http://schemas.openxmlformats.org/officeDocument/2006/relationships/notesSlide" Target="../notesSlides/notesSlide79.xml"/></Relationships>
</file>

<file path=ppt/slides/_rels/slide94.xml.rels><?xml version="1.0" encoding="UTF-8" standalone="yes"?>
<Relationships xmlns="http://schemas.openxmlformats.org/package/2006/relationships"><Relationship Id="rId3" Type="http://schemas.openxmlformats.org/officeDocument/2006/relationships/image" Target="../media/image94.png"/><Relationship Id="rId4" Type="http://schemas.openxmlformats.org/officeDocument/2006/relationships/image" Target="../media/image93.jpg"/><Relationship Id="rId1" Type="http://schemas.openxmlformats.org/officeDocument/2006/relationships/slideLayout" Target="../slideLayouts/slideLayout4.xml"/><Relationship Id="rId2" Type="http://schemas.openxmlformats.org/officeDocument/2006/relationships/notesSlide" Target="../notesSlides/notesSlide80.xml"/></Relationships>
</file>

<file path=ppt/slides/_rels/slide95.xml.rels><?xml version="1.0" encoding="UTF-8" standalone="yes"?>
<Relationships xmlns="http://schemas.openxmlformats.org/package/2006/relationships"><Relationship Id="rId3" Type="http://schemas.openxmlformats.org/officeDocument/2006/relationships/image" Target="../media/image93.jpg"/><Relationship Id="rId4" Type="http://schemas.openxmlformats.org/officeDocument/2006/relationships/image" Target="../media/image94.png"/><Relationship Id="rId1" Type="http://schemas.openxmlformats.org/officeDocument/2006/relationships/slideLayout" Target="../slideLayouts/slideLayout4.xml"/><Relationship Id="rId2" Type="http://schemas.openxmlformats.org/officeDocument/2006/relationships/notesSlide" Target="../notesSlides/notesSlide8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2.xml"/><Relationship Id="rId3" Type="http://schemas.openxmlformats.org/officeDocument/2006/relationships/image" Target="../media/image95.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 Id="rId3" Type="http://schemas.openxmlformats.org/officeDocument/2006/relationships/image" Target="../media/image97.png"/></Relationships>
</file>

<file path=ppt/slides/_rels/slide99.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hyperlink" Target="http://tiny.cc/GilbACE" TargetMode="External"/><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5072"/>
            <a:ext cx="7772400" cy="2299544"/>
          </a:xfrm>
        </p:spPr>
        <p:txBody>
          <a:bodyPr/>
          <a:lstStyle/>
          <a:p>
            <a:r>
              <a:rPr lang="en-GB" sz="4800" dirty="0" smtClean="0">
                <a:solidFill>
                  <a:srgbClr val="FF0000"/>
                </a:solidFill>
                <a:latin typeface="Matura MT Script Capitals"/>
                <a:cs typeface="Matura MT Script Capitals"/>
              </a:rPr>
              <a:t>Power to the</a:t>
            </a:r>
            <a:r>
              <a:rPr lang="en-GB" sz="4800" dirty="0">
                <a:solidFill>
                  <a:srgbClr val="FF0000"/>
                </a:solidFill>
                <a:latin typeface="Matura MT Script Capitals"/>
                <a:cs typeface="Matura MT Script Capitals"/>
              </a:rPr>
              <a:t> </a:t>
            </a:r>
            <a:r>
              <a:rPr lang="en-GB" sz="4800" dirty="0" smtClean="0">
                <a:solidFill>
                  <a:srgbClr val="FF0000"/>
                </a:solidFill>
                <a:latin typeface="Matura MT Script Capitals"/>
                <a:cs typeface="Matura MT Script Capitals"/>
              </a:rPr>
              <a:t>Programmers !</a:t>
            </a:r>
            <a:r>
              <a:rPr lang="en-GB" sz="4800" dirty="0" smtClean="0">
                <a:latin typeface="Matura MT Script Capitals"/>
                <a:cs typeface="Matura MT Script Capitals"/>
              </a:rPr>
              <a:t/>
            </a:r>
            <a:br>
              <a:rPr lang="en-GB" sz="4800" dirty="0" smtClean="0">
                <a:latin typeface="Matura MT Script Capitals"/>
                <a:cs typeface="Matura MT Script Capitals"/>
              </a:rPr>
            </a:br>
            <a:r>
              <a:rPr lang="en-GB" sz="2800" b="1" dirty="0" smtClean="0">
                <a:latin typeface="Bauhaus 93"/>
                <a:cs typeface="Bauhaus 93"/>
              </a:rPr>
              <a:t>Agile Change   thru   Software Engineering </a:t>
            </a:r>
            <a:r>
              <a:rPr lang="en-GB" sz="3200" b="1" dirty="0" smtClean="0">
                <a:latin typeface="Beirut"/>
                <a:cs typeface="Beirut"/>
              </a:rPr>
              <a:t/>
            </a:r>
            <a:br>
              <a:rPr lang="en-GB" sz="3200" b="1" dirty="0" smtClean="0">
                <a:latin typeface="Beirut"/>
                <a:cs typeface="Beirut"/>
              </a:rPr>
            </a:br>
            <a:r>
              <a:rPr lang="en-GB" sz="3200" b="1" dirty="0" smtClean="0">
                <a:latin typeface="Beirut"/>
                <a:cs typeface="Beirut"/>
              </a:rPr>
              <a:t> Quantified Proven Real Best Practices</a:t>
            </a:r>
            <a:br>
              <a:rPr lang="en-GB" sz="3200" b="1" dirty="0" smtClean="0">
                <a:latin typeface="Beirut"/>
                <a:cs typeface="Beirut"/>
              </a:rPr>
            </a:br>
            <a:r>
              <a:rPr lang="en-GB" sz="3200" b="1" dirty="0" smtClean="0">
                <a:latin typeface="Beirut"/>
                <a:cs typeface="Beirut"/>
              </a:rPr>
              <a:t>&amp; ‘Ten  Principles of Improvement’</a:t>
            </a:r>
            <a:endParaRPr lang="en-GB" sz="3600" b="1" dirty="0">
              <a:latin typeface="Matura MT Script Capitals"/>
              <a:cs typeface="Matura MT Script Capitals"/>
            </a:endParaRPr>
          </a:p>
        </p:txBody>
      </p:sp>
      <p:sp>
        <p:nvSpPr>
          <p:cNvPr id="3" name="Subtitle 2"/>
          <p:cNvSpPr>
            <a:spLocks noGrp="1"/>
          </p:cNvSpPr>
          <p:nvPr>
            <p:ph type="subTitle" idx="1"/>
          </p:nvPr>
        </p:nvSpPr>
        <p:spPr>
          <a:xfrm>
            <a:off x="160581" y="2675467"/>
            <a:ext cx="5393551" cy="3370333"/>
          </a:xfrm>
        </p:spPr>
        <p:txBody>
          <a:bodyPr>
            <a:noAutofit/>
          </a:bodyPr>
          <a:lstStyle/>
          <a:p>
            <a:r>
              <a:rPr lang="en-GB" sz="1800" dirty="0" smtClean="0">
                <a:solidFill>
                  <a:srgbClr val="000000"/>
                </a:solidFill>
                <a:latin typeface="Arial Black"/>
                <a:cs typeface="Arial Black"/>
              </a:rPr>
              <a:t>Agile </a:t>
            </a:r>
            <a:r>
              <a:rPr lang="en-GB" sz="1800" dirty="0" err="1" smtClean="0">
                <a:solidFill>
                  <a:srgbClr val="000000"/>
                </a:solidFill>
                <a:latin typeface="Arial Black"/>
                <a:cs typeface="Arial Black"/>
              </a:rPr>
              <a:t>Adria</a:t>
            </a:r>
            <a:r>
              <a:rPr lang="en-GB" sz="1800" dirty="0" smtClean="0">
                <a:solidFill>
                  <a:srgbClr val="000000"/>
                </a:solidFill>
                <a:latin typeface="Arial Black"/>
                <a:cs typeface="Arial Black"/>
              </a:rPr>
              <a:t>, Zagreb, Croatia</a:t>
            </a:r>
          </a:p>
          <a:p>
            <a:r>
              <a:rPr lang="en-GB" sz="1800" dirty="0" smtClean="0">
                <a:solidFill>
                  <a:srgbClr val="000000"/>
                </a:solidFill>
                <a:latin typeface="Arial Black"/>
                <a:cs typeface="Arial Black"/>
              </a:rPr>
              <a:t>14 April 2015, Keynote</a:t>
            </a:r>
          </a:p>
          <a:p>
            <a:r>
              <a:rPr lang="en-GB" sz="1800" dirty="0">
                <a:solidFill>
                  <a:srgbClr val="000000"/>
                </a:solidFill>
                <a:latin typeface="Arial Black"/>
                <a:cs typeface="Arial Black"/>
              </a:rPr>
              <a:t>@</a:t>
            </a:r>
            <a:r>
              <a:rPr lang="en-GB" sz="1800" dirty="0" err="1" smtClean="0">
                <a:solidFill>
                  <a:srgbClr val="000000"/>
                </a:solidFill>
                <a:latin typeface="Arial Black"/>
                <a:cs typeface="Arial Black"/>
              </a:rPr>
              <a:t>ImTomGilb</a:t>
            </a:r>
            <a:endParaRPr lang="en-GB" sz="1800" dirty="0" smtClean="0">
              <a:solidFill>
                <a:srgbClr val="000000"/>
              </a:solidFill>
              <a:latin typeface="Arial Black"/>
              <a:cs typeface="Arial Black"/>
            </a:endParaRPr>
          </a:p>
          <a:p>
            <a:r>
              <a:rPr lang="en-GB" sz="1800" dirty="0" smtClean="0">
                <a:solidFill>
                  <a:srgbClr val="000000"/>
                </a:solidFill>
                <a:latin typeface="Arial Black"/>
                <a:cs typeface="Arial Black"/>
              </a:rPr>
              <a:t>Tom at Gilb dot com</a:t>
            </a:r>
          </a:p>
          <a:p>
            <a:r>
              <a:rPr lang="en-GB" sz="1800" dirty="0" err="1" smtClean="0">
                <a:solidFill>
                  <a:srgbClr val="000000"/>
                </a:solidFill>
                <a:latin typeface="Arial Black"/>
                <a:cs typeface="Arial Black"/>
              </a:rPr>
              <a:t>Gilb.com</a:t>
            </a:r>
            <a:endParaRPr lang="en-GB" sz="1800" dirty="0" smtClean="0">
              <a:solidFill>
                <a:srgbClr val="000000"/>
              </a:solidFill>
              <a:latin typeface="Arial Black"/>
              <a:cs typeface="Arial Black"/>
            </a:endParaRPr>
          </a:p>
          <a:p>
            <a:endParaRPr lang="en-GB" sz="1800" dirty="0" smtClean="0">
              <a:solidFill>
                <a:srgbClr val="000000"/>
              </a:solidFill>
              <a:latin typeface="Arial Black"/>
              <a:cs typeface="Arial Black"/>
            </a:endParaRPr>
          </a:p>
          <a:p>
            <a:r>
              <a:rPr lang="en-GB" sz="1800" dirty="0" smtClean="0">
                <a:solidFill>
                  <a:srgbClr val="000000"/>
                </a:solidFill>
                <a:latin typeface="Arial Black"/>
                <a:cs typeface="Arial Black"/>
              </a:rPr>
              <a:t>These slides are </a:t>
            </a:r>
            <a:r>
              <a:rPr lang="en-GB" sz="1800" dirty="0">
                <a:solidFill>
                  <a:srgbClr val="000000"/>
                </a:solidFill>
                <a:latin typeface="Arial Black"/>
                <a:cs typeface="Arial Black"/>
              </a:rPr>
              <a:t>at </a:t>
            </a:r>
            <a:endParaRPr lang="en-GB" sz="1800" dirty="0" smtClean="0">
              <a:solidFill>
                <a:srgbClr val="000000"/>
              </a:solidFill>
              <a:latin typeface="Arial Black"/>
              <a:cs typeface="Arial Black"/>
            </a:endParaRPr>
          </a:p>
          <a:p>
            <a:r>
              <a:rPr lang="en-GB" sz="1800" dirty="0">
                <a:solidFill>
                  <a:srgbClr val="000000"/>
                </a:solidFill>
                <a:latin typeface="Arial Black"/>
                <a:cs typeface="Arial Black"/>
                <a:hlinkClick r:id="rId3"/>
              </a:rPr>
              <a:t>http://www.gilb.com/</a:t>
            </a:r>
            <a:r>
              <a:rPr lang="en-GB" sz="1800" dirty="0" smtClean="0">
                <a:solidFill>
                  <a:srgbClr val="000000"/>
                </a:solidFill>
                <a:latin typeface="Arial Black"/>
                <a:cs typeface="Arial Black"/>
                <a:hlinkClick r:id="rId3"/>
              </a:rPr>
              <a:t>dl821</a:t>
            </a:r>
            <a:endParaRPr lang="en-GB" sz="1800" dirty="0" smtClean="0">
              <a:solidFill>
                <a:srgbClr val="000000"/>
              </a:solidFill>
              <a:latin typeface="Arial Black"/>
              <a:cs typeface="Arial Black"/>
            </a:endParaRPr>
          </a:p>
          <a:p>
            <a:r>
              <a:rPr lang="en-GB" sz="1800" dirty="0" smtClean="0">
                <a:solidFill>
                  <a:srgbClr val="000000"/>
                </a:solidFill>
                <a:latin typeface="Arial Black"/>
                <a:cs typeface="Arial Black"/>
              </a:rPr>
              <a:t>(Gilb site Slides Downloads)</a:t>
            </a:r>
          </a:p>
          <a:p>
            <a:r>
              <a:rPr lang="en-GB" sz="1800" dirty="0" smtClean="0">
                <a:solidFill>
                  <a:srgbClr val="000000"/>
                </a:solidFill>
                <a:latin typeface="Arial Black"/>
                <a:cs typeface="Arial Black"/>
              </a:rPr>
              <a:t>Older video (ACE 2014)</a:t>
            </a:r>
          </a:p>
          <a:p>
            <a:r>
              <a:rPr lang="pt-BR" sz="1800" dirty="0">
                <a:solidFill>
                  <a:srgbClr val="000000"/>
                </a:solidFill>
                <a:latin typeface="Arial Black"/>
                <a:cs typeface="Arial Black"/>
                <a:hlinkClick r:id="rId4"/>
              </a:rPr>
              <a:t>http://vimeo.com/</a:t>
            </a:r>
            <a:r>
              <a:rPr lang="pt-BR" sz="1800" dirty="0" smtClean="0">
                <a:solidFill>
                  <a:srgbClr val="000000"/>
                </a:solidFill>
                <a:latin typeface="Arial Black"/>
                <a:cs typeface="Arial Black"/>
                <a:hlinkClick r:id="rId4"/>
              </a:rPr>
              <a:t>98733453</a:t>
            </a:r>
            <a:endParaRPr lang="pt-BR" sz="1800" dirty="0" smtClean="0">
              <a:solidFill>
                <a:srgbClr val="000000"/>
              </a:solidFill>
              <a:latin typeface="Arial Black"/>
              <a:cs typeface="Arial Black"/>
            </a:endParaRPr>
          </a:p>
          <a:p>
            <a:r>
              <a:rPr lang="pt-BR" sz="1800" dirty="0" err="1" smtClean="0">
                <a:solidFill>
                  <a:srgbClr val="000000"/>
                </a:solidFill>
                <a:latin typeface="Arial Black"/>
                <a:cs typeface="Arial Black"/>
              </a:rPr>
              <a:t>This</a:t>
            </a:r>
            <a:r>
              <a:rPr lang="pt-BR" sz="1800" dirty="0" smtClean="0">
                <a:solidFill>
                  <a:srgbClr val="000000"/>
                </a:solidFill>
                <a:latin typeface="Arial Black"/>
                <a:cs typeface="Arial Black"/>
              </a:rPr>
              <a:t> </a:t>
            </a:r>
            <a:r>
              <a:rPr lang="pt-BR" sz="1800" dirty="0" err="1" smtClean="0">
                <a:solidFill>
                  <a:srgbClr val="000000"/>
                </a:solidFill>
                <a:latin typeface="Arial Black"/>
                <a:cs typeface="Arial Black"/>
              </a:rPr>
              <a:t>talk</a:t>
            </a:r>
            <a:r>
              <a:rPr lang="pt-BR" sz="1800" dirty="0" smtClean="0">
                <a:solidFill>
                  <a:srgbClr val="000000"/>
                </a:solidFill>
                <a:latin typeface="Arial Black"/>
                <a:cs typeface="Arial Black"/>
              </a:rPr>
              <a:t> </a:t>
            </a:r>
            <a:r>
              <a:rPr lang="pt-BR" sz="1800" dirty="0" err="1" smtClean="0">
                <a:solidFill>
                  <a:srgbClr val="000000"/>
                </a:solidFill>
                <a:latin typeface="Arial Black"/>
                <a:cs typeface="Arial Black"/>
              </a:rPr>
              <a:t>was</a:t>
            </a:r>
            <a:r>
              <a:rPr lang="pt-BR" sz="1800" dirty="0" smtClean="0">
                <a:solidFill>
                  <a:srgbClr val="000000"/>
                </a:solidFill>
                <a:latin typeface="Arial Black"/>
                <a:cs typeface="Arial Black"/>
              </a:rPr>
              <a:t> </a:t>
            </a:r>
            <a:r>
              <a:rPr lang="pt-BR" sz="1800" dirty="0" err="1" smtClean="0">
                <a:solidFill>
                  <a:srgbClr val="000000"/>
                </a:solidFill>
                <a:latin typeface="Arial Black"/>
                <a:cs typeface="Arial Black"/>
              </a:rPr>
              <a:t>videoed</a:t>
            </a:r>
            <a:endParaRPr lang="pt-BR" sz="1800" dirty="0" smtClean="0">
              <a:solidFill>
                <a:srgbClr val="000000"/>
              </a:solidFill>
              <a:latin typeface="Arial Black"/>
              <a:cs typeface="Arial Black"/>
            </a:endParaRPr>
          </a:p>
          <a:p>
            <a:endParaRPr lang="en-GB" sz="1800" dirty="0" smtClean="0">
              <a:solidFill>
                <a:srgbClr val="000000"/>
              </a:solidFill>
              <a:latin typeface="Arial Black"/>
              <a:cs typeface="Arial Black"/>
            </a:endParaRPr>
          </a:p>
          <a:p>
            <a:endParaRPr lang="en-GB" sz="1800" dirty="0" smtClean="0">
              <a:solidFill>
                <a:srgbClr val="000000"/>
              </a:solidFill>
              <a:latin typeface="Arial Black"/>
              <a:cs typeface="Arial Black"/>
            </a:endParaRPr>
          </a:p>
          <a:p>
            <a:r>
              <a:rPr lang="en-GB" sz="1800" dirty="0" smtClean="0">
                <a:solidFill>
                  <a:srgbClr val="000000"/>
                </a:solidFill>
                <a:latin typeface="Arial Black"/>
                <a:cs typeface="Arial Black"/>
              </a:rPr>
              <a:t> .</a:t>
            </a:r>
          </a:p>
          <a:p>
            <a:endParaRPr lang="en-GB" sz="1800" dirty="0" smtClean="0">
              <a:solidFill>
                <a:srgbClr val="000000"/>
              </a:solidFill>
              <a:latin typeface="Arial Black"/>
              <a:cs typeface="Arial Black"/>
            </a:endParaRPr>
          </a:p>
          <a:p>
            <a:endParaRPr lang="en-GB" sz="1800" dirty="0" smtClean="0">
              <a:solidFill>
                <a:srgbClr val="000000"/>
              </a:solidFill>
              <a:latin typeface="Arial Black"/>
              <a:cs typeface="Arial Black"/>
            </a:endParaRPr>
          </a:p>
          <a:p>
            <a:r>
              <a:rPr lang="en-GB" sz="1800" dirty="0" smtClean="0">
                <a:solidFill>
                  <a:srgbClr val="000000"/>
                </a:solidFill>
                <a:latin typeface="Arial Black"/>
                <a:cs typeface="Arial Black"/>
              </a:rPr>
              <a:t> </a:t>
            </a:r>
            <a:endParaRPr lang="en-GB" sz="1800" dirty="0">
              <a:solidFill>
                <a:srgbClr val="000000"/>
              </a:solidFill>
              <a:latin typeface="Arial Black"/>
              <a:cs typeface="Arial Black"/>
            </a:endParaRPr>
          </a:p>
        </p:txBody>
      </p:sp>
      <p:pic>
        <p:nvPicPr>
          <p:cNvPr id="4" name="Picture 3" descr="Screen Shot 2014-05-29 at 18.05.5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50933" y="3081975"/>
            <a:ext cx="3793067" cy="2038846"/>
          </a:xfrm>
          <a:prstGeom prst="rect">
            <a:avLst/>
          </a:prstGeom>
        </p:spPr>
      </p:pic>
      <p:sp>
        <p:nvSpPr>
          <p:cNvPr id="5" name="TextBox 4"/>
          <p:cNvSpPr txBox="1"/>
          <p:nvPr/>
        </p:nvSpPr>
        <p:spPr>
          <a:xfrm>
            <a:off x="5195118" y="5051355"/>
            <a:ext cx="4041190" cy="1200328"/>
          </a:xfrm>
          <a:prstGeom prst="rect">
            <a:avLst/>
          </a:prstGeom>
          <a:noFill/>
        </p:spPr>
        <p:txBody>
          <a:bodyPr wrap="none" rtlCol="0">
            <a:spAutoFit/>
          </a:bodyPr>
          <a:lstStyle/>
          <a:p>
            <a:pPr algn="ctr"/>
            <a:r>
              <a:rPr lang="en-GB" sz="2400" b="1" dirty="0" smtClean="0"/>
              <a:t>The ‘Leader of the Revolution’</a:t>
            </a:r>
            <a:endParaRPr lang="en-GB" sz="2400" b="1" dirty="0"/>
          </a:p>
          <a:p>
            <a:pPr algn="ctr"/>
            <a:r>
              <a:rPr lang="en-GB" sz="2400" b="1" dirty="0" smtClean="0"/>
              <a:t>Motto “Join or Die”</a:t>
            </a:r>
          </a:p>
          <a:p>
            <a:pPr algn="ctr"/>
            <a:r>
              <a:rPr lang="en-GB" sz="2400" b="1" dirty="0" smtClean="0">
                <a:sym typeface="Wingdings"/>
              </a:rPr>
              <a:t></a:t>
            </a:r>
            <a:endParaRPr lang="en-GB" sz="2400" b="1" dirty="0" smtClean="0"/>
          </a:p>
        </p:txBody>
      </p:sp>
      <p:sp>
        <p:nvSpPr>
          <p:cNvPr id="6" name="TextBox 5"/>
          <p:cNvSpPr txBox="1"/>
          <p:nvPr/>
        </p:nvSpPr>
        <p:spPr>
          <a:xfrm>
            <a:off x="423333" y="5825671"/>
            <a:ext cx="14864986" cy="369332"/>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361019306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717"/>
            <a:ext cx="8433201" cy="1143000"/>
          </a:xfrm>
        </p:spPr>
        <p:txBody>
          <a:bodyPr/>
          <a:lstStyle/>
          <a:p>
            <a:r>
              <a:rPr lang="en-GB" dirty="0" smtClean="0">
                <a:latin typeface="Braggadocio"/>
                <a:cs typeface="Braggadocio"/>
              </a:rPr>
              <a:t>Confessions</a:t>
            </a:r>
            <a:r>
              <a:rPr lang="en-GB" dirty="0" smtClean="0"/>
              <a:t> of a </a:t>
            </a:r>
            <a:r>
              <a:rPr lang="en-GB" dirty="0" smtClean="0">
                <a:latin typeface="Matura MT Script Capitals"/>
                <a:cs typeface="Matura MT Script Capitals"/>
              </a:rPr>
              <a:t>Coder</a:t>
            </a:r>
            <a:endParaRPr lang="en-GB" dirty="0">
              <a:latin typeface="Matura MT Script Capitals"/>
              <a:cs typeface="Matura MT Script Capitals"/>
            </a:endParaRPr>
          </a:p>
        </p:txBody>
      </p:sp>
      <p:sp>
        <p:nvSpPr>
          <p:cNvPr id="3" name="Content Placeholder 2"/>
          <p:cNvSpPr>
            <a:spLocks noGrp="1"/>
          </p:cNvSpPr>
          <p:nvPr>
            <p:ph idx="1"/>
          </p:nvPr>
        </p:nvSpPr>
        <p:spPr>
          <a:xfrm>
            <a:off x="0" y="1270154"/>
            <a:ext cx="8016206" cy="4856010"/>
          </a:xfrm>
        </p:spPr>
        <p:txBody>
          <a:bodyPr>
            <a:normAutofit fontScale="77500" lnSpcReduction="20000"/>
          </a:bodyPr>
          <a:lstStyle/>
          <a:p>
            <a:r>
              <a:rPr lang="en-GB" dirty="0" smtClean="0">
                <a:latin typeface="Arial Black"/>
                <a:cs typeface="Arial Black"/>
              </a:rPr>
              <a:t>I was a programmer (1958-1978),</a:t>
            </a:r>
          </a:p>
          <a:p>
            <a:pPr lvl="1"/>
            <a:r>
              <a:rPr lang="en-GB" dirty="0" smtClean="0">
                <a:latin typeface="Arial Black"/>
                <a:cs typeface="Arial Black"/>
              </a:rPr>
              <a:t>But I decided I wanted more </a:t>
            </a:r>
            <a:r>
              <a:rPr lang="en-GB" i="1" dirty="0" smtClean="0">
                <a:latin typeface="Arial Black"/>
                <a:cs typeface="Arial Black"/>
              </a:rPr>
              <a:t>power and influence</a:t>
            </a:r>
          </a:p>
          <a:p>
            <a:pPr lvl="2"/>
            <a:r>
              <a:rPr lang="en-GB" i="1" dirty="0">
                <a:latin typeface="Arial Black"/>
                <a:cs typeface="Arial Black"/>
              </a:rPr>
              <a:t>o</a:t>
            </a:r>
            <a:r>
              <a:rPr lang="en-GB" i="1" dirty="0" smtClean="0">
                <a:latin typeface="Arial Black"/>
                <a:cs typeface="Arial Black"/>
              </a:rPr>
              <a:t>n the quality and usefulness of my work</a:t>
            </a:r>
          </a:p>
          <a:p>
            <a:pPr lvl="2"/>
            <a:r>
              <a:rPr lang="en-GB" i="1" dirty="0" smtClean="0">
                <a:latin typeface="Arial Black"/>
                <a:cs typeface="Arial Black"/>
              </a:rPr>
              <a:t>I did not want to be part of the 50% totally failed IT projects</a:t>
            </a:r>
          </a:p>
          <a:p>
            <a:pPr lvl="2"/>
            <a:r>
              <a:rPr lang="en-GB" i="1" dirty="0" smtClean="0">
                <a:latin typeface="Arial Black"/>
                <a:cs typeface="Arial Black"/>
              </a:rPr>
              <a:t>I wanted my projects to ALWAYS succeed</a:t>
            </a:r>
          </a:p>
          <a:p>
            <a:pPr lvl="2"/>
            <a:endParaRPr lang="en-GB" i="1" dirty="0" smtClean="0">
              <a:latin typeface="Arial Black"/>
              <a:cs typeface="Arial Black"/>
            </a:endParaRPr>
          </a:p>
          <a:p>
            <a:pPr lvl="1"/>
            <a:r>
              <a:rPr lang="en-GB" dirty="0" smtClean="0">
                <a:latin typeface="Arial Black"/>
                <a:cs typeface="Arial Black"/>
              </a:rPr>
              <a:t>And I was tired of being told what to do by managers and users</a:t>
            </a:r>
          </a:p>
          <a:p>
            <a:pPr lvl="2"/>
            <a:r>
              <a:rPr lang="en-GB" dirty="0" smtClean="0">
                <a:latin typeface="Arial Black"/>
                <a:cs typeface="Arial Black"/>
              </a:rPr>
              <a:t>Who did not strike me as blindingly savvy</a:t>
            </a:r>
          </a:p>
          <a:p>
            <a:pPr lvl="1"/>
            <a:endParaRPr lang="en-GB" dirty="0">
              <a:latin typeface="Arial Black"/>
              <a:cs typeface="Arial Black"/>
            </a:endParaRPr>
          </a:p>
          <a:p>
            <a:r>
              <a:rPr lang="en-GB" dirty="0" smtClean="0">
                <a:latin typeface="Arial Black"/>
                <a:cs typeface="Arial Black"/>
              </a:rPr>
              <a:t>So I became a real </a:t>
            </a:r>
            <a:r>
              <a:rPr lang="en-GB" b="1" dirty="0" smtClean="0">
                <a:latin typeface="Lucida Calligraphy"/>
                <a:cs typeface="Lucida Calligraphy"/>
              </a:rPr>
              <a:t>‘Software Engineer’</a:t>
            </a:r>
          </a:p>
          <a:p>
            <a:pPr lvl="1"/>
            <a:r>
              <a:rPr lang="en-GB" dirty="0" smtClean="0">
                <a:latin typeface="Arial Black"/>
                <a:cs typeface="Arial Black"/>
              </a:rPr>
              <a:t>I did not just change my ‘title’</a:t>
            </a:r>
          </a:p>
          <a:p>
            <a:pPr lvl="1"/>
            <a:r>
              <a:rPr lang="en-GB" dirty="0" smtClean="0">
                <a:latin typeface="Arial Black"/>
                <a:cs typeface="Arial Black"/>
              </a:rPr>
              <a:t>I really turned to ENGINEERING</a:t>
            </a:r>
            <a:endParaRPr lang="en-GB" dirty="0">
              <a:latin typeface="Arial Black"/>
              <a:cs typeface="Arial Black"/>
            </a:endParaRPr>
          </a:p>
        </p:txBody>
      </p:sp>
      <p:sp>
        <p:nvSpPr>
          <p:cNvPr id="4" name="Date Placeholder 3"/>
          <p:cNvSpPr>
            <a:spLocks noGrp="1"/>
          </p:cNvSpPr>
          <p:nvPr>
            <p:ph type="dt" sz="half" idx="10"/>
          </p:nvPr>
        </p:nvSpPr>
        <p:spPr/>
        <p:txBody>
          <a:bodyPr/>
          <a:lstStyle/>
          <a:p>
            <a:pPr>
              <a:defRPr/>
            </a:pPr>
            <a:fld id="{574085F7-4A38-2A4C-90F2-DA71A53D3314}"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10</a:t>
            </a:fld>
            <a:endParaRPr lang="en-US"/>
          </a:p>
        </p:txBody>
      </p:sp>
      <p:pic>
        <p:nvPicPr>
          <p:cNvPr id="7" name="Picture 6" descr="Screen Shot 2014-05-29 at 20.14.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0458" y="3946521"/>
            <a:ext cx="1853541" cy="2774954"/>
          </a:xfrm>
          <a:prstGeom prst="rect">
            <a:avLst/>
          </a:prstGeom>
        </p:spPr>
      </p:pic>
    </p:spTree>
    <p:extLst>
      <p:ext uri="{BB962C8B-B14F-4D97-AF65-F5344CB8AC3E}">
        <p14:creationId xmlns:p14="http://schemas.microsoft.com/office/powerpoint/2010/main" val="3693487832"/>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Go back a slide</a:t>
            </a:r>
            <a:endParaRPr lang="en-GB" dirty="0"/>
          </a:p>
        </p:txBody>
      </p:sp>
      <p:sp>
        <p:nvSpPr>
          <p:cNvPr id="3" name="Content Placeholder 2"/>
          <p:cNvSpPr>
            <a:spLocks noGrp="1"/>
          </p:cNvSpPr>
          <p:nvPr>
            <p:ph idx="1"/>
          </p:nvPr>
        </p:nvSpPr>
        <p:spPr/>
        <p:txBody>
          <a:bodyPr/>
          <a:lstStyle/>
          <a:p>
            <a:r>
              <a:rPr lang="en-GB" sz="6000" dirty="0"/>
              <a:t>http://</a:t>
            </a:r>
            <a:r>
              <a:rPr lang="en-GB" sz="6000" dirty="0" err="1"/>
              <a:t>tiny.cc</a:t>
            </a:r>
            <a:r>
              <a:rPr lang="en-GB" sz="6000" dirty="0"/>
              <a:t>/</a:t>
            </a:r>
            <a:r>
              <a:rPr lang="en-GB" sz="6000" dirty="0" err="1"/>
              <a:t>GilbACE</a:t>
            </a:r>
            <a:endParaRPr lang="en-GB" sz="6000" dirty="0"/>
          </a:p>
        </p:txBody>
      </p:sp>
      <p:sp>
        <p:nvSpPr>
          <p:cNvPr id="4" name="Date Placeholder 3"/>
          <p:cNvSpPr>
            <a:spLocks noGrp="1"/>
          </p:cNvSpPr>
          <p:nvPr>
            <p:ph type="dt" sz="half" idx="10"/>
          </p:nvPr>
        </p:nvSpPr>
        <p:spPr/>
        <p:txBody>
          <a:body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100</a:t>
            </a:fld>
            <a:endParaRPr lang="en-US"/>
          </a:p>
        </p:txBody>
      </p:sp>
    </p:spTree>
    <p:extLst>
      <p:ext uri="{BB962C8B-B14F-4D97-AF65-F5344CB8AC3E}">
        <p14:creationId xmlns:p14="http://schemas.microsoft.com/office/powerpoint/2010/main" val="307796276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E COV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4834" y="5216770"/>
            <a:ext cx="1129166" cy="1641230"/>
          </a:xfrm>
          <a:prstGeom prst="rect">
            <a:avLst/>
          </a:prstGeom>
        </p:spPr>
      </p:pic>
      <p:sp>
        <p:nvSpPr>
          <p:cNvPr id="2" name="Title 1"/>
          <p:cNvSpPr>
            <a:spLocks noGrp="1"/>
          </p:cNvSpPr>
          <p:nvPr>
            <p:ph type="title"/>
          </p:nvPr>
        </p:nvSpPr>
        <p:spPr>
          <a:xfrm>
            <a:off x="457200" y="274638"/>
            <a:ext cx="8229600" cy="954272"/>
          </a:xfrm>
        </p:spPr>
        <p:txBody>
          <a:bodyPr/>
          <a:lstStyle/>
          <a:p>
            <a:r>
              <a:rPr lang="en-GB" dirty="0" smtClean="0"/>
              <a:t>Agile Grandpa</a:t>
            </a:r>
            <a:endParaRPr lang="en-GB" dirty="0"/>
          </a:p>
        </p:txBody>
      </p:sp>
      <p:sp>
        <p:nvSpPr>
          <p:cNvPr id="3" name="Content Placeholder 2"/>
          <p:cNvSpPr>
            <a:spLocks noGrp="1"/>
          </p:cNvSpPr>
          <p:nvPr>
            <p:ph idx="1"/>
          </p:nvPr>
        </p:nvSpPr>
        <p:spPr>
          <a:xfrm>
            <a:off x="1" y="1083734"/>
            <a:ext cx="8425384" cy="5637742"/>
          </a:xfrm>
        </p:spPr>
        <p:txBody>
          <a:bodyPr>
            <a:normAutofit fontScale="62500" lnSpcReduction="20000"/>
          </a:bodyPr>
          <a:lstStyle/>
          <a:p>
            <a:r>
              <a:rPr lang="en-GB" dirty="0" smtClean="0">
                <a:latin typeface="Arial Black"/>
                <a:cs typeface="Arial Black"/>
              </a:rPr>
              <a:t>The Agile ‘Grandfather’ </a:t>
            </a:r>
          </a:p>
          <a:p>
            <a:pPr lvl="1"/>
            <a:r>
              <a:rPr lang="en-GB" dirty="0" smtClean="0">
                <a:latin typeface="Arial Black"/>
                <a:cs typeface="Arial Black"/>
              </a:rPr>
              <a:t>Practicing ‘Agile’ IT Projects since 1960</a:t>
            </a:r>
          </a:p>
          <a:p>
            <a:pPr lvl="1"/>
            <a:r>
              <a:rPr lang="en-GB" dirty="0" smtClean="0">
                <a:latin typeface="Arial Black"/>
                <a:cs typeface="Arial Black"/>
              </a:rPr>
              <a:t>Preaching Agile since 1970’s (Comp. Weekly UK)</a:t>
            </a:r>
          </a:p>
          <a:p>
            <a:pPr lvl="1"/>
            <a:r>
              <a:rPr lang="en-GB" dirty="0" smtClean="0">
                <a:latin typeface="Arial Black"/>
                <a:cs typeface="Arial Black"/>
              </a:rPr>
              <a:t>Acknowledged Pioneer by Agile Gurus and Research</a:t>
            </a:r>
          </a:p>
          <a:p>
            <a:pPr lvl="2"/>
            <a:r>
              <a:rPr lang="en-GB" dirty="0" smtClean="0">
                <a:latin typeface="Arial Black"/>
                <a:cs typeface="Arial Black"/>
              </a:rPr>
              <a:t>Beck, Sutherland, </a:t>
            </a:r>
            <a:r>
              <a:rPr lang="en-GB" dirty="0" err="1" smtClean="0">
                <a:latin typeface="Arial Black"/>
                <a:cs typeface="Arial Black"/>
              </a:rPr>
              <a:t>Highsmith</a:t>
            </a:r>
            <a:r>
              <a:rPr lang="en-GB" dirty="0" smtClean="0">
                <a:latin typeface="Arial Black"/>
                <a:cs typeface="Arial Black"/>
              </a:rPr>
              <a:t>, Cohn, </a:t>
            </a:r>
            <a:r>
              <a:rPr lang="en-GB" dirty="0" err="1" smtClean="0">
                <a:latin typeface="Arial Black"/>
                <a:cs typeface="Arial Black"/>
              </a:rPr>
              <a:t>Larman</a:t>
            </a:r>
            <a:r>
              <a:rPr lang="en-GB" dirty="0" smtClean="0">
                <a:latin typeface="Arial Black"/>
                <a:cs typeface="Arial Black"/>
              </a:rPr>
              <a:t> etc.</a:t>
            </a:r>
          </a:p>
          <a:p>
            <a:pPr lvl="2"/>
            <a:r>
              <a:rPr lang="en-GB" dirty="0" smtClean="0">
                <a:latin typeface="Arial Black"/>
                <a:cs typeface="Arial Black"/>
              </a:rPr>
              <a:t>Ask me for details on this! I am too shy to show it here!</a:t>
            </a:r>
          </a:p>
          <a:p>
            <a:r>
              <a:rPr lang="en-GB" dirty="0" smtClean="0">
                <a:latin typeface="Arial Black"/>
                <a:cs typeface="Arial Black"/>
              </a:rPr>
              <a:t>Agile Practice</a:t>
            </a:r>
          </a:p>
          <a:p>
            <a:pPr lvl="1"/>
            <a:r>
              <a:rPr lang="en-GB" dirty="0" smtClean="0">
                <a:latin typeface="Arial Black"/>
                <a:cs typeface="Arial Black"/>
              </a:rPr>
              <a:t>IT: for </a:t>
            </a:r>
            <a:r>
              <a:rPr lang="en-GB" i="1" dirty="0" smtClean="0">
                <a:latin typeface="Arial Black"/>
                <a:cs typeface="Arial Black"/>
              </a:rPr>
              <a:t>decades</a:t>
            </a:r>
            <a:r>
              <a:rPr lang="en-GB" dirty="0" smtClean="0">
                <a:latin typeface="Arial Black"/>
                <a:cs typeface="Arial Black"/>
              </a:rPr>
              <a:t> (Kai and Tom)</a:t>
            </a:r>
          </a:p>
          <a:p>
            <a:pPr lvl="1"/>
            <a:r>
              <a:rPr lang="en-GB" dirty="0" smtClean="0">
                <a:latin typeface="Arial Black"/>
                <a:cs typeface="Arial Black"/>
              </a:rPr>
              <a:t>Organisations: for Decades  (Citigroup, Intel, HP, Boeing)</a:t>
            </a:r>
          </a:p>
          <a:p>
            <a:r>
              <a:rPr lang="en-GB" dirty="0" smtClean="0">
                <a:latin typeface="Arial Black"/>
                <a:cs typeface="Arial Black"/>
              </a:rPr>
              <a:t>Books: Presenting Agile: Incremental Delivery</a:t>
            </a:r>
          </a:p>
          <a:p>
            <a:pPr lvl="1"/>
            <a:r>
              <a:rPr lang="en-GB" dirty="0" smtClean="0">
                <a:latin typeface="Arial Black"/>
                <a:cs typeface="Arial Black"/>
              </a:rPr>
              <a:t>Principles of Software Engineering Management (1988)  the book Beck and others refer to.</a:t>
            </a:r>
          </a:p>
          <a:p>
            <a:pPr lvl="1"/>
            <a:r>
              <a:rPr lang="en-GB" dirty="0" smtClean="0">
                <a:latin typeface="Arial Black"/>
                <a:cs typeface="Arial Black"/>
              </a:rPr>
              <a:t>Competitive Engineering (2005)</a:t>
            </a:r>
          </a:p>
          <a:p>
            <a:pPr lvl="1"/>
            <a:r>
              <a:rPr lang="en-GB" dirty="0" smtClean="0">
                <a:latin typeface="Arial Black"/>
                <a:cs typeface="Arial Black"/>
              </a:rPr>
              <a:t>‘</a:t>
            </a:r>
            <a:r>
              <a:rPr lang="en-GB" dirty="0" err="1" smtClean="0">
                <a:latin typeface="Arial Black"/>
                <a:cs typeface="Arial Black"/>
              </a:rPr>
              <a:t>Evo</a:t>
            </a:r>
            <a:r>
              <a:rPr lang="en-GB" dirty="0" smtClean="0">
                <a:latin typeface="Arial Black"/>
                <a:cs typeface="Arial Black"/>
              </a:rPr>
              <a:t>’: (Kai, evolving, 55 iterations)</a:t>
            </a:r>
          </a:p>
          <a:p>
            <a:pPr lvl="1"/>
            <a:r>
              <a:rPr lang="en-GB" dirty="0" smtClean="0">
                <a:latin typeface="Arial Black"/>
                <a:cs typeface="Arial Black"/>
              </a:rPr>
              <a:t>1976 Software Metrics book</a:t>
            </a:r>
          </a:p>
          <a:p>
            <a:pPr lvl="2"/>
            <a:r>
              <a:rPr lang="en-GB" dirty="0" smtClean="0">
                <a:latin typeface="Arial Black"/>
                <a:cs typeface="Arial Black"/>
              </a:rPr>
              <a:t>As detailed in 1988 </a:t>
            </a:r>
            <a:r>
              <a:rPr lang="en-GB" dirty="0" err="1" smtClean="0">
                <a:latin typeface="Arial Black"/>
                <a:cs typeface="Arial Black"/>
              </a:rPr>
              <a:t>PoSEM</a:t>
            </a:r>
            <a:r>
              <a:rPr lang="en-GB" dirty="0" smtClean="0">
                <a:latin typeface="Arial Black"/>
                <a:cs typeface="Arial Black"/>
              </a:rPr>
              <a:t> citations </a:t>
            </a:r>
          </a:p>
          <a:p>
            <a:pPr lvl="1"/>
            <a:r>
              <a:rPr lang="en-GB" dirty="0" smtClean="0">
                <a:solidFill>
                  <a:srgbClr val="FF0000"/>
                </a:solidFill>
                <a:latin typeface="Arial Black"/>
                <a:cs typeface="Arial Black"/>
              </a:rPr>
              <a:t>NEW ‘Competitive Planning’ manuscript</a:t>
            </a:r>
          </a:p>
          <a:p>
            <a:pPr lvl="1"/>
            <a:r>
              <a:rPr lang="en-GB" dirty="0">
                <a:solidFill>
                  <a:srgbClr val="FF0000"/>
                </a:solidFill>
                <a:latin typeface="Arial Black"/>
                <a:cs typeface="Arial Black"/>
              </a:rPr>
              <a:t>http://</a:t>
            </a:r>
            <a:r>
              <a:rPr lang="en-GB" dirty="0" err="1">
                <a:solidFill>
                  <a:srgbClr val="FF0000"/>
                </a:solidFill>
                <a:latin typeface="Arial Black"/>
                <a:cs typeface="Arial Black"/>
              </a:rPr>
              <a:t>tinyurl.com</a:t>
            </a:r>
            <a:r>
              <a:rPr lang="en-GB" dirty="0">
                <a:solidFill>
                  <a:srgbClr val="FF0000"/>
                </a:solidFill>
                <a:latin typeface="Arial Black"/>
                <a:cs typeface="Arial Black"/>
              </a:rPr>
              <a:t>/</a:t>
            </a:r>
            <a:r>
              <a:rPr lang="en-GB" dirty="0" err="1">
                <a:solidFill>
                  <a:srgbClr val="FF0000"/>
                </a:solidFill>
                <a:latin typeface="Arial Black"/>
                <a:cs typeface="Arial Black"/>
              </a:rPr>
              <a:t>competitiveplanning</a:t>
            </a:r>
            <a:endParaRPr lang="en-GB" dirty="0">
              <a:solidFill>
                <a:srgbClr val="FF0000"/>
              </a:solidFill>
              <a:latin typeface="Arial Black"/>
              <a:cs typeface="Arial Black"/>
            </a:endParaRPr>
          </a:p>
          <a:p>
            <a:pPr lvl="1"/>
            <a:endParaRPr lang="en-GB" dirty="0" smtClean="0">
              <a:latin typeface="Arial Black"/>
              <a:cs typeface="Arial Black"/>
            </a:endParaRPr>
          </a:p>
          <a:p>
            <a:pPr lvl="1"/>
            <a:endParaRPr lang="en-GB" dirty="0" smtClean="0">
              <a:latin typeface="Arial Black"/>
              <a:cs typeface="Arial Black"/>
            </a:endParaRPr>
          </a:p>
          <a:p>
            <a:pPr lvl="1"/>
            <a:endParaRPr lang="en-GB" dirty="0">
              <a:latin typeface="Arial Black"/>
              <a:cs typeface="Arial Black"/>
            </a:endParaRPr>
          </a:p>
          <a:p>
            <a:pPr lvl="1"/>
            <a:endParaRPr lang="en-GB" dirty="0">
              <a:latin typeface="Arial Black"/>
              <a:cs typeface="Arial Black"/>
            </a:endParaRPr>
          </a:p>
        </p:txBody>
      </p:sp>
      <p:sp>
        <p:nvSpPr>
          <p:cNvPr id="4" name="Date Placeholder 3"/>
          <p:cNvSpPr>
            <a:spLocks noGrp="1"/>
          </p:cNvSpPr>
          <p:nvPr>
            <p:ph type="dt" sz="half" idx="10"/>
          </p:nvPr>
        </p:nvSpPr>
        <p:spPr/>
        <p:txBody>
          <a:bodyPr/>
          <a:lstStyle/>
          <a:p>
            <a:fld id="{C772C957-9C88-704D-B61D-7F8714195613}" type="datetime2">
              <a:rPr lang="en-GB" smtClean="0"/>
              <a:t>Tuesday 14 April 15</a:t>
            </a:fld>
            <a:endParaRPr lang="en-GB" dirty="0"/>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05BE5B9A-02D3-7648-9787-90701598E634}" type="slidenum">
              <a:rPr lang="en-GB" smtClean="0"/>
              <a:t>11</a:t>
            </a:fld>
            <a:endParaRPr lang="en-GB"/>
          </a:p>
        </p:txBody>
      </p:sp>
      <p:pic>
        <p:nvPicPr>
          <p:cNvPr id="8" name="Picture 7" descr="POSEM Cover 2009.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0607" y="3021145"/>
            <a:ext cx="1323393" cy="1764524"/>
          </a:xfrm>
          <a:prstGeom prst="rect">
            <a:avLst/>
          </a:prstGeom>
        </p:spPr>
      </p:pic>
      <p:pic>
        <p:nvPicPr>
          <p:cNvPr id="9" name="Picture 8" descr="Screen Shot 2013-06-07 at 19.31.29.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4666" y="5362874"/>
            <a:ext cx="1092185" cy="1518404"/>
          </a:xfrm>
          <a:prstGeom prst="rect">
            <a:avLst/>
          </a:prstGeom>
        </p:spPr>
      </p:pic>
      <p:pic>
        <p:nvPicPr>
          <p:cNvPr id="10" name="Picture 9" descr="software metrics 76 cover.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68846" y="274293"/>
            <a:ext cx="1249754" cy="1909233"/>
          </a:xfrm>
          <a:prstGeom prst="rect">
            <a:avLst/>
          </a:prstGeom>
        </p:spPr>
      </p:pic>
    </p:spTree>
    <p:extLst>
      <p:ext uri="{BB962C8B-B14F-4D97-AF65-F5344CB8AC3E}">
        <p14:creationId xmlns:p14="http://schemas.microsoft.com/office/powerpoint/2010/main" val="257307608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2857" y="-213903"/>
            <a:ext cx="5279572" cy="1143001"/>
          </a:xfrm>
        </p:spPr>
        <p:txBody>
          <a:bodyPr/>
          <a:lstStyle/>
          <a:p>
            <a:r>
              <a:rPr lang="en-GB" sz="2400" i="1" dirty="0" smtClean="0"/>
              <a:t>They</a:t>
            </a:r>
            <a:r>
              <a:rPr lang="en-GB" sz="2400" dirty="0" smtClean="0"/>
              <a:t> say I am their source</a:t>
            </a:r>
            <a:br>
              <a:rPr lang="en-GB" sz="2400" dirty="0" smtClean="0"/>
            </a:br>
            <a:r>
              <a:rPr lang="en-GB" sz="2400" dirty="0" smtClean="0"/>
              <a:t>or the originator</a:t>
            </a:r>
            <a:endParaRPr lang="en-GB" sz="2400" dirty="0"/>
          </a:p>
        </p:txBody>
      </p:sp>
      <p:pic>
        <p:nvPicPr>
          <p:cNvPr id="9" name="Picture 8"/>
          <p:cNvPicPr>
            <a:picLocks noChangeAspect="1"/>
          </p:cNvPicPr>
          <p:nvPr/>
        </p:nvPicPr>
        <p:blipFill>
          <a:blip r:embed="rId3"/>
          <a:stretch>
            <a:fillRect/>
          </a:stretch>
        </p:blipFill>
        <p:spPr>
          <a:xfrm>
            <a:off x="6051826" y="5934364"/>
            <a:ext cx="3092173" cy="923636"/>
          </a:xfrm>
          <a:prstGeom prst="rect">
            <a:avLst/>
          </a:prstGeom>
        </p:spPr>
      </p:pic>
      <p:pic>
        <p:nvPicPr>
          <p:cNvPr id="10" name="Picture 9"/>
          <p:cNvPicPr>
            <a:picLocks noChangeAspect="1"/>
          </p:cNvPicPr>
          <p:nvPr/>
        </p:nvPicPr>
        <p:blipFill>
          <a:blip r:embed="rId4"/>
          <a:stretch>
            <a:fillRect/>
          </a:stretch>
        </p:blipFill>
        <p:spPr>
          <a:xfrm>
            <a:off x="87745" y="6102401"/>
            <a:ext cx="812800" cy="760361"/>
          </a:xfrm>
          <a:prstGeom prst="rect">
            <a:avLst/>
          </a:prstGeom>
        </p:spPr>
      </p:pic>
      <p:sp>
        <p:nvSpPr>
          <p:cNvPr id="3" name="Content Placeholder 2"/>
          <p:cNvSpPr>
            <a:spLocks noGrp="1"/>
          </p:cNvSpPr>
          <p:nvPr>
            <p:ph idx="1"/>
          </p:nvPr>
        </p:nvSpPr>
        <p:spPr>
          <a:xfrm>
            <a:off x="0" y="929098"/>
            <a:ext cx="9144000" cy="5197065"/>
          </a:xfrm>
        </p:spPr>
        <p:txBody>
          <a:bodyPr>
            <a:noAutofit/>
          </a:bodyPr>
          <a:lstStyle/>
          <a:p>
            <a:pPr marL="0" indent="0">
              <a:buNone/>
            </a:pPr>
            <a:r>
              <a:rPr lang="en-GB" sz="1200" b="1" dirty="0">
                <a:latin typeface="Arial Black"/>
                <a:cs typeface="Arial Black"/>
              </a:rPr>
              <a:t>Agile References:</a:t>
            </a:r>
            <a:endParaRPr lang="en-GB" sz="1200" dirty="0">
              <a:latin typeface="Arial Black"/>
              <a:cs typeface="Arial Black"/>
            </a:endParaRPr>
          </a:p>
          <a:p>
            <a:pPr marL="0" indent="0">
              <a:buNone/>
            </a:pPr>
            <a:r>
              <a:rPr lang="en-GB" sz="1200" i="1" dirty="0">
                <a:latin typeface="Arial Black"/>
                <a:cs typeface="Arial Black"/>
              </a:rPr>
              <a:t>"Tom Gilb </a:t>
            </a:r>
            <a:r>
              <a:rPr lang="en-GB" sz="1200" i="1" u="sng" dirty="0">
                <a:latin typeface="Arial Black"/>
                <a:cs typeface="Arial Black"/>
              </a:rPr>
              <a:t>invented </a:t>
            </a:r>
            <a:r>
              <a:rPr lang="en-GB" sz="1200" i="1" u="sng" dirty="0" err="1">
                <a:latin typeface="Arial Black"/>
                <a:cs typeface="Arial Black"/>
              </a:rPr>
              <a:t>Evo</a:t>
            </a:r>
            <a:r>
              <a:rPr lang="en-GB" sz="1200" i="1" u="sng" dirty="0">
                <a:latin typeface="Arial Black"/>
                <a:cs typeface="Arial Black"/>
              </a:rPr>
              <a:t>, arguably the first Agile process</a:t>
            </a:r>
            <a:r>
              <a:rPr lang="en-GB" sz="1200" i="1" dirty="0">
                <a:latin typeface="Arial Black"/>
                <a:cs typeface="Arial Black"/>
              </a:rPr>
              <a:t>. He and his son Kai have been working with me in Norway to align what they are doing with Scrum.</a:t>
            </a:r>
            <a:endParaRPr lang="en-GB" sz="1200" dirty="0">
              <a:latin typeface="Arial Black"/>
              <a:cs typeface="Arial Black"/>
            </a:endParaRPr>
          </a:p>
          <a:p>
            <a:pPr marL="0" indent="0">
              <a:buNone/>
            </a:pPr>
            <a:r>
              <a:rPr lang="en-GB" sz="1200" i="1" dirty="0">
                <a:latin typeface="Arial Black"/>
                <a:cs typeface="Arial Black"/>
              </a:rPr>
              <a:t>Kai has some excellent case studies where he has acted as Product Owner. He has done some of the most innovative things I have seen in the Scrum community."</a:t>
            </a:r>
            <a:endParaRPr lang="en-GB" sz="1200" dirty="0">
              <a:latin typeface="Arial Black"/>
              <a:cs typeface="Arial Black"/>
            </a:endParaRPr>
          </a:p>
          <a:p>
            <a:pPr marL="0" indent="0">
              <a:buNone/>
            </a:pPr>
            <a:r>
              <a:rPr lang="en-GB" sz="1200" b="1" dirty="0">
                <a:latin typeface="Arial Black"/>
                <a:cs typeface="Arial Black"/>
              </a:rPr>
              <a:t>Jeff Sutherland, co-inventor of Scrum, 5Feb 2010 in Scrum Alliance Email.</a:t>
            </a:r>
            <a:endParaRPr lang="en-GB" sz="1200" dirty="0">
              <a:latin typeface="Arial Black"/>
              <a:cs typeface="Arial Black"/>
            </a:endParaRPr>
          </a:p>
          <a:p>
            <a:pPr marL="0" indent="0">
              <a:buNone/>
            </a:pPr>
            <a:r>
              <a:rPr lang="en-GB" sz="1200" b="1" dirty="0">
                <a:latin typeface="Arial Black"/>
                <a:cs typeface="Arial Black"/>
              </a:rPr>
              <a:t> </a:t>
            </a:r>
            <a:endParaRPr lang="en-GB" sz="1200" dirty="0">
              <a:latin typeface="Arial Black"/>
              <a:cs typeface="Arial Black"/>
            </a:endParaRPr>
          </a:p>
          <a:p>
            <a:pPr marL="0" indent="0">
              <a:buNone/>
            </a:pPr>
            <a:r>
              <a:rPr lang="en-GB" sz="1200" i="1" dirty="0">
                <a:latin typeface="Arial Black"/>
                <a:cs typeface="Arial Black"/>
              </a:rPr>
              <a:t>“Tom </a:t>
            </a:r>
            <a:r>
              <a:rPr lang="en-GB" sz="1200" i="1" dirty="0" err="1">
                <a:latin typeface="Arial Black"/>
                <a:cs typeface="Arial Black"/>
              </a:rPr>
              <a:t>Gilb's</a:t>
            </a:r>
            <a:r>
              <a:rPr lang="en-GB" sz="1200" i="1" dirty="0">
                <a:latin typeface="Arial Black"/>
                <a:cs typeface="Arial Black"/>
              </a:rPr>
              <a:t> </a:t>
            </a:r>
            <a:r>
              <a:rPr lang="en-GB" sz="1200" i="1" dirty="0" err="1">
                <a:latin typeface="Arial Black"/>
                <a:cs typeface="Arial Black"/>
              </a:rPr>
              <a:t>Planguage</a:t>
            </a:r>
            <a:r>
              <a:rPr lang="en-GB" sz="1200" i="1" dirty="0">
                <a:latin typeface="Arial Black"/>
                <a:cs typeface="Arial Black"/>
              </a:rPr>
              <a:t> referenced and praised at #</a:t>
            </a:r>
            <a:r>
              <a:rPr lang="en-GB" sz="1200" i="1" dirty="0" err="1">
                <a:latin typeface="Arial Black"/>
                <a:cs typeface="Arial Black"/>
              </a:rPr>
              <a:t>scrumgathering</a:t>
            </a:r>
            <a:r>
              <a:rPr lang="en-GB" sz="1200" i="1" dirty="0">
                <a:latin typeface="Arial Black"/>
                <a:cs typeface="Arial Black"/>
              </a:rPr>
              <a:t> by Jeff Sutherland. </a:t>
            </a:r>
            <a:r>
              <a:rPr lang="en-GB" sz="1200" i="1" u="sng" dirty="0">
                <a:latin typeface="Arial Black"/>
                <a:cs typeface="Arial Black"/>
              </a:rPr>
              <a:t>I highly agree</a:t>
            </a:r>
            <a:r>
              <a:rPr lang="en-GB" sz="1200" i="1" dirty="0">
                <a:latin typeface="Arial Black"/>
                <a:cs typeface="Arial Black"/>
              </a:rPr>
              <a:t>"</a:t>
            </a:r>
            <a:r>
              <a:rPr lang="en-GB" sz="1200" b="1" dirty="0">
                <a:latin typeface="Arial Black"/>
                <a:cs typeface="Arial Black"/>
              </a:rPr>
              <a:t> Mike Cohn, Tweet, Oct 19 2009</a:t>
            </a:r>
            <a:endParaRPr lang="en-GB" sz="1200" dirty="0">
              <a:latin typeface="Arial Black"/>
              <a:cs typeface="Arial Black"/>
            </a:endParaRPr>
          </a:p>
          <a:p>
            <a:pPr marL="0" indent="0">
              <a:buNone/>
            </a:pPr>
            <a:r>
              <a:rPr lang="en-GB" sz="1200" b="1" dirty="0">
                <a:latin typeface="Arial Black"/>
                <a:cs typeface="Arial Black"/>
              </a:rPr>
              <a:t> </a:t>
            </a:r>
            <a:endParaRPr lang="en-GB" sz="1200" dirty="0">
              <a:latin typeface="Arial Black"/>
              <a:cs typeface="Arial Black"/>
            </a:endParaRPr>
          </a:p>
          <a:p>
            <a:pPr marL="0" indent="0">
              <a:buNone/>
            </a:pPr>
            <a:r>
              <a:rPr lang="en-GB" sz="1200" i="1" dirty="0">
                <a:latin typeface="Arial Black"/>
                <a:cs typeface="Arial Black"/>
              </a:rPr>
              <a:t>“I’ve always </a:t>
            </a:r>
            <a:r>
              <a:rPr lang="en-GB" sz="1200" b="1" i="1" dirty="0">
                <a:latin typeface="Arial Black"/>
                <a:cs typeface="Arial Black"/>
              </a:rPr>
              <a:t>considered Tom to have been the original </a:t>
            </a:r>
            <a:r>
              <a:rPr lang="en-GB" sz="1200" b="1" i="1" dirty="0" err="1">
                <a:latin typeface="Arial Black"/>
                <a:cs typeface="Arial Black"/>
              </a:rPr>
              <a:t>agilist</a:t>
            </a:r>
            <a:r>
              <a:rPr lang="en-GB" sz="1200" i="1" dirty="0">
                <a:latin typeface="Arial Black"/>
                <a:cs typeface="Arial Black"/>
              </a:rPr>
              <a:t>. In 1989, he wrote about short iterations (each should be no more than 2% of the total project schedule). This was long before the rest of us had it figured out." </a:t>
            </a:r>
            <a:r>
              <a:rPr lang="en-GB" sz="1200" b="1" i="1" dirty="0">
                <a:latin typeface="Arial Black"/>
                <a:cs typeface="Arial Black"/>
              </a:rPr>
              <a:t>Mike Cohn  </a:t>
            </a:r>
            <a:r>
              <a:rPr lang="en-GB" sz="1200" dirty="0">
                <a:latin typeface="Arial Black"/>
                <a:cs typeface="Arial Black"/>
              </a:rPr>
              <a:t>http://</a:t>
            </a:r>
            <a:r>
              <a:rPr lang="en-GB" sz="1200" dirty="0" err="1">
                <a:latin typeface="Arial Black"/>
                <a:cs typeface="Arial Black"/>
              </a:rPr>
              <a:t>blog.mountaingoatsoftware.com</a:t>
            </a:r>
            <a:r>
              <a:rPr lang="en-GB" sz="1200" dirty="0">
                <a:latin typeface="Arial Black"/>
                <a:cs typeface="Arial Black"/>
              </a:rPr>
              <a:t>/?p=</a:t>
            </a:r>
            <a:r>
              <a:rPr lang="en-GB" sz="1200" dirty="0" smtClean="0">
                <a:latin typeface="Arial Black"/>
                <a:cs typeface="Arial Black"/>
              </a:rPr>
              <a:t>77</a:t>
            </a:r>
          </a:p>
          <a:p>
            <a:pPr marL="0" indent="0">
              <a:buNone/>
            </a:pPr>
            <a:endParaRPr lang="en-GB" sz="1200" dirty="0">
              <a:latin typeface="Arial Black"/>
              <a:cs typeface="Arial Black"/>
            </a:endParaRPr>
          </a:p>
          <a:p>
            <a:pPr marL="0" indent="0">
              <a:buNone/>
            </a:pPr>
            <a:r>
              <a:rPr lang="en-GB" sz="1200" b="1" dirty="0">
                <a:latin typeface="Arial Black"/>
                <a:cs typeface="Arial Black"/>
              </a:rPr>
              <a:t>Comment of Kent Beck on Tom </a:t>
            </a:r>
            <a:r>
              <a:rPr lang="en-GB" sz="1200" b="1" dirty="0" err="1">
                <a:latin typeface="Arial Black"/>
                <a:cs typeface="Arial Black"/>
              </a:rPr>
              <a:t>Gilb’s</a:t>
            </a:r>
            <a:r>
              <a:rPr lang="en-GB" sz="1200" b="1" dirty="0">
                <a:latin typeface="Arial Black"/>
                <a:cs typeface="Arial Black"/>
              </a:rPr>
              <a:t> book , “Principles of Software Engineering Management”:</a:t>
            </a:r>
            <a:r>
              <a:rPr lang="en-GB" sz="1200" dirty="0">
                <a:latin typeface="Arial Black"/>
                <a:cs typeface="Arial Black"/>
              </a:rPr>
              <a:t> </a:t>
            </a:r>
            <a:r>
              <a:rPr lang="en-GB" sz="1200" i="1" dirty="0">
                <a:latin typeface="Arial Black"/>
                <a:cs typeface="Arial Black"/>
              </a:rPr>
              <a:t>“ A strong case for evolutionary delivery – small releases, constant refactoring,  intense dialog with the customer”.</a:t>
            </a:r>
            <a:r>
              <a:rPr lang="en-GB" sz="1200" b="1" dirty="0">
                <a:latin typeface="Arial Black"/>
                <a:cs typeface="Arial Black"/>
              </a:rPr>
              <a:t> </a:t>
            </a:r>
            <a:r>
              <a:rPr lang="en-GB" sz="1200" dirty="0">
                <a:latin typeface="Arial Black"/>
                <a:cs typeface="Arial Black"/>
              </a:rPr>
              <a:t>(Beck, page 173). </a:t>
            </a:r>
          </a:p>
          <a:p>
            <a:pPr marL="0" indent="0">
              <a:buNone/>
            </a:pPr>
            <a:r>
              <a:rPr lang="en-GB" sz="1200" b="1" dirty="0">
                <a:latin typeface="Arial Black"/>
                <a:cs typeface="Arial Black"/>
              </a:rPr>
              <a:t>In a mail to Tom, Kent wrote:</a:t>
            </a:r>
            <a:r>
              <a:rPr lang="en-GB" sz="1200" dirty="0">
                <a:latin typeface="Arial Black"/>
                <a:cs typeface="Arial Black"/>
              </a:rPr>
              <a:t> </a:t>
            </a:r>
            <a:r>
              <a:rPr lang="en-GB" sz="1200" i="1" dirty="0">
                <a:latin typeface="Arial Black"/>
                <a:cs typeface="Arial Black"/>
              </a:rPr>
              <a:t>“I'm glad you and I have some alignment of ideas. I stole enough of yours that I'd be disappointed if we didn't :-), Kent”</a:t>
            </a:r>
            <a:r>
              <a:rPr lang="en-GB" sz="1200" dirty="0">
                <a:latin typeface="Arial Black"/>
                <a:cs typeface="Arial Black"/>
              </a:rPr>
              <a:t> (2003</a:t>
            </a:r>
            <a:r>
              <a:rPr lang="en-GB" sz="1200" dirty="0" smtClean="0">
                <a:latin typeface="Arial Black"/>
                <a:cs typeface="Arial Black"/>
              </a:rPr>
              <a:t>)</a:t>
            </a:r>
          </a:p>
          <a:p>
            <a:pPr marL="0" indent="0">
              <a:buNone/>
            </a:pPr>
            <a:endParaRPr lang="en-GB" sz="1200" dirty="0">
              <a:latin typeface="Arial Black"/>
              <a:cs typeface="Arial Black"/>
            </a:endParaRPr>
          </a:p>
          <a:p>
            <a:pPr marL="0" indent="0">
              <a:buNone/>
            </a:pPr>
            <a:r>
              <a:rPr lang="en-GB" sz="1200" b="1" dirty="0">
                <a:latin typeface="Arial Black"/>
                <a:cs typeface="Arial Black"/>
              </a:rPr>
              <a:t>Jim </a:t>
            </a:r>
            <a:r>
              <a:rPr lang="en-GB" sz="1200" b="1" dirty="0" err="1">
                <a:latin typeface="Arial Black"/>
                <a:cs typeface="Arial Black"/>
              </a:rPr>
              <a:t>Highsmith</a:t>
            </a:r>
            <a:r>
              <a:rPr lang="en-GB" sz="1200" b="1" dirty="0">
                <a:latin typeface="Arial Black"/>
                <a:cs typeface="Arial Black"/>
              </a:rPr>
              <a:t> (an Agile Manifesto signatory) commented</a:t>
            </a:r>
            <a:r>
              <a:rPr lang="en-GB" sz="1200" i="1" dirty="0">
                <a:latin typeface="Arial Black"/>
                <a:cs typeface="Arial Black"/>
              </a:rPr>
              <a:t>: “Two individuals in particular pioneered the evolution of iterative development approached in the 1980’s – Barry Boehm with his Spiral Model and Tom Gilb with his </a:t>
            </a:r>
            <a:r>
              <a:rPr lang="en-GB" sz="1200" i="1" dirty="0" err="1">
                <a:latin typeface="Arial Black"/>
                <a:cs typeface="Arial Black"/>
              </a:rPr>
              <a:t>Evo</a:t>
            </a:r>
            <a:r>
              <a:rPr lang="en-GB" sz="1200" i="1" dirty="0">
                <a:latin typeface="Arial Black"/>
                <a:cs typeface="Arial Black"/>
              </a:rPr>
              <a:t> model. I drew on Boehm’s and </a:t>
            </a:r>
            <a:r>
              <a:rPr lang="en-GB" sz="1200" i="1" dirty="0" err="1">
                <a:latin typeface="Arial Black"/>
                <a:cs typeface="Arial Black"/>
              </a:rPr>
              <a:t>Gilb’s</a:t>
            </a:r>
            <a:r>
              <a:rPr lang="en-GB" sz="1200" i="1" dirty="0">
                <a:latin typeface="Arial Black"/>
                <a:cs typeface="Arial Black"/>
              </a:rPr>
              <a:t> ideas for early inspiration in developing Adaptive Software Development. …. Gilb has long advocated this more explicit (quantitative) valuation in order to capture the early value and increase ROI”</a:t>
            </a:r>
            <a:r>
              <a:rPr lang="en-GB" sz="1200" b="1" dirty="0">
                <a:latin typeface="Arial Black"/>
                <a:cs typeface="Arial Black"/>
              </a:rPr>
              <a:t> (Cutter It Journal: The Journal of Information Technology Management, July 2004page 4, July 2004).</a:t>
            </a:r>
            <a:endParaRPr lang="en-GB" sz="1200" dirty="0">
              <a:latin typeface="Arial Black"/>
              <a:cs typeface="Arial Black"/>
            </a:endParaRPr>
          </a:p>
          <a:p>
            <a:pPr marL="0" indent="0">
              <a:buNone/>
            </a:pPr>
            <a:r>
              <a:rPr lang="en-GB" sz="1200" dirty="0">
                <a:latin typeface="Arial Black"/>
                <a:cs typeface="Arial Black"/>
              </a:rPr>
              <a:t> </a:t>
            </a:r>
          </a:p>
          <a:p>
            <a:pPr marL="0" indent="0">
              <a:buNone/>
            </a:pPr>
            <a:endParaRPr lang="en-GB" sz="1200" dirty="0">
              <a:latin typeface="Arial Black"/>
              <a:cs typeface="Arial Black"/>
            </a:endParaRPr>
          </a:p>
          <a:p>
            <a:pPr marL="0" indent="0">
              <a:buNone/>
            </a:pPr>
            <a:endParaRPr lang="en-GB" sz="1200" dirty="0">
              <a:latin typeface="Arial Black"/>
              <a:cs typeface="Arial Black"/>
            </a:endParaRPr>
          </a:p>
        </p:txBody>
      </p:sp>
      <p:sp>
        <p:nvSpPr>
          <p:cNvPr id="4" name="Date Placeholder 3"/>
          <p:cNvSpPr>
            <a:spLocks noGrp="1"/>
          </p:cNvSpPr>
          <p:nvPr>
            <p:ph type="dt" sz="half" idx="10"/>
          </p:nvPr>
        </p:nvSpPr>
        <p:spPr/>
        <p:txBody>
          <a:bodyPr/>
          <a:lstStyle/>
          <a:p>
            <a:fld id="{A6260A86-F677-C549-98E7-BAC9E66AEE07}" type="datetime4">
              <a:rPr lang="en-US" smtClean="0"/>
              <a:pPr/>
              <a:t>April 14,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12</a:t>
            </a:fld>
            <a:endParaRPr lang="en-GB"/>
          </a:p>
        </p:txBody>
      </p:sp>
      <p:pic>
        <p:nvPicPr>
          <p:cNvPr id="7" name="Picture 6"/>
          <p:cNvPicPr>
            <a:picLocks noChangeAspect="1"/>
          </p:cNvPicPr>
          <p:nvPr/>
        </p:nvPicPr>
        <p:blipFill>
          <a:blip r:embed="rId5"/>
          <a:stretch>
            <a:fillRect/>
          </a:stretch>
        </p:blipFill>
        <p:spPr>
          <a:xfrm>
            <a:off x="8174182" y="0"/>
            <a:ext cx="969818" cy="969818"/>
          </a:xfrm>
          <a:prstGeom prst="rect">
            <a:avLst/>
          </a:prstGeom>
        </p:spPr>
      </p:pic>
      <p:pic>
        <p:nvPicPr>
          <p:cNvPr id="8" name="Picture 7"/>
          <p:cNvPicPr>
            <a:picLocks noChangeAspect="1"/>
          </p:cNvPicPr>
          <p:nvPr/>
        </p:nvPicPr>
        <p:blipFill>
          <a:blip r:embed="rId6"/>
          <a:stretch>
            <a:fillRect/>
          </a:stretch>
        </p:blipFill>
        <p:spPr>
          <a:xfrm>
            <a:off x="0" y="0"/>
            <a:ext cx="1408545" cy="939030"/>
          </a:xfrm>
          <a:prstGeom prst="rect">
            <a:avLst/>
          </a:prstGeom>
        </p:spPr>
      </p:pic>
    </p:spTree>
    <p:extLst>
      <p:ext uri="{BB962C8B-B14F-4D97-AF65-F5344CB8AC3E}">
        <p14:creationId xmlns:p14="http://schemas.microsoft.com/office/powerpoint/2010/main" val="143173754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Will we never learn ?</a:t>
            </a:r>
            <a:endParaRPr lang="en-GB" dirty="0"/>
          </a:p>
        </p:txBody>
      </p:sp>
      <p:sp>
        <p:nvSpPr>
          <p:cNvPr id="8" name="Content Placeholder 7"/>
          <p:cNvSpPr>
            <a:spLocks noGrp="1"/>
          </p:cNvSpPr>
          <p:nvPr>
            <p:ph sz="half" idx="1"/>
          </p:nvPr>
        </p:nvSpPr>
        <p:spPr/>
        <p:txBody>
          <a:bodyPr/>
          <a:lstStyle/>
          <a:p>
            <a:r>
              <a:rPr lang="en-GB" b="1" dirty="0" smtClean="0">
                <a:latin typeface="Arial Black"/>
                <a:cs typeface="Arial Black"/>
              </a:rPr>
              <a:t>“Those </a:t>
            </a:r>
            <a:r>
              <a:rPr lang="en-GB" b="1" dirty="0">
                <a:latin typeface="Arial Black"/>
                <a:cs typeface="Arial Black"/>
              </a:rPr>
              <a:t>who </a:t>
            </a:r>
            <a:r>
              <a:rPr lang="en-GB" b="1" dirty="0" smtClean="0">
                <a:latin typeface="Arial Black"/>
                <a:cs typeface="Arial Black"/>
              </a:rPr>
              <a:t>cannot remember the past are condemned to repeat it.”</a:t>
            </a:r>
          </a:p>
          <a:p>
            <a:r>
              <a:rPr lang="en-GB" b="1" dirty="0" smtClean="0">
                <a:latin typeface="Arial Black"/>
                <a:cs typeface="Arial Black"/>
              </a:rPr>
              <a:t>  </a:t>
            </a:r>
            <a:r>
              <a:rPr lang="en-GB" b="1" i="1" dirty="0"/>
              <a:t>The Life of Reason (1905-1906</a:t>
            </a:r>
            <a:r>
              <a:rPr lang="en-GB" b="1" i="1" dirty="0" smtClean="0"/>
              <a:t>)</a:t>
            </a:r>
            <a:endParaRPr lang="en-GB" b="1" i="1" dirty="0">
              <a:hlinkClick r:id="rId3"/>
            </a:endParaRPr>
          </a:p>
          <a:p>
            <a:pPr lvl="1"/>
            <a:r>
              <a:rPr lang="en-GB" b="1" dirty="0"/>
              <a:t>Vol. I, </a:t>
            </a:r>
            <a:r>
              <a:rPr lang="en-GB" b="1" i="1" dirty="0"/>
              <a:t>Reason in Common Sense</a:t>
            </a:r>
            <a:endParaRPr lang="en-GB" dirty="0"/>
          </a:p>
        </p:txBody>
      </p:sp>
      <p:pic>
        <p:nvPicPr>
          <p:cNvPr id="10" name="Content Placeholder 9"/>
          <p:cNvPicPr>
            <a:picLocks noGrp="1" noChangeAspect="1"/>
          </p:cNvPicPr>
          <p:nvPr>
            <p:ph sz="half" idx="2"/>
          </p:nvPr>
        </p:nvPicPr>
        <p:blipFill>
          <a:blip r:embed="rId4"/>
          <a:srcRect t="4002" b="4002"/>
          <a:stretch>
            <a:fillRect/>
          </a:stretch>
        </p:blipFill>
        <p:spPr>
          <a:xfrm>
            <a:off x="5418665" y="1616940"/>
            <a:ext cx="2929467" cy="3282984"/>
          </a:xfrm>
        </p:spPr>
      </p:pic>
      <p:sp>
        <p:nvSpPr>
          <p:cNvPr id="4" name="Date Placeholder 3"/>
          <p:cNvSpPr>
            <a:spLocks noGrp="1"/>
          </p:cNvSpPr>
          <p:nvPr>
            <p:ph type="dt" sz="half" idx="10"/>
          </p:nvPr>
        </p:nvSpPr>
        <p:spPr/>
        <p:txBody>
          <a:body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13</a:t>
            </a:fld>
            <a:endParaRPr lang="en-US"/>
          </a:p>
        </p:txBody>
      </p:sp>
      <p:pic>
        <p:nvPicPr>
          <p:cNvPr id="7" name="Picture 6"/>
          <p:cNvPicPr>
            <a:picLocks noChangeAspect="1"/>
          </p:cNvPicPr>
          <p:nvPr/>
        </p:nvPicPr>
        <p:blipFill>
          <a:blip r:embed="rId5"/>
          <a:stretch>
            <a:fillRect/>
          </a:stretch>
        </p:blipFill>
        <p:spPr>
          <a:xfrm>
            <a:off x="8128000" y="19050"/>
            <a:ext cx="1016000" cy="1597890"/>
          </a:xfrm>
          <a:prstGeom prst="rect">
            <a:avLst/>
          </a:prstGeom>
        </p:spPr>
      </p:pic>
      <p:sp>
        <p:nvSpPr>
          <p:cNvPr id="11" name="TextBox 10"/>
          <p:cNvSpPr txBox="1"/>
          <p:nvPr/>
        </p:nvSpPr>
        <p:spPr>
          <a:xfrm>
            <a:off x="5588000" y="5249333"/>
            <a:ext cx="184666" cy="369332"/>
          </a:xfrm>
          <a:prstGeom prst="rect">
            <a:avLst/>
          </a:prstGeom>
          <a:noFill/>
        </p:spPr>
        <p:txBody>
          <a:bodyPr wrap="none" rtlCol="0">
            <a:spAutoFit/>
          </a:bodyPr>
          <a:lstStyle/>
          <a:p>
            <a:endParaRPr lang="en-GB" dirty="0"/>
          </a:p>
        </p:txBody>
      </p:sp>
      <p:sp>
        <p:nvSpPr>
          <p:cNvPr id="12" name="TextBox 11"/>
          <p:cNvSpPr txBox="1"/>
          <p:nvPr/>
        </p:nvSpPr>
        <p:spPr>
          <a:xfrm>
            <a:off x="4334943" y="5130800"/>
            <a:ext cx="17156140" cy="1200329"/>
          </a:xfrm>
          <a:prstGeom prst="rect">
            <a:avLst/>
          </a:prstGeom>
          <a:noFill/>
        </p:spPr>
        <p:txBody>
          <a:bodyPr wrap="square" rtlCol="0">
            <a:spAutoFit/>
          </a:bodyPr>
          <a:lstStyle/>
          <a:p>
            <a:r>
              <a:rPr lang="en-GB" b="1" dirty="0"/>
              <a:t>Jorge </a:t>
            </a:r>
            <a:r>
              <a:rPr lang="en-GB" b="1" dirty="0" err="1"/>
              <a:t>Agustín</a:t>
            </a:r>
            <a:r>
              <a:rPr lang="en-GB" b="1" dirty="0"/>
              <a:t> </a:t>
            </a:r>
            <a:r>
              <a:rPr lang="en-GB" b="1" dirty="0" err="1"/>
              <a:t>Nicolás</a:t>
            </a:r>
            <a:r>
              <a:rPr lang="en-GB" b="1" dirty="0"/>
              <a:t> Ruiz de Santayana y </a:t>
            </a:r>
            <a:r>
              <a:rPr lang="en-GB" b="1" dirty="0" err="1"/>
              <a:t>Borrás</a:t>
            </a:r>
            <a:r>
              <a:rPr lang="en-GB" dirty="0" smtClean="0"/>
              <a:t>,</a:t>
            </a:r>
          </a:p>
          <a:p>
            <a:r>
              <a:rPr lang="en-GB" dirty="0" smtClean="0"/>
              <a:t> </a:t>
            </a:r>
            <a:r>
              <a:rPr lang="en-GB" dirty="0"/>
              <a:t>known as </a:t>
            </a:r>
            <a:r>
              <a:rPr lang="en-GB" b="1" dirty="0"/>
              <a:t>George </a:t>
            </a:r>
            <a:r>
              <a:rPr lang="en-GB" b="1" dirty="0" smtClean="0"/>
              <a:t>Santayana</a:t>
            </a:r>
          </a:p>
          <a:p>
            <a:r>
              <a:rPr lang="en-GB" dirty="0" smtClean="0"/>
              <a:t> </a:t>
            </a:r>
            <a:r>
              <a:rPr lang="en-GB" dirty="0"/>
              <a:t>(December 16, 1863 – September 26, 1952), </a:t>
            </a:r>
            <a:endParaRPr lang="en-GB" dirty="0" smtClean="0"/>
          </a:p>
          <a:p>
            <a:r>
              <a:rPr lang="en-GB" dirty="0" smtClean="0"/>
              <a:t>was </a:t>
            </a:r>
            <a:r>
              <a:rPr lang="en-GB" dirty="0"/>
              <a:t>a philosopher, essayist, poet, and novelist. </a:t>
            </a:r>
          </a:p>
        </p:txBody>
      </p:sp>
    </p:spTree>
    <p:extLst>
      <p:ext uri="{BB962C8B-B14F-4D97-AF65-F5344CB8AC3E}">
        <p14:creationId xmlns:p14="http://schemas.microsoft.com/office/powerpoint/2010/main" val="342548865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2982"/>
            <a:ext cx="8229600" cy="353416"/>
          </a:xfrm>
        </p:spPr>
        <p:txBody>
          <a:bodyPr/>
          <a:lstStyle/>
          <a:p>
            <a:r>
              <a:rPr lang="en-US" dirty="0" smtClean="0"/>
              <a:t>‘Grandfather’ Gilb</a:t>
            </a:r>
            <a:endParaRPr lang="en-US" dirty="0"/>
          </a:p>
        </p:txBody>
      </p:sp>
      <p:sp>
        <p:nvSpPr>
          <p:cNvPr id="4" name="Date Placeholder 3"/>
          <p:cNvSpPr>
            <a:spLocks noGrp="1"/>
          </p:cNvSpPr>
          <p:nvPr>
            <p:ph type="dt" sz="half" idx="10"/>
          </p:nvPr>
        </p:nvSpPr>
        <p:spPr/>
        <p:txBody>
          <a:bodyPr/>
          <a:lstStyle/>
          <a:p>
            <a:fld id="{A6260A86-F677-C549-98E7-BAC9E66AEE07}" type="datetime4">
              <a:rPr lang="en-US" smtClean="0"/>
              <a:pPr/>
              <a:t>April 14,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14</a:t>
            </a:fld>
            <a:endParaRPr lang="en-GB"/>
          </a:p>
        </p:txBody>
      </p:sp>
      <p:pic>
        <p:nvPicPr>
          <p:cNvPr id="13" name="Content Placeholder 12" descr="Modern Software Engineering History KENNELEY CHART 3.1.png"/>
          <p:cNvPicPr>
            <a:picLocks noGrp="1" noChangeAspect="1"/>
          </p:cNvPicPr>
          <p:nvPr>
            <p:ph idx="1"/>
          </p:nvPr>
        </p:nvPicPr>
        <p:blipFill rotWithShape="1">
          <a:blip r:embed="rId3">
            <a:extLst>
              <a:ext uri="{28A0092B-C50C-407E-A947-70E740481C1C}">
                <a14:useLocalDpi xmlns:a14="http://schemas.microsoft.com/office/drawing/2010/main" val="0"/>
              </a:ext>
            </a:extLst>
          </a:blip>
          <a:srcRect l="22" r="221"/>
          <a:stretch/>
        </p:blipFill>
        <p:spPr>
          <a:xfrm>
            <a:off x="737913" y="860392"/>
            <a:ext cx="8254629" cy="5550558"/>
          </a:xfrm>
        </p:spPr>
      </p:pic>
      <p:sp>
        <p:nvSpPr>
          <p:cNvPr id="8" name="TextBox 7"/>
          <p:cNvSpPr txBox="1"/>
          <p:nvPr/>
        </p:nvSpPr>
        <p:spPr>
          <a:xfrm>
            <a:off x="2720180" y="6120986"/>
            <a:ext cx="4184789" cy="369332"/>
          </a:xfrm>
          <a:prstGeom prst="rect">
            <a:avLst/>
          </a:prstGeom>
          <a:noFill/>
        </p:spPr>
        <p:txBody>
          <a:bodyPr wrap="square" rtlCol="0">
            <a:spAutoFit/>
          </a:bodyPr>
          <a:lstStyle/>
          <a:p>
            <a:r>
              <a:rPr lang="en-US" dirty="0"/>
              <a:t>Mark </a:t>
            </a:r>
            <a:r>
              <a:rPr lang="en-US" dirty="0" err="1"/>
              <a:t>Kennaley</a:t>
            </a:r>
            <a:r>
              <a:rPr lang="en-US" dirty="0"/>
              <a:t>,  </a:t>
            </a:r>
            <a:r>
              <a:rPr lang="en-US" dirty="0" smtClean="0"/>
              <a:t>‘Value Stream’ 2014</a:t>
            </a:r>
            <a:endParaRPr lang="en-US" dirty="0"/>
          </a:p>
        </p:txBody>
      </p:sp>
      <p:pic>
        <p:nvPicPr>
          <p:cNvPr id="9" name="Picture 8" descr="Portrait May 2006 Tom Gilb Porch IH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3202" y="5106923"/>
            <a:ext cx="392847" cy="438315"/>
          </a:xfrm>
          <a:prstGeom prst="rect">
            <a:avLst/>
          </a:prstGeom>
        </p:spPr>
      </p:pic>
      <p:pic>
        <p:nvPicPr>
          <p:cNvPr id="12" name="Picture 11" descr="IMG_2386.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
            <a:ext cx="889881" cy="1186508"/>
          </a:xfrm>
          <a:prstGeom prst="rect">
            <a:avLst/>
          </a:prstGeom>
        </p:spPr>
      </p:pic>
      <p:pic>
        <p:nvPicPr>
          <p:cNvPr id="10" name="Picture 9" descr="POSEM Cover 2009.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23209" y="0"/>
            <a:ext cx="717157" cy="956209"/>
          </a:xfrm>
          <a:prstGeom prst="rect">
            <a:avLst/>
          </a:prstGeom>
        </p:spPr>
      </p:pic>
      <p:pic>
        <p:nvPicPr>
          <p:cNvPr id="11" name="Picture 10" descr="software metrics 76 cover.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82651" y="0"/>
            <a:ext cx="563199" cy="860392"/>
          </a:xfrm>
          <a:prstGeom prst="rect">
            <a:avLst/>
          </a:prstGeom>
        </p:spPr>
      </p:pic>
    </p:spTree>
    <p:extLst>
      <p:ext uri="{BB962C8B-B14F-4D97-AF65-F5344CB8AC3E}">
        <p14:creationId xmlns:p14="http://schemas.microsoft.com/office/powerpoint/2010/main" val="257619980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2982"/>
            <a:ext cx="8229600" cy="353416"/>
          </a:xfrm>
        </p:spPr>
        <p:txBody>
          <a:bodyPr/>
          <a:lstStyle/>
          <a:p>
            <a:r>
              <a:rPr lang="en-US" dirty="0" smtClean="0"/>
              <a:t>‘Grandfather’ Gilb</a:t>
            </a:r>
            <a:endParaRPr lang="en-US" dirty="0"/>
          </a:p>
        </p:txBody>
      </p:sp>
      <p:sp>
        <p:nvSpPr>
          <p:cNvPr id="4" name="Date Placeholder 3"/>
          <p:cNvSpPr>
            <a:spLocks noGrp="1"/>
          </p:cNvSpPr>
          <p:nvPr>
            <p:ph type="dt" sz="half" idx="10"/>
          </p:nvPr>
        </p:nvSpPr>
        <p:spPr/>
        <p:txBody>
          <a:bodyPr/>
          <a:lstStyle/>
          <a:p>
            <a:fld id="{A6260A86-F677-C549-98E7-BAC9E66AEE07}" type="datetime4">
              <a:rPr lang="en-US" smtClean="0"/>
              <a:pPr/>
              <a:t>April 14,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15</a:t>
            </a:fld>
            <a:endParaRPr lang="en-GB"/>
          </a:p>
        </p:txBody>
      </p:sp>
      <p:pic>
        <p:nvPicPr>
          <p:cNvPr id="13" name="Content Placeholder 12" descr="Modern Software Engineering History KENNELEY CHART 3.1.png"/>
          <p:cNvPicPr>
            <a:picLocks noGrp="1" noChangeAspect="1"/>
          </p:cNvPicPr>
          <p:nvPr>
            <p:ph idx="1"/>
          </p:nvPr>
        </p:nvPicPr>
        <p:blipFill rotWithShape="1">
          <a:blip r:embed="rId3">
            <a:extLst>
              <a:ext uri="{28A0092B-C50C-407E-A947-70E740481C1C}">
                <a14:useLocalDpi xmlns:a14="http://schemas.microsoft.com/office/drawing/2010/main" val="0"/>
              </a:ext>
            </a:extLst>
          </a:blip>
          <a:srcRect l="22" r="221"/>
          <a:stretch/>
        </p:blipFill>
        <p:spPr>
          <a:xfrm>
            <a:off x="737913" y="860392"/>
            <a:ext cx="8254629" cy="5550558"/>
          </a:xfrm>
        </p:spPr>
      </p:pic>
      <p:sp>
        <p:nvSpPr>
          <p:cNvPr id="8" name="TextBox 7"/>
          <p:cNvSpPr txBox="1"/>
          <p:nvPr/>
        </p:nvSpPr>
        <p:spPr>
          <a:xfrm>
            <a:off x="2720180" y="6120986"/>
            <a:ext cx="4184789" cy="369332"/>
          </a:xfrm>
          <a:prstGeom prst="rect">
            <a:avLst/>
          </a:prstGeom>
          <a:noFill/>
        </p:spPr>
        <p:txBody>
          <a:bodyPr wrap="square" rtlCol="0">
            <a:spAutoFit/>
          </a:bodyPr>
          <a:lstStyle/>
          <a:p>
            <a:r>
              <a:rPr lang="en-US" dirty="0"/>
              <a:t>Mark </a:t>
            </a:r>
            <a:r>
              <a:rPr lang="en-US" dirty="0" err="1"/>
              <a:t>Kennaley</a:t>
            </a:r>
            <a:r>
              <a:rPr lang="en-US" dirty="0"/>
              <a:t>,  </a:t>
            </a:r>
            <a:r>
              <a:rPr lang="en-US" dirty="0" smtClean="0"/>
              <a:t>‘Value Stream’ 2014</a:t>
            </a:r>
            <a:endParaRPr lang="en-US" dirty="0"/>
          </a:p>
        </p:txBody>
      </p:sp>
      <p:pic>
        <p:nvPicPr>
          <p:cNvPr id="9" name="Picture 8" descr="Portrait May 2006 Tom Gilb Porch IH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3202" y="5106923"/>
            <a:ext cx="392847" cy="438315"/>
          </a:xfrm>
          <a:prstGeom prst="rect">
            <a:avLst/>
          </a:prstGeom>
        </p:spPr>
      </p:pic>
      <p:pic>
        <p:nvPicPr>
          <p:cNvPr id="12" name="Picture 11" descr="IMG_2386.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
            <a:ext cx="889881" cy="1186508"/>
          </a:xfrm>
          <a:prstGeom prst="rect">
            <a:avLst/>
          </a:prstGeom>
        </p:spPr>
      </p:pic>
      <p:pic>
        <p:nvPicPr>
          <p:cNvPr id="10" name="Picture 9" descr="POSEM Cover 2009.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23209" y="0"/>
            <a:ext cx="717157" cy="956209"/>
          </a:xfrm>
          <a:prstGeom prst="rect">
            <a:avLst/>
          </a:prstGeom>
        </p:spPr>
      </p:pic>
      <p:pic>
        <p:nvPicPr>
          <p:cNvPr id="11" name="Picture 10" descr="software metrics 76 cover.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82651" y="0"/>
            <a:ext cx="563199" cy="860392"/>
          </a:xfrm>
          <a:prstGeom prst="rect">
            <a:avLst/>
          </a:prstGeom>
        </p:spPr>
      </p:pic>
      <p:sp>
        <p:nvSpPr>
          <p:cNvPr id="3" name="TextBox 2"/>
          <p:cNvSpPr txBox="1"/>
          <p:nvPr/>
        </p:nvSpPr>
        <p:spPr>
          <a:xfrm>
            <a:off x="-118533" y="254000"/>
            <a:ext cx="184666" cy="369332"/>
          </a:xfrm>
          <a:prstGeom prst="rect">
            <a:avLst/>
          </a:prstGeom>
          <a:noFill/>
        </p:spPr>
        <p:txBody>
          <a:bodyPr wrap="none" rtlCol="0">
            <a:spAutoFit/>
          </a:bodyPr>
          <a:lstStyle/>
          <a:p>
            <a:endParaRPr lang="en-US" dirty="0"/>
          </a:p>
        </p:txBody>
      </p:sp>
      <p:cxnSp>
        <p:nvCxnSpPr>
          <p:cNvPr id="14" name="Straight Arrow Connector 13"/>
          <p:cNvCxnSpPr/>
          <p:nvPr/>
        </p:nvCxnSpPr>
        <p:spPr>
          <a:xfrm flipH="1" flipV="1">
            <a:off x="3971180" y="1186509"/>
            <a:ext cx="52373" cy="3920414"/>
          </a:xfrm>
          <a:prstGeom prst="straightConnector1">
            <a:avLst/>
          </a:prstGeom>
          <a:ln>
            <a:solidFill>
              <a:srgbClr val="3366FF"/>
            </a:solidFill>
            <a:tailEnd type="arrow"/>
          </a:ln>
          <a:effectLst>
            <a:glow rad="101600">
              <a:schemeClr val="tx2">
                <a:lumMod val="60000"/>
                <a:lumOff val="40000"/>
                <a:alpha val="75000"/>
              </a:scheme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173437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Grandpa Guru Tom Speaks</a:t>
            </a:r>
            <a:endParaRPr lang="en-GB" dirty="0"/>
          </a:p>
        </p:txBody>
      </p:sp>
      <p:sp>
        <p:nvSpPr>
          <p:cNvPr id="3" name="Content Placeholder 2"/>
          <p:cNvSpPr>
            <a:spLocks noGrp="1"/>
          </p:cNvSpPr>
          <p:nvPr>
            <p:ph sz="half" idx="1"/>
          </p:nvPr>
        </p:nvSpPr>
        <p:spPr>
          <a:xfrm>
            <a:off x="50802" y="1417638"/>
            <a:ext cx="4326467" cy="4708525"/>
          </a:xfrm>
        </p:spPr>
        <p:txBody>
          <a:bodyPr/>
          <a:lstStyle/>
          <a:p>
            <a:r>
              <a:rPr lang="en-GB" sz="2000" dirty="0" smtClean="0">
                <a:latin typeface="Arial Black"/>
                <a:cs typeface="Arial Black"/>
              </a:rPr>
              <a:t>I am your historian.</a:t>
            </a:r>
          </a:p>
          <a:p>
            <a:r>
              <a:rPr lang="en-GB" sz="2000" dirty="0" smtClean="0">
                <a:latin typeface="Arial Black"/>
                <a:cs typeface="Arial Black"/>
              </a:rPr>
              <a:t>I joined IBM in 1958</a:t>
            </a:r>
          </a:p>
          <a:p>
            <a:r>
              <a:rPr lang="en-GB" sz="2000" dirty="0" smtClean="0">
                <a:latin typeface="Arial Black"/>
                <a:cs typeface="Arial Black"/>
              </a:rPr>
              <a:t>And lived intensively through the entire computer age</a:t>
            </a:r>
          </a:p>
          <a:p>
            <a:r>
              <a:rPr lang="en-GB" sz="2000" dirty="0" smtClean="0">
                <a:latin typeface="Arial Black"/>
                <a:cs typeface="Arial Black"/>
              </a:rPr>
              <a:t>I’ll tell you what I have learned, before I go.</a:t>
            </a:r>
          </a:p>
          <a:p>
            <a:r>
              <a:rPr lang="en-GB" sz="2000" dirty="0" smtClean="0">
                <a:latin typeface="Arial Black"/>
                <a:cs typeface="Arial Black"/>
              </a:rPr>
              <a:t>But this might be your last chance.</a:t>
            </a:r>
          </a:p>
          <a:p>
            <a:r>
              <a:rPr lang="en-GB" sz="2000" dirty="0" smtClean="0">
                <a:latin typeface="Arial Black"/>
                <a:cs typeface="Arial Black"/>
              </a:rPr>
              <a:t>You, and your teachers, have missed all other such opportunities up to now ….</a:t>
            </a:r>
          </a:p>
          <a:p>
            <a:r>
              <a:rPr lang="en-GB" sz="2000" dirty="0" smtClean="0">
                <a:latin typeface="Arial Black"/>
                <a:cs typeface="Arial Black"/>
              </a:rPr>
              <a:t>Are YOU doomed to repeat the errors of the software past?</a:t>
            </a:r>
            <a:endParaRPr lang="en-GB" sz="2000" dirty="0">
              <a:latin typeface="Arial Black"/>
              <a:cs typeface="Arial Black"/>
            </a:endParaRPr>
          </a:p>
        </p:txBody>
      </p:sp>
      <p:pic>
        <p:nvPicPr>
          <p:cNvPr id="8" name="Content Placeholder 7" descr="sol dag tom banu couple.jpe.jpeg"/>
          <p:cNvPicPr>
            <a:picLocks noGrp="1" noChangeAspect="1"/>
          </p:cNvPicPr>
          <p:nvPr>
            <p:ph sz="half" idx="2"/>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t="-40357" b="-40357"/>
          <a:stretch>
            <a:fillRect/>
          </a:stretch>
        </p:blipFill>
        <p:spPr>
          <a:xfrm>
            <a:off x="4250267" y="1154246"/>
            <a:ext cx="4436533" cy="4971917"/>
          </a:xfrm>
        </p:spPr>
      </p:pic>
      <p:sp>
        <p:nvSpPr>
          <p:cNvPr id="5" name="Date Placeholder 4"/>
          <p:cNvSpPr>
            <a:spLocks noGrp="1"/>
          </p:cNvSpPr>
          <p:nvPr>
            <p:ph type="dt" sz="half" idx="10"/>
          </p:nvPr>
        </p:nvSpPr>
        <p:spPr/>
        <p:txBody>
          <a:bodyPr/>
          <a:lstStyle/>
          <a:p>
            <a:pPr>
              <a:defRPr/>
            </a:pPr>
            <a:fld id="{4DACE8CB-E2A7-1E4B-9646-52D35EC7D860}" type="datetime3">
              <a:rPr lang="en-GB" smtClean="0"/>
              <a:t>14 April 2015</a:t>
            </a:fld>
            <a:endParaRPr lang="en-US"/>
          </a:p>
        </p:txBody>
      </p:sp>
      <p:sp>
        <p:nvSpPr>
          <p:cNvPr id="6" name="Footer Placeholder 5"/>
          <p:cNvSpPr>
            <a:spLocks noGrp="1"/>
          </p:cNvSpPr>
          <p:nvPr>
            <p:ph type="ftr" sz="quarter" idx="11"/>
          </p:nvPr>
        </p:nvSpPr>
        <p:spPr/>
        <p:txBody>
          <a:bodyPr/>
          <a:lstStyle/>
          <a:p>
            <a:pPr>
              <a:defRPr/>
            </a:pPr>
            <a:r>
              <a:rPr lang="en-US" smtClean="0"/>
              <a:t>Copyright Tom@Gilb.com 2014</a:t>
            </a:r>
            <a:endParaRPr lang="en-US"/>
          </a:p>
        </p:txBody>
      </p:sp>
      <p:sp>
        <p:nvSpPr>
          <p:cNvPr id="7" name="Slide Number Placeholder 6"/>
          <p:cNvSpPr>
            <a:spLocks noGrp="1"/>
          </p:cNvSpPr>
          <p:nvPr>
            <p:ph type="sldNum" sz="quarter" idx="12"/>
          </p:nvPr>
        </p:nvSpPr>
        <p:spPr/>
        <p:txBody>
          <a:bodyPr/>
          <a:lstStyle/>
          <a:p>
            <a:pPr>
              <a:defRPr/>
            </a:pPr>
            <a:fld id="{065B7237-CA1D-AB43-9BC0-1A0BAD6E7FE3}" type="slidenum">
              <a:rPr lang="en-US" smtClean="0"/>
              <a:pPr>
                <a:defRPr/>
              </a:pPr>
              <a:t>16</a:t>
            </a:fld>
            <a:endParaRPr lang="en-US"/>
          </a:p>
        </p:txBody>
      </p:sp>
    </p:spTree>
    <p:extLst>
      <p:ext uri="{BB962C8B-B14F-4D97-AF65-F5344CB8AC3E}">
        <p14:creationId xmlns:p14="http://schemas.microsoft.com/office/powerpoint/2010/main" val="367079325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86800" cy="509667"/>
          </a:xfrm>
        </p:spPr>
        <p:txBody>
          <a:bodyPr/>
          <a:lstStyle/>
          <a:p>
            <a:r>
              <a:rPr lang="en-GB" dirty="0" smtClean="0"/>
              <a:t>Basic ideas: of this talk</a:t>
            </a:r>
            <a:endParaRPr lang="en-GB" dirty="0"/>
          </a:p>
        </p:txBody>
      </p:sp>
      <p:sp>
        <p:nvSpPr>
          <p:cNvPr id="3" name="Content Placeholder 2"/>
          <p:cNvSpPr>
            <a:spLocks noGrp="1"/>
          </p:cNvSpPr>
          <p:nvPr>
            <p:ph idx="1"/>
          </p:nvPr>
        </p:nvSpPr>
        <p:spPr>
          <a:xfrm>
            <a:off x="0" y="1270143"/>
            <a:ext cx="9144000" cy="5014645"/>
          </a:xfrm>
        </p:spPr>
        <p:txBody>
          <a:bodyPr>
            <a:noAutofit/>
          </a:bodyPr>
          <a:lstStyle/>
          <a:p>
            <a:r>
              <a:rPr lang="en-GB" dirty="0">
                <a:latin typeface="Arial Black"/>
                <a:cs typeface="Arial Black"/>
              </a:rPr>
              <a:t>Power to the Programmers </a:t>
            </a:r>
          </a:p>
          <a:p>
            <a:pPr lvl="1"/>
            <a:r>
              <a:rPr lang="en-GB" sz="2000" dirty="0">
                <a:latin typeface="Arial Black"/>
                <a:cs typeface="Arial Black"/>
              </a:rPr>
              <a:t>Delegation of power to programmers is a smart idea.</a:t>
            </a:r>
          </a:p>
          <a:p>
            <a:pPr lvl="1"/>
            <a:r>
              <a:rPr lang="en-GB" sz="2000" dirty="0">
                <a:latin typeface="Arial Black"/>
                <a:cs typeface="Arial Black"/>
              </a:rPr>
              <a:t>It is provably and measurably smarter than </a:t>
            </a:r>
            <a:endParaRPr lang="en-GB" sz="2000" dirty="0" smtClean="0">
              <a:latin typeface="Arial Black"/>
              <a:cs typeface="Arial Black"/>
            </a:endParaRPr>
          </a:p>
          <a:p>
            <a:pPr lvl="2"/>
            <a:r>
              <a:rPr lang="en-GB" sz="1600" dirty="0" smtClean="0">
                <a:latin typeface="Arial Black"/>
                <a:cs typeface="Arial Black"/>
              </a:rPr>
              <a:t>leaving </a:t>
            </a:r>
            <a:r>
              <a:rPr lang="en-GB" sz="1600" dirty="0">
                <a:latin typeface="Arial Black"/>
                <a:cs typeface="Arial Black"/>
              </a:rPr>
              <a:t>the power with</a:t>
            </a:r>
          </a:p>
          <a:p>
            <a:pPr lvl="1"/>
            <a:r>
              <a:rPr lang="en-GB" sz="2000" dirty="0">
                <a:latin typeface="Arial Black"/>
                <a:cs typeface="Arial Black"/>
              </a:rPr>
              <a:t>   </a:t>
            </a:r>
            <a:r>
              <a:rPr lang="en-GB" sz="2000" u="sng" dirty="0" smtClean="0">
                <a:latin typeface="Arial Black"/>
                <a:cs typeface="Arial Black"/>
              </a:rPr>
              <a:t>managers</a:t>
            </a:r>
            <a:r>
              <a:rPr lang="en-GB" sz="2000" dirty="0" smtClean="0">
                <a:latin typeface="Arial Black"/>
                <a:cs typeface="Arial Black"/>
              </a:rPr>
              <a:t> </a:t>
            </a:r>
            <a:r>
              <a:rPr lang="en-GB" sz="2000" dirty="0" smtClean="0">
                <a:solidFill>
                  <a:srgbClr val="FF0000"/>
                </a:solidFill>
                <a:latin typeface="Arial Black"/>
                <a:cs typeface="Arial Black"/>
              </a:rPr>
              <a:t>(BOO !) </a:t>
            </a:r>
          </a:p>
          <a:p>
            <a:pPr lvl="2"/>
            <a:r>
              <a:rPr lang="en-GB" sz="1600" dirty="0" smtClean="0">
                <a:latin typeface="Arial Black"/>
                <a:cs typeface="Arial Black"/>
              </a:rPr>
              <a:t>to </a:t>
            </a:r>
            <a:r>
              <a:rPr lang="en-GB" sz="1600" dirty="0">
                <a:latin typeface="Arial Black"/>
                <a:cs typeface="Arial Black"/>
              </a:rPr>
              <a:t>design the </a:t>
            </a:r>
            <a:r>
              <a:rPr lang="en-GB" sz="1600" i="1" dirty="0" smtClean="0">
                <a:latin typeface="Arial Black"/>
                <a:cs typeface="Arial Black"/>
              </a:rPr>
              <a:t>developer’s own </a:t>
            </a:r>
            <a:r>
              <a:rPr lang="en-GB" sz="1600" dirty="0" smtClean="0">
                <a:latin typeface="Arial Black"/>
                <a:cs typeface="Arial Black"/>
              </a:rPr>
              <a:t>work </a:t>
            </a:r>
            <a:r>
              <a:rPr lang="en-GB" sz="1600" dirty="0">
                <a:latin typeface="Arial Black"/>
                <a:cs typeface="Arial Black"/>
              </a:rPr>
              <a:t>environment, </a:t>
            </a:r>
            <a:r>
              <a:rPr lang="en-GB" sz="1600" dirty="0" smtClean="0">
                <a:latin typeface="Arial Black"/>
                <a:cs typeface="Arial Black"/>
              </a:rPr>
              <a:t>       and</a:t>
            </a:r>
            <a:endParaRPr lang="en-GB" sz="1600" dirty="0">
              <a:latin typeface="Arial Black"/>
              <a:cs typeface="Arial Black"/>
            </a:endParaRPr>
          </a:p>
          <a:p>
            <a:pPr lvl="1"/>
            <a:r>
              <a:rPr lang="en-GB" sz="2000" dirty="0">
                <a:latin typeface="Arial Black"/>
                <a:cs typeface="Arial Black"/>
              </a:rPr>
              <a:t>  </a:t>
            </a:r>
            <a:r>
              <a:rPr lang="en-GB" sz="2000" dirty="0" smtClean="0">
                <a:latin typeface="Arial Black"/>
                <a:cs typeface="Arial Black"/>
              </a:rPr>
              <a:t>with </a:t>
            </a:r>
            <a:r>
              <a:rPr lang="en-GB" sz="2000" u="sng" dirty="0">
                <a:latin typeface="Arial Black"/>
                <a:cs typeface="Arial Black"/>
              </a:rPr>
              <a:t>IT architects</a:t>
            </a:r>
            <a:r>
              <a:rPr lang="en-GB" sz="2000" dirty="0">
                <a:latin typeface="Arial Black"/>
                <a:cs typeface="Arial Black"/>
              </a:rPr>
              <a:t> </a:t>
            </a:r>
            <a:r>
              <a:rPr lang="en-GB" sz="2000" dirty="0">
                <a:solidFill>
                  <a:srgbClr val="FF0000"/>
                </a:solidFill>
                <a:latin typeface="Arial Black"/>
                <a:cs typeface="Arial Black"/>
              </a:rPr>
              <a:t>(BOO !) </a:t>
            </a:r>
            <a:r>
              <a:rPr lang="en-GB" sz="2000" dirty="0" smtClean="0">
                <a:latin typeface="Arial Black"/>
                <a:cs typeface="Arial Black"/>
              </a:rPr>
              <a:t>to </a:t>
            </a:r>
            <a:r>
              <a:rPr lang="en-GB" sz="2000" i="1" dirty="0">
                <a:latin typeface="Arial Black"/>
                <a:cs typeface="Arial Black"/>
              </a:rPr>
              <a:t>design the </a:t>
            </a:r>
            <a:r>
              <a:rPr lang="en-GB" sz="2000" i="1" dirty="0" smtClean="0">
                <a:latin typeface="Arial Black"/>
                <a:cs typeface="Arial Black"/>
              </a:rPr>
              <a:t>technology</a:t>
            </a:r>
            <a:r>
              <a:rPr lang="en-GB" sz="2000" dirty="0" smtClean="0">
                <a:latin typeface="Arial Black"/>
                <a:cs typeface="Arial Black"/>
              </a:rPr>
              <a:t>,</a:t>
            </a:r>
          </a:p>
          <a:p>
            <a:pPr lvl="2"/>
            <a:r>
              <a:rPr lang="en-GB" sz="1600" dirty="0" smtClean="0">
                <a:latin typeface="Arial Black"/>
                <a:cs typeface="Arial Black"/>
              </a:rPr>
              <a:t> that we are then told to code.</a:t>
            </a:r>
          </a:p>
          <a:p>
            <a:pPr lvl="1"/>
            <a:r>
              <a:rPr lang="en-GB" sz="2000" b="1" u="sng" dirty="0" smtClean="0">
                <a:latin typeface="Arial Black"/>
                <a:cs typeface="Arial Black"/>
              </a:rPr>
              <a:t>Delegating </a:t>
            </a:r>
            <a:r>
              <a:rPr lang="en-GB" sz="2000" b="1" u="sng" dirty="0">
                <a:latin typeface="Arial Black"/>
                <a:cs typeface="Arial Black"/>
              </a:rPr>
              <a:t>the </a:t>
            </a:r>
            <a:r>
              <a:rPr lang="en-GB" sz="2000" b="1" u="sng" dirty="0" smtClean="0">
                <a:latin typeface="Arial Black"/>
                <a:cs typeface="Arial Black"/>
              </a:rPr>
              <a:t>power to DEVELOPERS</a:t>
            </a:r>
            <a:r>
              <a:rPr lang="en-GB" sz="2000" b="1" dirty="0" smtClean="0">
                <a:latin typeface="Arial Black"/>
                <a:cs typeface="Arial Black"/>
              </a:rPr>
              <a:t> </a:t>
            </a:r>
            <a:r>
              <a:rPr lang="en-GB" sz="2000" b="1" dirty="0" smtClean="0">
                <a:solidFill>
                  <a:srgbClr val="008000"/>
                </a:solidFill>
                <a:latin typeface="Arial Black"/>
                <a:cs typeface="Arial Black"/>
              </a:rPr>
              <a:t>(YESSSS !) , </a:t>
            </a:r>
          </a:p>
          <a:p>
            <a:pPr lvl="2"/>
            <a:r>
              <a:rPr lang="en-GB" sz="1600" dirty="0" smtClean="0">
                <a:latin typeface="Arial Black"/>
                <a:cs typeface="Arial Black"/>
              </a:rPr>
              <a:t>to </a:t>
            </a:r>
            <a:r>
              <a:rPr lang="en-GB" sz="1600" dirty="0">
                <a:latin typeface="Arial Black"/>
                <a:cs typeface="Arial Black"/>
              </a:rPr>
              <a:t>create a better working-environment, </a:t>
            </a:r>
            <a:endParaRPr lang="en-GB" sz="1600" dirty="0" smtClean="0">
              <a:latin typeface="Arial Black"/>
              <a:cs typeface="Arial Black"/>
            </a:endParaRPr>
          </a:p>
          <a:p>
            <a:pPr lvl="2"/>
            <a:r>
              <a:rPr lang="en-GB" sz="1600" dirty="0" smtClean="0">
                <a:latin typeface="Arial Black"/>
                <a:cs typeface="Arial Black"/>
              </a:rPr>
              <a:t>and </a:t>
            </a:r>
            <a:r>
              <a:rPr lang="en-GB" sz="1600" dirty="0">
                <a:latin typeface="Arial Black"/>
                <a:cs typeface="Arial Black"/>
              </a:rPr>
              <a:t>to design the technology for our stakeholders</a:t>
            </a:r>
            <a:r>
              <a:rPr lang="en-GB" sz="1600" dirty="0" smtClean="0">
                <a:latin typeface="Arial Black"/>
                <a:cs typeface="Arial Black"/>
              </a:rPr>
              <a:t>,</a:t>
            </a:r>
          </a:p>
          <a:p>
            <a:pPr lvl="2"/>
            <a:r>
              <a:rPr lang="en-GB" sz="1600" dirty="0" smtClean="0">
                <a:latin typeface="Arial Black"/>
                <a:cs typeface="Arial Black"/>
              </a:rPr>
              <a:t> </a:t>
            </a:r>
            <a:r>
              <a:rPr lang="en-GB" sz="1600" dirty="0">
                <a:latin typeface="Arial Black"/>
                <a:cs typeface="Arial Black"/>
              </a:rPr>
              <a:t>is </a:t>
            </a:r>
            <a:r>
              <a:rPr lang="en-GB" sz="1600" dirty="0" smtClean="0">
                <a:latin typeface="Arial Black"/>
                <a:cs typeface="Arial Black"/>
              </a:rPr>
              <a:t>better  -   </a:t>
            </a:r>
            <a:r>
              <a:rPr lang="en-GB" sz="1600" dirty="0">
                <a:latin typeface="Arial Black"/>
                <a:cs typeface="Arial Black"/>
              </a:rPr>
              <a:t>because </a:t>
            </a:r>
            <a:endParaRPr lang="en-GB" sz="1600" dirty="0" smtClean="0">
              <a:latin typeface="Arial Black"/>
              <a:cs typeface="Arial Black"/>
            </a:endParaRPr>
          </a:p>
          <a:p>
            <a:pPr lvl="3"/>
            <a:r>
              <a:rPr lang="en-GB" sz="1600" dirty="0" smtClean="0">
                <a:latin typeface="Arial Black"/>
                <a:cs typeface="Arial Black"/>
              </a:rPr>
              <a:t>developers </a:t>
            </a:r>
            <a:r>
              <a:rPr lang="en-GB" sz="1600" dirty="0">
                <a:latin typeface="Arial Black"/>
                <a:cs typeface="Arial Black"/>
              </a:rPr>
              <a:t>are closer to the action, </a:t>
            </a:r>
            <a:endParaRPr lang="en-GB" sz="1600" dirty="0" smtClean="0">
              <a:latin typeface="Arial Black"/>
              <a:cs typeface="Arial Black"/>
            </a:endParaRPr>
          </a:p>
          <a:p>
            <a:pPr lvl="3"/>
            <a:r>
              <a:rPr lang="en-GB" sz="1600" dirty="0" smtClean="0">
                <a:latin typeface="Arial Black"/>
                <a:cs typeface="Arial Black"/>
              </a:rPr>
              <a:t>are </a:t>
            </a:r>
            <a:r>
              <a:rPr lang="en-GB" sz="1600" dirty="0">
                <a:latin typeface="Arial Black"/>
                <a:cs typeface="Arial Black"/>
              </a:rPr>
              <a:t>more informed in practical detail; </a:t>
            </a:r>
            <a:endParaRPr lang="en-GB" sz="1600" dirty="0" smtClean="0">
              <a:latin typeface="Arial Black"/>
              <a:cs typeface="Arial Black"/>
            </a:endParaRPr>
          </a:p>
          <a:p>
            <a:pPr lvl="3"/>
            <a:r>
              <a:rPr lang="en-GB" sz="1600" dirty="0" smtClean="0">
                <a:latin typeface="Arial Black"/>
                <a:cs typeface="Arial Black"/>
              </a:rPr>
              <a:t>and </a:t>
            </a:r>
            <a:r>
              <a:rPr lang="en-GB" sz="1600" dirty="0">
                <a:latin typeface="Arial Black"/>
                <a:cs typeface="Arial Black"/>
              </a:rPr>
              <a:t>they can rapidly and </a:t>
            </a:r>
            <a:r>
              <a:rPr lang="en-GB" sz="1600" dirty="0" smtClean="0">
                <a:latin typeface="Arial Black"/>
                <a:cs typeface="Arial Black"/>
              </a:rPr>
              <a:t>frequently, </a:t>
            </a:r>
            <a:r>
              <a:rPr lang="en-GB" sz="1600" dirty="0">
                <a:latin typeface="Arial Black"/>
                <a:cs typeface="Arial Black"/>
              </a:rPr>
              <a:t>test and </a:t>
            </a:r>
            <a:r>
              <a:rPr lang="en-GB" sz="1600" dirty="0" smtClean="0">
                <a:latin typeface="Arial Black"/>
                <a:cs typeface="Arial Black"/>
              </a:rPr>
              <a:t>measure, </a:t>
            </a:r>
            <a:r>
              <a:rPr lang="en-GB" sz="1600" dirty="0">
                <a:latin typeface="Arial Black"/>
                <a:cs typeface="Arial Black"/>
              </a:rPr>
              <a:t>that their ideas </a:t>
            </a:r>
            <a:r>
              <a:rPr lang="en-GB" sz="1600" i="1" dirty="0">
                <a:latin typeface="Arial Black"/>
                <a:cs typeface="Arial Black"/>
              </a:rPr>
              <a:t>really</a:t>
            </a:r>
            <a:r>
              <a:rPr lang="en-GB" sz="1600" dirty="0">
                <a:latin typeface="Arial Black"/>
                <a:cs typeface="Arial Black"/>
              </a:rPr>
              <a:t> work.</a:t>
            </a:r>
          </a:p>
        </p:txBody>
      </p:sp>
      <p:sp>
        <p:nvSpPr>
          <p:cNvPr id="4" name="Date Placeholder 3"/>
          <p:cNvSpPr>
            <a:spLocks noGrp="1"/>
          </p:cNvSpPr>
          <p:nvPr>
            <p:ph type="dt" sz="half" idx="10"/>
          </p:nvPr>
        </p:nvSpPr>
        <p:spPr/>
        <p:txBody>
          <a:bodyPr/>
          <a:lstStyle/>
          <a:p>
            <a:pPr>
              <a:defRPr/>
            </a:pPr>
            <a:fld id="{1474EB52-23C5-7447-9718-9129FBD34337}"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17</a:t>
            </a:fld>
            <a:endParaRPr lang="en-US"/>
          </a:p>
        </p:txBody>
      </p:sp>
    </p:spTree>
    <p:extLst>
      <p:ext uri="{BB962C8B-B14F-4D97-AF65-F5344CB8AC3E}">
        <p14:creationId xmlns:p14="http://schemas.microsoft.com/office/powerpoint/2010/main" val="88553990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1600" dirty="0" smtClean="0">
                <a:latin typeface="Arial Black"/>
                <a:cs typeface="Arial Black"/>
              </a:rPr>
              <a:t>Tom,  telling 300 IT Architects</a:t>
            </a:r>
            <a:br>
              <a:rPr lang="en-GB" sz="1600" dirty="0" smtClean="0">
                <a:latin typeface="Arial Black"/>
                <a:cs typeface="Arial Black"/>
              </a:rPr>
            </a:br>
            <a:r>
              <a:rPr lang="en-GB" sz="1600" dirty="0" smtClean="0">
                <a:latin typeface="Arial Black"/>
                <a:cs typeface="Arial Black"/>
              </a:rPr>
              <a:t> (people who dictate from their top)</a:t>
            </a:r>
            <a:br>
              <a:rPr lang="en-GB" sz="1600" dirty="0" smtClean="0">
                <a:latin typeface="Arial Black"/>
                <a:cs typeface="Arial Black"/>
              </a:rPr>
            </a:br>
            <a:r>
              <a:rPr lang="en-GB" sz="1600" dirty="0" smtClean="0">
                <a:latin typeface="Arial Black"/>
                <a:cs typeface="Arial Black"/>
              </a:rPr>
              <a:t>that they are ridiculous, incompetent, immature, </a:t>
            </a:r>
            <a:r>
              <a:rPr lang="en-GB" sz="1600" dirty="0" err="1" smtClean="0">
                <a:latin typeface="Arial Black"/>
                <a:cs typeface="Arial Black"/>
              </a:rPr>
              <a:t>embarassing</a:t>
            </a:r>
            <a:r>
              <a:rPr lang="en-GB" sz="1600" dirty="0" smtClean="0">
                <a:latin typeface="Arial Black"/>
                <a:cs typeface="Arial Black"/>
              </a:rPr>
              <a:t>, and </a:t>
            </a:r>
            <a:r>
              <a:rPr lang="en-GB" sz="1600" dirty="0">
                <a:latin typeface="Arial Black"/>
                <a:cs typeface="Arial Black"/>
              </a:rPr>
              <a:t>p</a:t>
            </a:r>
            <a:r>
              <a:rPr lang="en-GB" sz="1600" dirty="0" smtClean="0">
                <a:latin typeface="Arial Black"/>
                <a:cs typeface="Arial Black"/>
              </a:rPr>
              <a:t>ompous </a:t>
            </a:r>
            <a:br>
              <a:rPr lang="en-GB" sz="1600" dirty="0" smtClean="0">
                <a:latin typeface="Arial Black"/>
                <a:cs typeface="Arial Black"/>
              </a:rPr>
            </a:br>
            <a:r>
              <a:rPr lang="en-GB" sz="1600" dirty="0" smtClean="0">
                <a:latin typeface="Arial Black"/>
                <a:cs typeface="Arial Black"/>
              </a:rPr>
              <a:t>(diplomatically, of course!)</a:t>
            </a:r>
            <a:endParaRPr lang="en-GB" sz="1600" dirty="0">
              <a:latin typeface="Arial Black"/>
              <a:cs typeface="Arial Black"/>
            </a:endParaRPr>
          </a:p>
        </p:txBody>
      </p:sp>
      <p:pic>
        <p:nvPicPr>
          <p:cNvPr id="7" name="Content Placeholder 6" descr="Screen Shot 2014-05-29 at 18.17.52.png"/>
          <p:cNvPicPr>
            <a:picLocks noGrp="1" noChangeAspect="1"/>
          </p:cNvPicPr>
          <p:nvPr>
            <p:ph idx="1"/>
          </p:nvPr>
        </p:nvPicPr>
        <p:blipFill>
          <a:blip r:embed="rId3">
            <a:extLst>
              <a:ext uri="{28A0092B-C50C-407E-A947-70E740481C1C}">
                <a14:useLocalDpi xmlns:a14="http://schemas.microsoft.com/office/drawing/2010/main" val="0"/>
              </a:ext>
            </a:extLst>
          </a:blip>
          <a:srcRect l="-26690" r="-26690"/>
          <a:stretch>
            <a:fillRect/>
          </a:stretch>
        </p:blipFill>
        <p:spPr/>
      </p:pic>
      <p:sp>
        <p:nvSpPr>
          <p:cNvPr id="4" name="Date Placeholder 3"/>
          <p:cNvSpPr>
            <a:spLocks noGrp="1"/>
          </p:cNvSpPr>
          <p:nvPr>
            <p:ph type="dt" sz="half" idx="10"/>
          </p:nvPr>
        </p:nvSpPr>
        <p:spPr/>
        <p:txBody>
          <a:body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18</a:t>
            </a:fld>
            <a:endParaRPr lang="en-US"/>
          </a:p>
        </p:txBody>
      </p:sp>
      <p:sp>
        <p:nvSpPr>
          <p:cNvPr id="3" name="TextBox 2"/>
          <p:cNvSpPr txBox="1"/>
          <p:nvPr/>
        </p:nvSpPr>
        <p:spPr>
          <a:xfrm>
            <a:off x="1108906" y="6123806"/>
            <a:ext cx="7114147" cy="923330"/>
          </a:xfrm>
          <a:prstGeom prst="rect">
            <a:avLst/>
          </a:prstGeom>
          <a:noFill/>
        </p:spPr>
        <p:txBody>
          <a:bodyPr wrap="none" rtlCol="0">
            <a:spAutoFit/>
          </a:bodyPr>
          <a:lstStyle/>
          <a:p>
            <a:r>
              <a:rPr lang="en-GB" dirty="0"/>
              <a:t>VIDEO = </a:t>
            </a:r>
            <a:r>
              <a:rPr lang="en-GB" dirty="0">
                <a:hlinkClick r:id="rId4"/>
              </a:rPr>
              <a:t>http://vimeo.com/user22258446/review/79092608/</a:t>
            </a:r>
            <a:r>
              <a:rPr lang="en-GB" dirty="0" smtClean="0">
                <a:hlinkClick r:id="rId4"/>
              </a:rPr>
              <a:t>600e7bd650</a:t>
            </a:r>
            <a:endParaRPr lang="en-GB" dirty="0" smtClean="0"/>
          </a:p>
          <a:p>
            <a:endParaRPr lang="en-GB" dirty="0"/>
          </a:p>
          <a:p>
            <a:endParaRPr lang="en-GB" dirty="0"/>
          </a:p>
        </p:txBody>
      </p:sp>
    </p:spTree>
    <p:extLst>
      <p:ext uri="{BB962C8B-B14F-4D97-AF65-F5344CB8AC3E}">
        <p14:creationId xmlns:p14="http://schemas.microsoft.com/office/powerpoint/2010/main" val="245532859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How?</a:t>
            </a:r>
            <a:endParaRPr lang="en-GB" dirty="0"/>
          </a:p>
        </p:txBody>
      </p:sp>
      <p:sp>
        <p:nvSpPr>
          <p:cNvPr id="3" name="Content Placeholder 2"/>
          <p:cNvSpPr>
            <a:spLocks noGrp="1"/>
          </p:cNvSpPr>
          <p:nvPr>
            <p:ph idx="1"/>
          </p:nvPr>
        </p:nvSpPr>
        <p:spPr>
          <a:xfrm>
            <a:off x="0" y="1995954"/>
            <a:ext cx="8686800" cy="4130209"/>
          </a:xfrm>
        </p:spPr>
        <p:txBody>
          <a:bodyPr>
            <a:normAutofit fontScale="77500" lnSpcReduction="20000"/>
          </a:bodyPr>
          <a:lstStyle/>
          <a:p>
            <a:r>
              <a:rPr lang="en-GB" dirty="0" smtClean="0"/>
              <a:t>Make </a:t>
            </a:r>
            <a:r>
              <a:rPr lang="en-GB" i="1" u="sng" dirty="0" smtClean="0"/>
              <a:t>developers</a:t>
            </a:r>
            <a:r>
              <a:rPr lang="en-GB" dirty="0" smtClean="0"/>
              <a:t> </a:t>
            </a:r>
            <a:r>
              <a:rPr lang="en-GB" b="1" dirty="0" smtClean="0"/>
              <a:t>responsible</a:t>
            </a:r>
          </a:p>
          <a:p>
            <a:pPr lvl="1"/>
            <a:r>
              <a:rPr lang="en-GB" b="1" dirty="0" smtClean="0"/>
              <a:t> for delivery of the ‘quantified’ critical requirements </a:t>
            </a:r>
          </a:p>
          <a:p>
            <a:pPr lvl="2"/>
            <a:r>
              <a:rPr lang="en-GB" dirty="0" smtClean="0"/>
              <a:t>(Performance, Qualities, cost, deadline)</a:t>
            </a:r>
          </a:p>
          <a:p>
            <a:r>
              <a:rPr lang="en-GB" dirty="0" smtClean="0"/>
              <a:t>Give them the </a:t>
            </a:r>
            <a:r>
              <a:rPr lang="en-GB" b="1" dirty="0" smtClean="0"/>
              <a:t>freedom to decide the right designs</a:t>
            </a:r>
          </a:p>
          <a:p>
            <a:pPr lvl="1"/>
            <a:r>
              <a:rPr lang="en-GB" dirty="0" smtClean="0"/>
              <a:t>With immediate responsibility to </a:t>
            </a:r>
            <a:r>
              <a:rPr lang="en-GB" i="1" dirty="0" smtClean="0"/>
              <a:t>measure</a:t>
            </a:r>
            <a:r>
              <a:rPr lang="en-GB" dirty="0" smtClean="0"/>
              <a:t> that they are delivering the results</a:t>
            </a:r>
          </a:p>
          <a:p>
            <a:r>
              <a:rPr lang="en-GB" dirty="0" smtClean="0"/>
              <a:t>Get the ‘unprofessional’ users and </a:t>
            </a:r>
            <a:r>
              <a:rPr lang="en-GB" b="1" dirty="0" smtClean="0"/>
              <a:t>customers ‘off their backs’</a:t>
            </a:r>
          </a:p>
          <a:p>
            <a:pPr lvl="1"/>
            <a:r>
              <a:rPr lang="en-GB" dirty="0" smtClean="0"/>
              <a:t>Avoid receiving features and stories</a:t>
            </a:r>
          </a:p>
          <a:p>
            <a:pPr lvl="2"/>
            <a:r>
              <a:rPr lang="en-GB" dirty="0" smtClean="0"/>
              <a:t> which are usually amateur design, by people who have no overview or responsibility </a:t>
            </a:r>
            <a:r>
              <a:rPr lang="en-GB" dirty="0"/>
              <a:t>o</a:t>
            </a:r>
            <a:r>
              <a:rPr lang="en-GB" dirty="0" smtClean="0"/>
              <a:t>r design ability (</a:t>
            </a:r>
            <a:r>
              <a:rPr lang="en-GB" dirty="0"/>
              <a:t>u</a:t>
            </a:r>
            <a:r>
              <a:rPr lang="en-GB" dirty="0" smtClean="0"/>
              <a:t>sers and customers, and managers)</a:t>
            </a:r>
          </a:p>
          <a:p>
            <a:r>
              <a:rPr lang="en-GB" b="1" dirty="0" smtClean="0"/>
              <a:t>Elevate your talent</a:t>
            </a:r>
            <a:r>
              <a:rPr lang="en-GB" dirty="0" smtClean="0"/>
              <a:t> by becoming a </a:t>
            </a:r>
            <a:r>
              <a:rPr lang="en-GB" b="1" dirty="0" smtClean="0"/>
              <a:t>real ‘software ENGINEER’</a:t>
            </a:r>
          </a:p>
          <a:p>
            <a:pPr lvl="1"/>
            <a:r>
              <a:rPr lang="en-GB" dirty="0" smtClean="0"/>
              <a:t>With coding-expert craftsmanship, as your basic talent</a:t>
            </a:r>
            <a:endParaRPr lang="en-GB" dirty="0"/>
          </a:p>
        </p:txBody>
      </p:sp>
      <p:sp>
        <p:nvSpPr>
          <p:cNvPr id="4" name="Date Placeholder 3"/>
          <p:cNvSpPr>
            <a:spLocks noGrp="1"/>
          </p:cNvSpPr>
          <p:nvPr>
            <p:ph type="dt" sz="half" idx="10"/>
          </p:nvPr>
        </p:nvSpPr>
        <p:spPr/>
        <p:txBody>
          <a:bodyPr/>
          <a:lstStyle/>
          <a:p>
            <a:pPr>
              <a:defRPr/>
            </a:pPr>
            <a:fld id="{8E36CF61-AACB-CF4D-B3B7-F83ABFABB821}"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19</a:t>
            </a:fld>
            <a:endParaRPr lang="en-US"/>
          </a:p>
        </p:txBody>
      </p:sp>
      <p:pic>
        <p:nvPicPr>
          <p:cNvPr id="7" name="Picture 6"/>
          <p:cNvPicPr>
            <a:picLocks noChangeAspect="1"/>
          </p:cNvPicPr>
          <p:nvPr/>
        </p:nvPicPr>
        <p:blipFill>
          <a:blip r:embed="rId3"/>
          <a:stretch>
            <a:fillRect/>
          </a:stretch>
        </p:blipFill>
        <p:spPr>
          <a:xfrm>
            <a:off x="6416263" y="0"/>
            <a:ext cx="2980062" cy="1983096"/>
          </a:xfrm>
          <a:prstGeom prst="rect">
            <a:avLst/>
          </a:prstGeom>
        </p:spPr>
      </p:pic>
    </p:spTree>
    <p:extLst>
      <p:ext uri="{BB962C8B-B14F-4D97-AF65-F5344CB8AC3E}">
        <p14:creationId xmlns:p14="http://schemas.microsoft.com/office/powerpoint/2010/main" val="73201207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53168" y="346228"/>
            <a:ext cx="3696251" cy="6372965"/>
          </a:xfrm>
          <a:prstGeom prst="rect">
            <a:avLst/>
          </a:prstGeom>
        </p:spPr>
      </p:pic>
      <p:sp>
        <p:nvSpPr>
          <p:cNvPr id="5" name="TextBox 4"/>
          <p:cNvSpPr txBox="1"/>
          <p:nvPr/>
        </p:nvSpPr>
        <p:spPr>
          <a:xfrm>
            <a:off x="4114801" y="443883"/>
            <a:ext cx="4827233" cy="4308872"/>
          </a:xfrm>
          <a:prstGeom prst="rect">
            <a:avLst/>
          </a:prstGeom>
          <a:noFill/>
        </p:spPr>
        <p:txBody>
          <a:bodyPr wrap="square" rtlCol="0">
            <a:spAutoFit/>
          </a:bodyPr>
          <a:lstStyle/>
          <a:p>
            <a:r>
              <a:rPr lang="hr-HR" sz="2000" b="1" dirty="0" smtClean="0"/>
              <a:t>First </a:t>
            </a:r>
            <a:r>
              <a:rPr lang="hr-HR" sz="2000" b="1" dirty="0" err="1" smtClean="0"/>
              <a:t>book</a:t>
            </a:r>
            <a:r>
              <a:rPr lang="hr-HR" sz="2000" b="1" dirty="0" smtClean="0"/>
              <a:t> </a:t>
            </a:r>
            <a:r>
              <a:rPr lang="hr-HR" sz="2000" b="1" dirty="0" err="1" smtClean="0"/>
              <a:t>in</a:t>
            </a:r>
            <a:r>
              <a:rPr lang="hr-HR" sz="2000" b="1" dirty="0" smtClean="0"/>
              <a:t> Croatian </a:t>
            </a:r>
            <a:r>
              <a:rPr lang="hr-HR" sz="2000" b="1" dirty="0" err="1" smtClean="0"/>
              <a:t>language</a:t>
            </a:r>
            <a:r>
              <a:rPr lang="hr-HR" sz="2000" b="1" dirty="0" smtClean="0"/>
              <a:t> on </a:t>
            </a:r>
            <a:r>
              <a:rPr lang="hr-HR" sz="2000" b="1" dirty="0" err="1" smtClean="0"/>
              <a:t>Lean</a:t>
            </a:r>
            <a:r>
              <a:rPr lang="hr-HR" sz="2000" b="1" dirty="0" smtClean="0"/>
              <a:t> </a:t>
            </a:r>
            <a:r>
              <a:rPr lang="hr-HR" sz="2000" b="1" dirty="0" err="1" smtClean="0"/>
              <a:t>and</a:t>
            </a:r>
            <a:r>
              <a:rPr lang="hr-HR" sz="2000" b="1" dirty="0" smtClean="0"/>
              <a:t> </a:t>
            </a:r>
            <a:r>
              <a:rPr lang="hr-HR" sz="2000" b="1" dirty="0" err="1" smtClean="0"/>
              <a:t>Agile</a:t>
            </a:r>
            <a:endParaRPr lang="hr-HR" sz="2000" b="1" dirty="0"/>
          </a:p>
          <a:p>
            <a:endParaRPr lang="hr-HR" dirty="0" smtClean="0"/>
          </a:p>
          <a:p>
            <a:r>
              <a:rPr lang="hr-HR" dirty="0" smtClean="0"/>
              <a:t>In </a:t>
            </a:r>
            <a:r>
              <a:rPr lang="hr-HR" dirty="0" err="1" smtClean="0"/>
              <a:t>depth</a:t>
            </a:r>
            <a:r>
              <a:rPr lang="hr-HR" dirty="0" smtClean="0"/>
              <a:t> </a:t>
            </a:r>
            <a:r>
              <a:rPr lang="hr-HR" dirty="0" err="1" smtClean="0"/>
              <a:t>coverage</a:t>
            </a:r>
            <a:r>
              <a:rPr lang="hr-HR" dirty="0" smtClean="0"/>
              <a:t> </a:t>
            </a:r>
            <a:r>
              <a:rPr lang="hr-HR" dirty="0" err="1" smtClean="0"/>
              <a:t>of</a:t>
            </a:r>
            <a:r>
              <a:rPr lang="hr-HR" dirty="0" smtClean="0"/>
              <a:t> </a:t>
            </a:r>
            <a:r>
              <a:rPr lang="hr-HR" dirty="0" err="1" smtClean="0"/>
              <a:t>Agile</a:t>
            </a:r>
            <a:r>
              <a:rPr lang="hr-HR" dirty="0" smtClean="0"/>
              <a:t> </a:t>
            </a:r>
            <a:r>
              <a:rPr lang="hr-HR" dirty="0" err="1" smtClean="0"/>
              <a:t>principles</a:t>
            </a:r>
            <a:r>
              <a:rPr lang="hr-HR" dirty="0" smtClean="0"/>
              <a:t> </a:t>
            </a:r>
            <a:r>
              <a:rPr lang="hr-HR" dirty="0" err="1" smtClean="0"/>
              <a:t>and</a:t>
            </a:r>
            <a:r>
              <a:rPr lang="hr-HR" dirty="0" smtClean="0"/>
              <a:t> </a:t>
            </a:r>
            <a:r>
              <a:rPr lang="hr-HR" dirty="0" err="1" smtClean="0"/>
              <a:t>history</a:t>
            </a:r>
            <a:r>
              <a:rPr lang="hr-HR" dirty="0" smtClean="0"/>
              <a:t>, </a:t>
            </a:r>
            <a:r>
              <a:rPr lang="hr-HR" dirty="0" err="1" smtClean="0"/>
              <a:t>Scrum</a:t>
            </a:r>
            <a:r>
              <a:rPr lang="hr-HR" dirty="0" smtClean="0"/>
              <a:t>, </a:t>
            </a:r>
            <a:r>
              <a:rPr lang="hr-HR" dirty="0" err="1" smtClean="0"/>
              <a:t>Lean</a:t>
            </a:r>
            <a:r>
              <a:rPr lang="hr-HR" dirty="0" smtClean="0"/>
              <a:t> </a:t>
            </a:r>
            <a:r>
              <a:rPr lang="hr-HR" dirty="0" err="1" smtClean="0"/>
              <a:t>and</a:t>
            </a:r>
            <a:r>
              <a:rPr lang="hr-HR" dirty="0" smtClean="0"/>
              <a:t> </a:t>
            </a:r>
            <a:r>
              <a:rPr lang="hr-HR" dirty="0" err="1" smtClean="0"/>
              <a:t>Extreme</a:t>
            </a:r>
            <a:r>
              <a:rPr lang="hr-HR" dirty="0" smtClean="0"/>
              <a:t> </a:t>
            </a:r>
            <a:r>
              <a:rPr lang="hr-HR" dirty="0" err="1" smtClean="0"/>
              <a:t>programming</a:t>
            </a:r>
            <a:r>
              <a:rPr lang="hr-HR" dirty="0" smtClean="0"/>
              <a:t>.</a:t>
            </a:r>
          </a:p>
          <a:p>
            <a:endParaRPr lang="hr-HR" dirty="0" smtClean="0"/>
          </a:p>
          <a:p>
            <a:r>
              <a:rPr lang="hr-HR" dirty="0" err="1" smtClean="0"/>
              <a:t>Coming</a:t>
            </a:r>
            <a:r>
              <a:rPr lang="hr-HR" dirty="0" smtClean="0"/>
              <a:t> </a:t>
            </a:r>
            <a:r>
              <a:rPr lang="hr-HR" dirty="0" err="1" smtClean="0"/>
              <a:t>out</a:t>
            </a:r>
            <a:r>
              <a:rPr lang="hr-HR" dirty="0" smtClean="0"/>
              <a:t> </a:t>
            </a:r>
            <a:r>
              <a:rPr lang="hr-HR" dirty="0" err="1" smtClean="0"/>
              <a:t>soon</a:t>
            </a:r>
            <a:r>
              <a:rPr lang="hr-HR" dirty="0" smtClean="0"/>
              <a:t> </a:t>
            </a:r>
            <a:r>
              <a:rPr lang="hr-HR" dirty="0" err="1" smtClean="0"/>
              <a:t>in</a:t>
            </a:r>
            <a:r>
              <a:rPr lang="hr-HR" smtClean="0"/>
              <a:t> May 2015.</a:t>
            </a:r>
            <a:endParaRPr lang="hr-HR" dirty="0"/>
          </a:p>
          <a:p>
            <a:r>
              <a:rPr lang="hr-HR" dirty="0" err="1" smtClean="0"/>
              <a:t>Stay</a:t>
            </a:r>
            <a:r>
              <a:rPr lang="hr-HR" dirty="0" smtClean="0"/>
              <a:t> </a:t>
            </a:r>
            <a:r>
              <a:rPr lang="hr-HR" dirty="0" err="1" smtClean="0"/>
              <a:t>tuned</a:t>
            </a:r>
            <a:r>
              <a:rPr lang="hr-HR" dirty="0" smtClean="0"/>
              <a:t> at </a:t>
            </a:r>
            <a:r>
              <a:rPr lang="hr-HR" dirty="0" smtClean="0">
                <a:hlinkClick r:id="rId3"/>
              </a:rPr>
              <a:t>www.backloggrooming.com</a:t>
            </a:r>
            <a:endParaRPr lang="hr-HR" dirty="0" smtClean="0"/>
          </a:p>
          <a:p>
            <a:endParaRPr lang="hr-HR" dirty="0"/>
          </a:p>
          <a:p>
            <a:r>
              <a:rPr lang="hr-HR" dirty="0" err="1" smtClean="0"/>
              <a:t>Authors</a:t>
            </a:r>
            <a:endParaRPr lang="hr-HR" dirty="0" smtClean="0"/>
          </a:p>
          <a:p>
            <a:r>
              <a:rPr lang="hr-HR" dirty="0" smtClean="0"/>
              <a:t>Roko Roić, </a:t>
            </a:r>
            <a:r>
              <a:rPr lang="hr-HR" dirty="0" err="1" smtClean="0"/>
              <a:t>director</a:t>
            </a:r>
            <a:r>
              <a:rPr lang="hr-HR" dirty="0" smtClean="0"/>
              <a:t> </a:t>
            </a:r>
            <a:r>
              <a:rPr lang="hr-HR" dirty="0" err="1" smtClean="0"/>
              <a:t>of</a:t>
            </a:r>
            <a:r>
              <a:rPr lang="hr-HR" dirty="0" smtClean="0"/>
              <a:t> software </a:t>
            </a:r>
            <a:r>
              <a:rPr lang="hr-HR" dirty="0" err="1" smtClean="0"/>
              <a:t>delivery</a:t>
            </a:r>
            <a:r>
              <a:rPr lang="hr-HR" dirty="0" smtClean="0"/>
              <a:t> at King ICT</a:t>
            </a:r>
          </a:p>
          <a:p>
            <a:r>
              <a:rPr lang="hr-HR" dirty="0" smtClean="0"/>
              <a:t>Ivan Krnić, Software Development </a:t>
            </a:r>
            <a:r>
              <a:rPr lang="hr-HR" dirty="0" err="1" smtClean="0"/>
              <a:t>Technical</a:t>
            </a:r>
            <a:r>
              <a:rPr lang="hr-HR" dirty="0" smtClean="0"/>
              <a:t> Manager at CROZ</a:t>
            </a:r>
          </a:p>
          <a:p>
            <a:endParaRPr lang="hr-HR" dirty="0"/>
          </a:p>
        </p:txBody>
      </p:sp>
    </p:spTree>
    <p:extLst>
      <p:ext uri="{BB962C8B-B14F-4D97-AF65-F5344CB8AC3E}">
        <p14:creationId xmlns:p14="http://schemas.microsoft.com/office/powerpoint/2010/main" val="279412799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63210"/>
          </a:xfrm>
        </p:spPr>
        <p:txBody>
          <a:bodyPr>
            <a:noAutofit/>
          </a:bodyPr>
          <a:lstStyle/>
          <a:p>
            <a:r>
              <a:rPr lang="en-GB" sz="2000" b="1" dirty="0" smtClean="0"/>
              <a:t>Cases:     Raytheon and IBM</a:t>
            </a:r>
            <a:br>
              <a:rPr lang="en-GB" sz="2000" b="1" dirty="0" smtClean="0"/>
            </a:br>
            <a:r>
              <a:rPr lang="en-GB" sz="2000" b="1" dirty="0" smtClean="0"/>
              <a:t>use ‘Defect prevention Process’ </a:t>
            </a:r>
            <a:br>
              <a:rPr lang="en-GB" sz="2000" b="1" dirty="0" smtClean="0"/>
            </a:br>
            <a:r>
              <a:rPr lang="en-GB" sz="2000" b="1" dirty="0" smtClean="0"/>
              <a:t>(‘DPP’,=  CMM Level 5) to</a:t>
            </a:r>
            <a:br>
              <a:rPr lang="en-GB" sz="2000" b="1" dirty="0" smtClean="0"/>
            </a:br>
            <a:r>
              <a:rPr lang="en-GB" sz="2000" b="1" dirty="0" smtClean="0"/>
              <a:t>EMPOWER DEVELOPERS</a:t>
            </a:r>
            <a:br>
              <a:rPr lang="en-GB" sz="2000" b="1" dirty="0" smtClean="0"/>
            </a:br>
            <a:r>
              <a:rPr lang="en-GB" sz="2000" b="1" dirty="0" smtClean="0"/>
              <a:t> TO </a:t>
            </a:r>
            <a:r>
              <a:rPr lang="en-GB" sz="2000" b="1" i="1" u="sng" dirty="0" smtClean="0"/>
              <a:t>RADICALLY CHANGE </a:t>
            </a:r>
            <a:r>
              <a:rPr lang="en-GB" sz="2000" b="1" dirty="0" smtClean="0"/>
              <a:t>THEIR </a:t>
            </a:r>
            <a:r>
              <a:rPr lang="en-GB" sz="2000" b="1" u="sng" dirty="0" smtClean="0"/>
              <a:t>OWN</a:t>
            </a:r>
            <a:r>
              <a:rPr lang="en-GB" sz="2000" b="1" dirty="0" smtClean="0"/>
              <a:t> </a:t>
            </a:r>
            <a:r>
              <a:rPr lang="en-GB" sz="2000" b="1" i="1" dirty="0" smtClean="0"/>
              <a:t>WORK ENVIRONMENT </a:t>
            </a:r>
            <a:endParaRPr lang="en-GB" sz="2000" b="1" i="1" dirty="0"/>
          </a:p>
        </p:txBody>
      </p:sp>
      <p:sp>
        <p:nvSpPr>
          <p:cNvPr id="3" name="Content Placeholder 2"/>
          <p:cNvSpPr>
            <a:spLocks noGrp="1"/>
          </p:cNvSpPr>
          <p:nvPr>
            <p:ph idx="1"/>
          </p:nvPr>
        </p:nvSpPr>
        <p:spPr>
          <a:xfrm>
            <a:off x="457200" y="3111500"/>
            <a:ext cx="8229600" cy="3014663"/>
          </a:xfrm>
        </p:spPr>
        <p:txBody>
          <a:bodyPr/>
          <a:lstStyle/>
          <a:p>
            <a:r>
              <a:rPr lang="en-GB" dirty="0" smtClean="0"/>
              <a:t> </a:t>
            </a:r>
            <a:endParaRPr lang="en-GB" dirty="0"/>
          </a:p>
        </p:txBody>
      </p:sp>
      <p:sp>
        <p:nvSpPr>
          <p:cNvPr id="4" name="Date Placeholder 3"/>
          <p:cNvSpPr>
            <a:spLocks noGrp="1"/>
          </p:cNvSpPr>
          <p:nvPr>
            <p:ph type="dt" sz="half" idx="10"/>
          </p:nvPr>
        </p:nvSpPr>
        <p:spPr/>
        <p:txBody>
          <a:bodyPr/>
          <a:lstStyle/>
          <a:p>
            <a:pPr>
              <a:defRPr/>
            </a:pPr>
            <a:fld id="{445216C4-A741-6247-9530-4FCE90AD030B}"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20</a:t>
            </a:fld>
            <a:endParaRPr lang="en-US"/>
          </a:p>
        </p:txBody>
      </p:sp>
      <p:pic>
        <p:nvPicPr>
          <p:cNvPr id="7" name="Picture 6"/>
          <p:cNvPicPr>
            <a:picLocks noChangeAspect="1"/>
          </p:cNvPicPr>
          <p:nvPr/>
        </p:nvPicPr>
        <p:blipFill>
          <a:blip r:embed="rId3"/>
          <a:stretch>
            <a:fillRect/>
          </a:stretch>
        </p:blipFill>
        <p:spPr>
          <a:xfrm>
            <a:off x="1358900" y="2137847"/>
            <a:ext cx="6426200" cy="4305300"/>
          </a:xfrm>
          <a:prstGeom prst="rect">
            <a:avLst/>
          </a:prstGeom>
        </p:spPr>
      </p:pic>
    </p:spTree>
    <p:extLst>
      <p:ext uri="{BB962C8B-B14F-4D97-AF65-F5344CB8AC3E}">
        <p14:creationId xmlns:p14="http://schemas.microsoft.com/office/powerpoint/2010/main" val="53691094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858"/>
            <a:ext cx="8229600" cy="1143000"/>
          </a:xfrm>
        </p:spPr>
        <p:txBody>
          <a:bodyPr/>
          <a:lstStyle/>
          <a:p>
            <a:r>
              <a:rPr lang="en-GB" dirty="0" smtClean="0"/>
              <a:t>Designing Your Own Organization ?</a:t>
            </a:r>
            <a:endParaRPr lang="en-GB" dirty="0"/>
          </a:p>
        </p:txBody>
      </p:sp>
      <p:sp>
        <p:nvSpPr>
          <p:cNvPr id="12" name="Text Placeholder 11"/>
          <p:cNvSpPr>
            <a:spLocks noGrp="1"/>
          </p:cNvSpPr>
          <p:nvPr>
            <p:ph type="body" idx="1"/>
          </p:nvPr>
        </p:nvSpPr>
        <p:spPr>
          <a:xfrm>
            <a:off x="457200" y="732937"/>
            <a:ext cx="4040188" cy="639762"/>
          </a:xfrm>
        </p:spPr>
        <p:txBody>
          <a:bodyPr/>
          <a:lstStyle/>
          <a:p>
            <a:r>
              <a:rPr lang="en-GB" dirty="0" smtClean="0">
                <a:latin typeface="Apple Chancery"/>
                <a:cs typeface="Apple Chancery"/>
              </a:rPr>
              <a:t>Management</a:t>
            </a:r>
            <a:r>
              <a:rPr lang="en-GB" dirty="0" smtClean="0"/>
              <a:t> Decides our fate</a:t>
            </a:r>
            <a:endParaRPr lang="en-GB" dirty="0"/>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546281135"/>
              </p:ext>
            </p:extLst>
          </p:nvPr>
        </p:nvGraphicFramePr>
        <p:xfrm>
          <a:off x="457200" y="470251"/>
          <a:ext cx="4040188" cy="39512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 Placeholder 12"/>
          <p:cNvSpPr>
            <a:spLocks noGrp="1"/>
          </p:cNvSpPr>
          <p:nvPr>
            <p:ph type="body" sz="quarter" idx="3"/>
          </p:nvPr>
        </p:nvSpPr>
        <p:spPr>
          <a:xfrm>
            <a:off x="4645025" y="732937"/>
            <a:ext cx="4041775" cy="639762"/>
          </a:xfrm>
        </p:spPr>
        <p:txBody>
          <a:bodyPr/>
          <a:lstStyle/>
          <a:p>
            <a:pPr algn="ctr"/>
            <a:r>
              <a:rPr lang="en-GB" dirty="0" smtClean="0"/>
              <a:t>WE decide our fate</a:t>
            </a:r>
            <a:endParaRPr lang="en-GB" dirty="0"/>
          </a:p>
        </p:txBody>
      </p:sp>
      <p:graphicFrame>
        <p:nvGraphicFramePr>
          <p:cNvPr id="11" name="Content Placeholder 10"/>
          <p:cNvGraphicFramePr>
            <a:graphicFrameLocks noGrp="1"/>
          </p:cNvGraphicFramePr>
          <p:nvPr>
            <p:ph sz="quarter" idx="4"/>
            <p:extLst>
              <p:ext uri="{D42A27DB-BD31-4B8C-83A1-F6EECF244321}">
                <p14:modId xmlns:p14="http://schemas.microsoft.com/office/powerpoint/2010/main" val="432568188"/>
              </p:ext>
            </p:extLst>
          </p:nvPr>
        </p:nvGraphicFramePr>
        <p:xfrm>
          <a:off x="4645025" y="2174875"/>
          <a:ext cx="4041775" cy="39512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Date Placeholder 4"/>
          <p:cNvSpPr>
            <a:spLocks noGrp="1"/>
          </p:cNvSpPr>
          <p:nvPr>
            <p:ph type="dt" sz="half" idx="10"/>
          </p:nvPr>
        </p:nvSpPr>
        <p:spPr/>
        <p:txBody>
          <a:bodyPr/>
          <a:lstStyle/>
          <a:p>
            <a:pPr>
              <a:defRPr/>
            </a:pPr>
            <a:fld id="{4DACE8CB-E2A7-1E4B-9646-52D35EC7D860}" type="datetime3">
              <a:rPr lang="en-GB" smtClean="0"/>
              <a:t>14 April 2015</a:t>
            </a:fld>
            <a:endParaRPr lang="en-US"/>
          </a:p>
        </p:txBody>
      </p:sp>
      <p:sp>
        <p:nvSpPr>
          <p:cNvPr id="6" name="Footer Placeholder 5"/>
          <p:cNvSpPr>
            <a:spLocks noGrp="1"/>
          </p:cNvSpPr>
          <p:nvPr>
            <p:ph type="ftr" sz="quarter" idx="11"/>
          </p:nvPr>
        </p:nvSpPr>
        <p:spPr/>
        <p:txBody>
          <a:bodyPr/>
          <a:lstStyle/>
          <a:p>
            <a:pPr>
              <a:defRPr/>
            </a:pPr>
            <a:r>
              <a:rPr lang="en-US" smtClean="0"/>
              <a:t>Copyright Tom@Gilb.com 2014</a:t>
            </a:r>
            <a:endParaRPr lang="en-US"/>
          </a:p>
        </p:txBody>
      </p:sp>
      <p:sp>
        <p:nvSpPr>
          <p:cNvPr id="7" name="Slide Number Placeholder 6"/>
          <p:cNvSpPr>
            <a:spLocks noGrp="1"/>
          </p:cNvSpPr>
          <p:nvPr>
            <p:ph type="sldNum" sz="quarter" idx="12"/>
          </p:nvPr>
        </p:nvSpPr>
        <p:spPr/>
        <p:txBody>
          <a:bodyPr/>
          <a:lstStyle/>
          <a:p>
            <a:pPr>
              <a:defRPr/>
            </a:pPr>
            <a:fld id="{065B7237-CA1D-AB43-9BC0-1A0BAD6E7FE3}" type="slidenum">
              <a:rPr lang="en-US" smtClean="0"/>
              <a:pPr>
                <a:defRPr/>
              </a:pPr>
              <a:t>21</a:t>
            </a:fld>
            <a:endParaRPr lang="en-US"/>
          </a:p>
        </p:txBody>
      </p:sp>
      <p:pic>
        <p:nvPicPr>
          <p:cNvPr id="9" name="Picture 8"/>
          <p:cNvPicPr>
            <a:picLocks noChangeAspect="1"/>
          </p:cNvPicPr>
          <p:nvPr/>
        </p:nvPicPr>
        <p:blipFill>
          <a:blip r:embed="rId13"/>
          <a:stretch>
            <a:fillRect/>
          </a:stretch>
        </p:blipFill>
        <p:spPr>
          <a:xfrm>
            <a:off x="1447800" y="4813436"/>
            <a:ext cx="2082800" cy="1676400"/>
          </a:xfrm>
          <a:prstGeom prst="rect">
            <a:avLst/>
          </a:prstGeom>
        </p:spPr>
      </p:pic>
      <p:sp>
        <p:nvSpPr>
          <p:cNvPr id="10" name="Down Arrow 9"/>
          <p:cNvSpPr/>
          <p:nvPr/>
        </p:nvSpPr>
        <p:spPr>
          <a:xfrm>
            <a:off x="2239006" y="3726674"/>
            <a:ext cx="534688" cy="106252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9080118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1970-1980</a:t>
            </a:r>
            <a:br>
              <a:rPr lang="en-GB" dirty="0" smtClean="0"/>
            </a:br>
            <a:r>
              <a:rPr lang="en-GB" dirty="0" smtClean="0"/>
              <a:t>MANAGERS FAIL</a:t>
            </a:r>
            <a:endParaRPr lang="en-GB" dirty="0"/>
          </a:p>
        </p:txBody>
      </p:sp>
      <p:sp>
        <p:nvSpPr>
          <p:cNvPr id="3" name="Content Placeholder 2"/>
          <p:cNvSpPr>
            <a:spLocks noGrp="1"/>
          </p:cNvSpPr>
          <p:nvPr>
            <p:ph idx="1"/>
          </p:nvPr>
        </p:nvSpPr>
        <p:spPr/>
        <p:txBody>
          <a:bodyPr/>
          <a:lstStyle/>
          <a:p>
            <a:r>
              <a:rPr lang="en-GB" b="1" dirty="0" smtClean="0"/>
              <a:t>Michael Fagan and Ron </a:t>
            </a:r>
            <a:r>
              <a:rPr lang="en-GB" b="1" dirty="0" err="1" smtClean="0"/>
              <a:t>Radice</a:t>
            </a:r>
            <a:r>
              <a:rPr lang="en-GB" b="1" dirty="0" smtClean="0"/>
              <a:t> co-invent ‘Software Inspection’</a:t>
            </a:r>
          </a:p>
          <a:p>
            <a:pPr lvl="1"/>
            <a:r>
              <a:rPr lang="en-GB" b="1" dirty="0" smtClean="0"/>
              <a:t>The intent was to collect data on bugs and defects</a:t>
            </a:r>
          </a:p>
          <a:p>
            <a:pPr lvl="1"/>
            <a:r>
              <a:rPr lang="en-GB" b="1" dirty="0" smtClean="0"/>
              <a:t>Use it to find frequent common causes</a:t>
            </a:r>
          </a:p>
          <a:p>
            <a:pPr lvl="1"/>
            <a:r>
              <a:rPr lang="en-GB" b="1" dirty="0" smtClean="0"/>
              <a:t>To improve development processes</a:t>
            </a:r>
          </a:p>
          <a:p>
            <a:pPr lvl="1"/>
            <a:r>
              <a:rPr lang="en-GB" b="1" dirty="0" smtClean="0"/>
              <a:t>The attitude was explicitly</a:t>
            </a:r>
          </a:p>
          <a:p>
            <a:pPr lvl="2"/>
            <a:r>
              <a:rPr lang="en-GB" b="1" dirty="0" smtClean="0"/>
              <a:t>‘managers should manage’ (MEF to </a:t>
            </a:r>
            <a:r>
              <a:rPr lang="en-GB" b="1" dirty="0" err="1" smtClean="0"/>
              <a:t>TsG</a:t>
            </a:r>
            <a:r>
              <a:rPr lang="en-GB" b="1" dirty="0" smtClean="0"/>
              <a:t>)</a:t>
            </a:r>
          </a:p>
          <a:p>
            <a:pPr lvl="1"/>
            <a:r>
              <a:rPr lang="en-GB" b="1" dirty="0" smtClean="0"/>
              <a:t>THEY FAILED TO GET REAL PROCESS IMPROVEMENT</a:t>
            </a:r>
            <a:endParaRPr lang="en-GB" b="1" dirty="0"/>
          </a:p>
        </p:txBody>
      </p:sp>
      <p:sp>
        <p:nvSpPr>
          <p:cNvPr id="4" name="Date Placeholder 3"/>
          <p:cNvSpPr>
            <a:spLocks noGrp="1"/>
          </p:cNvSpPr>
          <p:nvPr>
            <p:ph type="dt" sz="half" idx="10"/>
          </p:nvPr>
        </p:nvSpPr>
        <p:spPr/>
        <p:txBody>
          <a:bodyPr/>
          <a:lstStyle/>
          <a:p>
            <a:pPr>
              <a:defRPr/>
            </a:pPr>
            <a:fld id="{924CA2CE-0422-BC4A-8085-EF9704310D69}"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22</a:t>
            </a:fld>
            <a:endParaRPr lang="en-US"/>
          </a:p>
        </p:txBody>
      </p:sp>
    </p:spTree>
    <p:extLst>
      <p:ext uri="{BB962C8B-B14F-4D97-AF65-F5344CB8AC3E}">
        <p14:creationId xmlns:p14="http://schemas.microsoft.com/office/powerpoint/2010/main" val="46709353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dirty="0" smtClean="0"/>
              <a:t>1980</a:t>
            </a:r>
            <a:br>
              <a:rPr lang="en-GB" sz="3200" dirty="0" smtClean="0"/>
            </a:br>
            <a:r>
              <a:rPr lang="en-GB" sz="3200" dirty="0" smtClean="0"/>
              <a:t>The ‘Troops’ succeed, where the Generals Failed</a:t>
            </a:r>
            <a:endParaRPr lang="en-GB" sz="3200" dirty="0"/>
          </a:p>
        </p:txBody>
      </p:sp>
      <p:sp>
        <p:nvSpPr>
          <p:cNvPr id="3" name="Content Placeholder 2"/>
          <p:cNvSpPr>
            <a:spLocks noGrp="1"/>
          </p:cNvSpPr>
          <p:nvPr>
            <p:ph idx="1"/>
          </p:nvPr>
        </p:nvSpPr>
        <p:spPr>
          <a:xfrm>
            <a:off x="169333" y="1600200"/>
            <a:ext cx="9143999" cy="4525963"/>
          </a:xfrm>
        </p:spPr>
        <p:txBody>
          <a:bodyPr/>
          <a:lstStyle/>
          <a:p>
            <a:r>
              <a:rPr lang="en-GB" dirty="0" smtClean="0"/>
              <a:t>Robert Mays and Carol L. Jones, at IBM Research Triangle Park, NC</a:t>
            </a:r>
          </a:p>
          <a:p>
            <a:r>
              <a:rPr lang="en-GB" dirty="0" smtClean="0"/>
              <a:t>Invent ‘Defect </a:t>
            </a:r>
            <a:r>
              <a:rPr lang="en-GB" dirty="0"/>
              <a:t>P</a:t>
            </a:r>
            <a:r>
              <a:rPr lang="en-GB" dirty="0" smtClean="0"/>
              <a:t>revention Process’ </a:t>
            </a:r>
            <a:r>
              <a:rPr lang="en-GB" sz="2800" dirty="0" smtClean="0">
                <a:sym typeface="Wingdings"/>
              </a:rPr>
              <a:t> </a:t>
            </a:r>
            <a:r>
              <a:rPr lang="en-GB" sz="2800" dirty="0" err="1" smtClean="0">
                <a:sym typeface="Wingdings"/>
              </a:rPr>
              <a:t>Ch</a:t>
            </a:r>
            <a:r>
              <a:rPr lang="en-GB" sz="2800" dirty="0" smtClean="0">
                <a:sym typeface="Wingdings"/>
              </a:rPr>
              <a:t> 17 </a:t>
            </a:r>
            <a:endParaRPr lang="en-GB" dirty="0"/>
          </a:p>
          <a:p>
            <a:r>
              <a:rPr lang="en-GB" dirty="0" smtClean="0"/>
              <a:t>Major idea:</a:t>
            </a:r>
          </a:p>
          <a:p>
            <a:pPr lvl="1"/>
            <a:r>
              <a:rPr lang="en-GB" dirty="0" smtClean="0"/>
              <a:t>Delegate power to </a:t>
            </a:r>
            <a:r>
              <a:rPr lang="en-GB" dirty="0" err="1" smtClean="0"/>
              <a:t>devs</a:t>
            </a:r>
            <a:r>
              <a:rPr lang="en-GB" dirty="0" smtClean="0"/>
              <a:t> to </a:t>
            </a:r>
          </a:p>
          <a:p>
            <a:pPr lvl="2"/>
            <a:r>
              <a:rPr lang="en-GB" dirty="0" err="1" smtClean="0"/>
              <a:t>Analyze</a:t>
            </a:r>
            <a:r>
              <a:rPr lang="en-GB" dirty="0" smtClean="0"/>
              <a:t> their OWN defects</a:t>
            </a:r>
          </a:p>
          <a:p>
            <a:pPr lvl="2"/>
            <a:r>
              <a:rPr lang="en-GB" dirty="0" smtClean="0"/>
              <a:t>And fix their OWN process</a:t>
            </a:r>
          </a:p>
          <a:p>
            <a:r>
              <a:rPr lang="en-GB" dirty="0" smtClean="0"/>
              <a:t>THAT </a:t>
            </a:r>
            <a:r>
              <a:rPr lang="en-GB" i="1" dirty="0" smtClean="0"/>
              <a:t>WORKED</a:t>
            </a:r>
            <a:endParaRPr lang="en-GB" i="1" dirty="0"/>
          </a:p>
        </p:txBody>
      </p:sp>
      <p:sp>
        <p:nvSpPr>
          <p:cNvPr id="4" name="Date Placeholder 3"/>
          <p:cNvSpPr>
            <a:spLocks noGrp="1"/>
          </p:cNvSpPr>
          <p:nvPr>
            <p:ph type="dt" sz="half" idx="10"/>
          </p:nvPr>
        </p:nvSpPr>
        <p:spPr/>
        <p:txBody>
          <a:bodyPr/>
          <a:lstStyle/>
          <a:p>
            <a:pPr>
              <a:defRPr/>
            </a:pPr>
            <a:fld id="{CD12B600-B41A-4047-8AE5-DDA6665B93C5}"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23</a:t>
            </a:fld>
            <a:endParaRPr lang="en-US"/>
          </a:p>
        </p:txBody>
      </p:sp>
      <p:pic>
        <p:nvPicPr>
          <p:cNvPr id="7" name="Picture 6"/>
          <p:cNvPicPr>
            <a:picLocks noChangeAspect="1"/>
          </p:cNvPicPr>
          <p:nvPr/>
        </p:nvPicPr>
        <p:blipFill>
          <a:blip r:embed="rId2"/>
          <a:stretch>
            <a:fillRect/>
          </a:stretch>
        </p:blipFill>
        <p:spPr>
          <a:xfrm>
            <a:off x="5571067" y="3943350"/>
            <a:ext cx="3365500" cy="2413000"/>
          </a:xfrm>
          <a:prstGeom prst="rect">
            <a:avLst/>
          </a:prstGeom>
        </p:spPr>
      </p:pic>
      <p:pic>
        <p:nvPicPr>
          <p:cNvPr id="8" name="Picture 7" descr="Inspection book larg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7473296" y="2557653"/>
            <a:ext cx="1912748" cy="1428658"/>
          </a:xfrm>
          <a:prstGeom prst="rect">
            <a:avLst/>
          </a:prstGeom>
        </p:spPr>
      </p:pic>
    </p:spTree>
    <p:extLst>
      <p:ext uri="{BB962C8B-B14F-4D97-AF65-F5344CB8AC3E}">
        <p14:creationId xmlns:p14="http://schemas.microsoft.com/office/powerpoint/2010/main" val="281576247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8E0C7C9-5436-134C-9C2F-787F9692C817}" type="datetime3">
              <a:rPr lang="en-GB" altLang="en-GB" smtClean="0"/>
              <a:t>14 April 2015</a:t>
            </a:fld>
            <a:endParaRPr lang="en-US" altLang="en-GB"/>
          </a:p>
        </p:txBody>
      </p:sp>
      <p:sp>
        <p:nvSpPr>
          <p:cNvPr id="5" name="Footer Placeholder 4"/>
          <p:cNvSpPr>
            <a:spLocks noGrp="1"/>
          </p:cNvSpPr>
          <p:nvPr>
            <p:ph type="ftr" sz="quarter" idx="11"/>
          </p:nvPr>
        </p:nvSpPr>
        <p:spPr/>
        <p:txBody>
          <a:bodyPr/>
          <a:lstStyle/>
          <a:p>
            <a:r>
              <a:rPr lang="en-US" altLang="en-GB" smtClean="0"/>
              <a:t>Copyright Tom@Gilb.com 2014</a:t>
            </a:r>
            <a:endParaRPr lang="en-US" altLang="en-GB"/>
          </a:p>
        </p:txBody>
      </p:sp>
      <p:sp>
        <p:nvSpPr>
          <p:cNvPr id="6" name="Slide Number Placeholder 5"/>
          <p:cNvSpPr>
            <a:spLocks noGrp="1"/>
          </p:cNvSpPr>
          <p:nvPr>
            <p:ph type="sldNum" sz="quarter" idx="12"/>
          </p:nvPr>
        </p:nvSpPr>
        <p:spPr/>
        <p:txBody>
          <a:bodyPr/>
          <a:lstStyle/>
          <a:p>
            <a:fld id="{4C1FE3D2-CE73-0046-9DEB-01008504C9B7}" type="slidenum">
              <a:rPr lang="en-US" altLang="en-GB"/>
              <a:pPr/>
              <a:t>24</a:t>
            </a:fld>
            <a:endParaRPr lang="en-US" altLang="en-GB"/>
          </a:p>
        </p:txBody>
      </p:sp>
      <p:sp>
        <p:nvSpPr>
          <p:cNvPr id="3074" name="Rectangle 2"/>
          <p:cNvSpPr>
            <a:spLocks noGrp="1" noChangeArrowheads="1"/>
          </p:cNvSpPr>
          <p:nvPr>
            <p:ph type="title"/>
          </p:nvPr>
        </p:nvSpPr>
        <p:spPr>
          <a:xfrm>
            <a:off x="762000" y="228600"/>
            <a:ext cx="7772400" cy="1143000"/>
          </a:xfrm>
          <a:noFill/>
          <a:ln/>
        </p:spPr>
        <p:txBody>
          <a:bodyPr lIns="92075" tIns="46038" rIns="92075" bIns="46038"/>
          <a:lstStyle/>
          <a:p>
            <a:r>
              <a:rPr lang="en-US" altLang="en-GB" dirty="0"/>
              <a:t>Software Process Improvement at Raytheon</a:t>
            </a:r>
          </a:p>
        </p:txBody>
      </p:sp>
      <p:sp>
        <p:nvSpPr>
          <p:cNvPr id="3075" name="Rectangle 3"/>
          <p:cNvSpPr>
            <a:spLocks noGrp="1" noChangeArrowheads="1"/>
          </p:cNvSpPr>
          <p:nvPr>
            <p:ph type="body" idx="1"/>
          </p:nvPr>
        </p:nvSpPr>
        <p:spPr>
          <a:xfrm>
            <a:off x="-9525" y="1514475"/>
            <a:ext cx="4682266" cy="4819650"/>
          </a:xfrm>
          <a:solidFill>
            <a:srgbClr val="99FFCC"/>
          </a:solidFill>
          <a:ln w="57150" cap="flat" cmpd="tri">
            <a:solidFill>
              <a:schemeClr val="tx1"/>
            </a:solidFill>
            <a:miter lim="800000"/>
            <a:headEnd/>
            <a:tailEnd/>
          </a:ln>
        </p:spPr>
        <p:txBody>
          <a:bodyPr lIns="92075" tIns="46038" rIns="92075" bIns="46038">
            <a:normAutofit fontScale="62500" lnSpcReduction="20000"/>
          </a:bodyPr>
          <a:lstStyle/>
          <a:p>
            <a:r>
              <a:rPr lang="en-US" altLang="en-GB" dirty="0"/>
              <a:t>Source : Raytheon Report 1995</a:t>
            </a:r>
          </a:p>
          <a:p>
            <a:pPr lvl="1"/>
            <a:r>
              <a:rPr lang="en-GB" dirty="0">
                <a:solidFill>
                  <a:schemeClr val="tx1"/>
                </a:solidFill>
                <a:latin typeface="+mn-lt"/>
                <a:ea typeface="+mn-ea"/>
                <a:cs typeface="+mn-cs"/>
                <a:hlinkClick r:id="rId3"/>
              </a:rPr>
              <a:t>http://resources.sei.cmu.edu/library/asset-view.cfm?assetid=</a:t>
            </a:r>
            <a:r>
              <a:rPr lang="en-GB" dirty="0" smtClean="0">
                <a:solidFill>
                  <a:schemeClr val="tx1"/>
                </a:solidFill>
                <a:latin typeface="+mn-lt"/>
                <a:ea typeface="+mn-ea"/>
                <a:cs typeface="+mn-cs"/>
                <a:hlinkClick r:id="rId3"/>
              </a:rPr>
              <a:t>12403</a:t>
            </a:r>
            <a:r>
              <a:rPr lang="en-GB" dirty="0" smtClean="0">
                <a:solidFill>
                  <a:schemeClr val="tx1"/>
                </a:solidFill>
                <a:latin typeface="+mn-lt"/>
                <a:ea typeface="+mn-ea"/>
                <a:cs typeface="+mn-cs"/>
              </a:rPr>
              <a:t>  (this is a header to the download) Tested May 2014</a:t>
            </a:r>
            <a:endParaRPr lang="en-US" dirty="0">
              <a:solidFill>
                <a:schemeClr val="tx1"/>
              </a:solidFill>
              <a:latin typeface="+mn-lt"/>
              <a:ea typeface="+mn-ea"/>
              <a:cs typeface="+mn-cs"/>
            </a:endParaRPr>
          </a:p>
          <a:p>
            <a:pPr lvl="1"/>
            <a:r>
              <a:rPr lang="en-US" altLang="en-GB" dirty="0" smtClean="0"/>
              <a:t>Search </a:t>
            </a:r>
            <a:r>
              <a:rPr lang="ja-JP" altLang="en-GB" dirty="0">
                <a:latin typeface="Arial"/>
              </a:rPr>
              <a:t>“</a:t>
            </a:r>
            <a:r>
              <a:rPr lang="en-US" altLang="en-GB" dirty="0"/>
              <a:t>Dion &amp; Raytheon</a:t>
            </a:r>
            <a:r>
              <a:rPr lang="ja-JP" altLang="en-GB" dirty="0" smtClean="0">
                <a:latin typeface="Arial"/>
              </a:rPr>
              <a:t>”</a:t>
            </a:r>
            <a:r>
              <a:rPr lang="en-GB" altLang="ja-JP" dirty="0" smtClean="0">
                <a:latin typeface="Arial"/>
              </a:rPr>
              <a:t> (Dion is Florida retired in 2014)</a:t>
            </a:r>
            <a:endParaRPr lang="nb-NO" altLang="ja-JP" dirty="0" smtClean="0">
              <a:latin typeface="Arial"/>
            </a:endParaRPr>
          </a:p>
          <a:p>
            <a:pPr lvl="1"/>
            <a:r>
              <a:rPr lang="nb-NO" altLang="en-GB" dirty="0" smtClean="0"/>
              <a:t>http://</a:t>
            </a:r>
            <a:r>
              <a:rPr lang="nb-NO" altLang="en-GB" dirty="0" err="1" smtClean="0"/>
              <a:t>resources.sei.cmu.edu</a:t>
            </a:r>
            <a:r>
              <a:rPr lang="nb-NO" altLang="en-GB" dirty="0" smtClean="0"/>
              <a:t>/</a:t>
            </a:r>
            <a:r>
              <a:rPr lang="nb-NO" altLang="en-GB" dirty="0" err="1" smtClean="0"/>
              <a:t>asset_files</a:t>
            </a:r>
            <a:r>
              <a:rPr lang="nb-NO" altLang="en-GB" dirty="0" smtClean="0"/>
              <a:t>/</a:t>
            </a:r>
            <a:r>
              <a:rPr lang="nb-NO" altLang="en-GB" dirty="0" err="1" smtClean="0"/>
              <a:t>TechnicalReport</a:t>
            </a:r>
            <a:r>
              <a:rPr lang="nb-NO" altLang="en-GB" dirty="0" smtClean="0"/>
              <a:t>/1995_005_001_16415.pdf</a:t>
            </a:r>
            <a:endParaRPr lang="en-US" altLang="en-GB" dirty="0"/>
          </a:p>
          <a:p>
            <a:r>
              <a:rPr lang="en-US" altLang="en-GB" dirty="0"/>
              <a:t>An excellent example of process improvement driven by </a:t>
            </a:r>
            <a:r>
              <a:rPr lang="en-US" altLang="en-GB" dirty="0">
                <a:solidFill>
                  <a:srgbClr val="CC0000"/>
                </a:solidFill>
              </a:rPr>
              <a:t>measurement of improvement</a:t>
            </a:r>
          </a:p>
          <a:p>
            <a:r>
              <a:rPr lang="en-US" altLang="en-GB" dirty="0"/>
              <a:t>Main Motor: </a:t>
            </a:r>
          </a:p>
          <a:p>
            <a:pPr lvl="1"/>
            <a:r>
              <a:rPr lang="ja-JP" altLang="en-GB" dirty="0">
                <a:solidFill>
                  <a:schemeClr val="accent2"/>
                </a:solidFill>
                <a:latin typeface="Arial"/>
              </a:rPr>
              <a:t>“</a:t>
            </a:r>
            <a:r>
              <a:rPr lang="en-US" altLang="en-GB" dirty="0">
                <a:solidFill>
                  <a:schemeClr val="accent2"/>
                </a:solidFill>
              </a:rPr>
              <a:t>Document Inspection</a:t>
            </a:r>
            <a:r>
              <a:rPr lang="ja-JP" altLang="en-GB" dirty="0">
                <a:solidFill>
                  <a:schemeClr val="accent2"/>
                </a:solidFill>
                <a:latin typeface="Arial"/>
              </a:rPr>
              <a:t>”</a:t>
            </a:r>
            <a:r>
              <a:rPr lang="en-US" altLang="en-GB" dirty="0">
                <a:solidFill>
                  <a:schemeClr val="accent2"/>
                </a:solidFill>
              </a:rPr>
              <a:t>, Defect Detection</a:t>
            </a:r>
          </a:p>
          <a:p>
            <a:r>
              <a:rPr lang="en-US" altLang="en-GB" dirty="0"/>
              <a:t>Main Driver: </a:t>
            </a:r>
          </a:p>
          <a:p>
            <a:pPr lvl="1"/>
            <a:r>
              <a:rPr lang="ja-JP" altLang="en-GB" dirty="0">
                <a:solidFill>
                  <a:schemeClr val="accent2"/>
                </a:solidFill>
                <a:latin typeface="Arial"/>
              </a:rPr>
              <a:t>“</a:t>
            </a:r>
            <a:r>
              <a:rPr lang="en-US" altLang="en-GB" dirty="0">
                <a:solidFill>
                  <a:schemeClr val="accent2"/>
                </a:solidFill>
              </a:rPr>
              <a:t>Defect Prevention Process</a:t>
            </a:r>
            <a:r>
              <a:rPr lang="ja-JP" altLang="en-GB" dirty="0">
                <a:solidFill>
                  <a:schemeClr val="accent2"/>
                </a:solidFill>
                <a:latin typeface="Arial"/>
              </a:rPr>
              <a:t>”</a:t>
            </a:r>
            <a:r>
              <a:rPr lang="en-US" altLang="en-GB" dirty="0">
                <a:solidFill>
                  <a:schemeClr val="accent2"/>
                </a:solidFill>
              </a:rPr>
              <a:t> (DPP)</a:t>
            </a:r>
          </a:p>
        </p:txBody>
      </p:sp>
      <p:pic>
        <p:nvPicPr>
          <p:cNvPr id="2" name="Picture 1" descr="Screen Shot 2014-06-16 at 11.32.27.png"/>
          <p:cNvPicPr>
            <a:picLocks noChangeAspect="1"/>
          </p:cNvPicPr>
          <p:nvPr/>
        </p:nvPicPr>
        <p:blipFill rotWithShape="1">
          <a:blip r:embed="rId4">
            <a:extLst>
              <a:ext uri="{28A0092B-C50C-407E-A947-70E740481C1C}">
                <a14:useLocalDpi xmlns:a14="http://schemas.microsoft.com/office/drawing/2010/main" val="0"/>
              </a:ext>
            </a:extLst>
          </a:blip>
          <a:srcRect l="33547" r="6297" b="15727"/>
          <a:stretch/>
        </p:blipFill>
        <p:spPr>
          <a:xfrm>
            <a:off x="4727990" y="1514475"/>
            <a:ext cx="4416010" cy="4851475"/>
          </a:xfrm>
          <a:prstGeom prst="rect">
            <a:avLst/>
          </a:prstGeom>
          <a:ln w="76200" cmpd="sng">
            <a:solidFill>
              <a:srgbClr val="0000FF"/>
            </a:solidFill>
          </a:ln>
        </p:spPr>
      </p:pic>
    </p:spTree>
    <p:extLst>
      <p:ext uri="{BB962C8B-B14F-4D97-AF65-F5344CB8AC3E}">
        <p14:creationId xmlns:p14="http://schemas.microsoft.com/office/powerpoint/2010/main" val="13435624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058275" cy="688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147" name="Rectangle 3"/>
          <p:cNvSpPr>
            <a:spLocks noGrp="1" noChangeArrowheads="1"/>
          </p:cNvSpPr>
          <p:nvPr>
            <p:ph type="title"/>
          </p:nvPr>
        </p:nvSpPr>
        <p:spPr>
          <a:xfrm>
            <a:off x="838200" y="0"/>
            <a:ext cx="7772400" cy="533400"/>
          </a:xfrm>
          <a:solidFill>
            <a:srgbClr val="FFFF00"/>
          </a:solidFill>
          <a:ln/>
        </p:spPr>
        <p:txBody>
          <a:bodyPr lIns="92075" tIns="46038" rIns="92075" bIns="46038"/>
          <a:lstStyle/>
          <a:p>
            <a:r>
              <a:rPr lang="en-US" altLang="en-GB" sz="3200"/>
              <a:t>Cost of Quality over Time: Raytheon 95</a:t>
            </a:r>
          </a:p>
        </p:txBody>
      </p:sp>
      <p:grpSp>
        <p:nvGrpSpPr>
          <p:cNvPr id="6148" name="Group 4"/>
          <p:cNvGrpSpPr>
            <a:grpSpLocks/>
          </p:cNvGrpSpPr>
          <p:nvPr/>
        </p:nvGrpSpPr>
        <p:grpSpPr bwMode="auto">
          <a:xfrm>
            <a:off x="2390775" y="1189038"/>
            <a:ext cx="3860800" cy="1114425"/>
            <a:chOff x="1506" y="749"/>
            <a:chExt cx="2432" cy="702"/>
          </a:xfrm>
        </p:grpSpPr>
        <p:sp>
          <p:nvSpPr>
            <p:cNvPr id="6149" name="Freeform 5"/>
            <p:cNvSpPr>
              <a:spLocks/>
            </p:cNvSpPr>
            <p:nvPr/>
          </p:nvSpPr>
          <p:spPr bwMode="auto">
            <a:xfrm>
              <a:off x="1506" y="749"/>
              <a:ext cx="2432" cy="702"/>
            </a:xfrm>
            <a:custGeom>
              <a:avLst/>
              <a:gdLst>
                <a:gd name="T0" fmla="*/ 592 w 2432"/>
                <a:gd name="T1" fmla="*/ 0 h 702"/>
                <a:gd name="T2" fmla="*/ 516 w 2432"/>
                <a:gd name="T3" fmla="*/ 3 h 702"/>
                <a:gd name="T4" fmla="*/ 447 w 2432"/>
                <a:gd name="T5" fmla="*/ 7 h 702"/>
                <a:gd name="T6" fmla="*/ 384 w 2432"/>
                <a:gd name="T7" fmla="*/ 17 h 702"/>
                <a:gd name="T8" fmla="*/ 333 w 2432"/>
                <a:gd name="T9" fmla="*/ 28 h 702"/>
                <a:gd name="T10" fmla="*/ 283 w 2432"/>
                <a:gd name="T11" fmla="*/ 42 h 702"/>
                <a:gd name="T12" fmla="*/ 251 w 2432"/>
                <a:gd name="T13" fmla="*/ 58 h 702"/>
                <a:gd name="T14" fmla="*/ 226 w 2432"/>
                <a:gd name="T15" fmla="*/ 77 h 702"/>
                <a:gd name="T16" fmla="*/ 220 w 2432"/>
                <a:gd name="T17" fmla="*/ 95 h 702"/>
                <a:gd name="T18" fmla="*/ 220 w 2432"/>
                <a:gd name="T19" fmla="*/ 330 h 702"/>
                <a:gd name="T20" fmla="*/ 220 w 2432"/>
                <a:gd name="T21" fmla="*/ 471 h 702"/>
                <a:gd name="T22" fmla="*/ 226 w 2432"/>
                <a:gd name="T23" fmla="*/ 490 h 702"/>
                <a:gd name="T24" fmla="*/ 251 w 2432"/>
                <a:gd name="T25" fmla="*/ 508 h 702"/>
                <a:gd name="T26" fmla="*/ 283 w 2432"/>
                <a:gd name="T27" fmla="*/ 522 h 702"/>
                <a:gd name="T28" fmla="*/ 333 w 2432"/>
                <a:gd name="T29" fmla="*/ 536 h 702"/>
                <a:gd name="T30" fmla="*/ 384 w 2432"/>
                <a:gd name="T31" fmla="*/ 548 h 702"/>
                <a:gd name="T32" fmla="*/ 447 w 2432"/>
                <a:gd name="T33" fmla="*/ 557 h 702"/>
                <a:gd name="T34" fmla="*/ 516 w 2432"/>
                <a:gd name="T35" fmla="*/ 562 h 702"/>
                <a:gd name="T36" fmla="*/ 592 w 2432"/>
                <a:gd name="T37" fmla="*/ 564 h 702"/>
                <a:gd name="T38" fmla="*/ 0 w 2432"/>
                <a:gd name="T39" fmla="*/ 701 h 702"/>
                <a:gd name="T40" fmla="*/ 1140 w 2432"/>
                <a:gd name="T41" fmla="*/ 564 h 702"/>
                <a:gd name="T42" fmla="*/ 2059 w 2432"/>
                <a:gd name="T43" fmla="*/ 564 h 702"/>
                <a:gd name="T44" fmla="*/ 2135 w 2432"/>
                <a:gd name="T45" fmla="*/ 562 h 702"/>
                <a:gd name="T46" fmla="*/ 2204 w 2432"/>
                <a:gd name="T47" fmla="*/ 557 h 702"/>
                <a:gd name="T48" fmla="*/ 2267 w 2432"/>
                <a:gd name="T49" fmla="*/ 548 h 702"/>
                <a:gd name="T50" fmla="*/ 2324 w 2432"/>
                <a:gd name="T51" fmla="*/ 536 h 702"/>
                <a:gd name="T52" fmla="*/ 2368 w 2432"/>
                <a:gd name="T53" fmla="*/ 522 h 702"/>
                <a:gd name="T54" fmla="*/ 2400 w 2432"/>
                <a:gd name="T55" fmla="*/ 508 h 702"/>
                <a:gd name="T56" fmla="*/ 2425 w 2432"/>
                <a:gd name="T57" fmla="*/ 490 h 702"/>
                <a:gd name="T58" fmla="*/ 2431 w 2432"/>
                <a:gd name="T59" fmla="*/ 471 h 702"/>
                <a:gd name="T60" fmla="*/ 2431 w 2432"/>
                <a:gd name="T61" fmla="*/ 330 h 702"/>
                <a:gd name="T62" fmla="*/ 2431 w 2432"/>
                <a:gd name="T63" fmla="*/ 95 h 702"/>
                <a:gd name="T64" fmla="*/ 2425 w 2432"/>
                <a:gd name="T65" fmla="*/ 77 h 702"/>
                <a:gd name="T66" fmla="*/ 2400 w 2432"/>
                <a:gd name="T67" fmla="*/ 58 h 702"/>
                <a:gd name="T68" fmla="*/ 2368 w 2432"/>
                <a:gd name="T69" fmla="*/ 42 h 702"/>
                <a:gd name="T70" fmla="*/ 2324 w 2432"/>
                <a:gd name="T71" fmla="*/ 28 h 702"/>
                <a:gd name="T72" fmla="*/ 2267 w 2432"/>
                <a:gd name="T73" fmla="*/ 17 h 702"/>
                <a:gd name="T74" fmla="*/ 2204 w 2432"/>
                <a:gd name="T75" fmla="*/ 7 h 702"/>
                <a:gd name="T76" fmla="*/ 2135 w 2432"/>
                <a:gd name="T77" fmla="*/ 3 h 702"/>
                <a:gd name="T78" fmla="*/ 2059 w 2432"/>
                <a:gd name="T79" fmla="*/ 0 h 702"/>
                <a:gd name="T80" fmla="*/ 1140 w 2432"/>
                <a:gd name="T81" fmla="*/ 0 h 702"/>
                <a:gd name="T82" fmla="*/ 592 w 2432"/>
                <a:gd name="T83" fmla="*/ 0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32" h="702">
                  <a:moveTo>
                    <a:pt x="592" y="0"/>
                  </a:moveTo>
                  <a:lnTo>
                    <a:pt x="516" y="3"/>
                  </a:lnTo>
                  <a:lnTo>
                    <a:pt x="447" y="7"/>
                  </a:lnTo>
                  <a:lnTo>
                    <a:pt x="384" y="17"/>
                  </a:lnTo>
                  <a:lnTo>
                    <a:pt x="333" y="28"/>
                  </a:lnTo>
                  <a:lnTo>
                    <a:pt x="283" y="42"/>
                  </a:lnTo>
                  <a:lnTo>
                    <a:pt x="251" y="58"/>
                  </a:lnTo>
                  <a:lnTo>
                    <a:pt x="226" y="77"/>
                  </a:lnTo>
                  <a:lnTo>
                    <a:pt x="220" y="95"/>
                  </a:lnTo>
                  <a:lnTo>
                    <a:pt x="220" y="330"/>
                  </a:lnTo>
                  <a:lnTo>
                    <a:pt x="220" y="471"/>
                  </a:lnTo>
                  <a:lnTo>
                    <a:pt x="226" y="490"/>
                  </a:lnTo>
                  <a:lnTo>
                    <a:pt x="251" y="508"/>
                  </a:lnTo>
                  <a:lnTo>
                    <a:pt x="283" y="522"/>
                  </a:lnTo>
                  <a:lnTo>
                    <a:pt x="333" y="536"/>
                  </a:lnTo>
                  <a:lnTo>
                    <a:pt x="384" y="548"/>
                  </a:lnTo>
                  <a:lnTo>
                    <a:pt x="447" y="557"/>
                  </a:lnTo>
                  <a:lnTo>
                    <a:pt x="516" y="562"/>
                  </a:lnTo>
                  <a:lnTo>
                    <a:pt x="592" y="564"/>
                  </a:lnTo>
                  <a:lnTo>
                    <a:pt x="0" y="701"/>
                  </a:lnTo>
                  <a:lnTo>
                    <a:pt x="1140" y="564"/>
                  </a:lnTo>
                  <a:lnTo>
                    <a:pt x="2059" y="564"/>
                  </a:lnTo>
                  <a:lnTo>
                    <a:pt x="2135" y="562"/>
                  </a:lnTo>
                  <a:lnTo>
                    <a:pt x="2204" y="557"/>
                  </a:lnTo>
                  <a:lnTo>
                    <a:pt x="2267" y="548"/>
                  </a:lnTo>
                  <a:lnTo>
                    <a:pt x="2324" y="536"/>
                  </a:lnTo>
                  <a:lnTo>
                    <a:pt x="2368" y="522"/>
                  </a:lnTo>
                  <a:lnTo>
                    <a:pt x="2400" y="508"/>
                  </a:lnTo>
                  <a:lnTo>
                    <a:pt x="2425" y="490"/>
                  </a:lnTo>
                  <a:lnTo>
                    <a:pt x="2431" y="471"/>
                  </a:lnTo>
                  <a:lnTo>
                    <a:pt x="2431" y="330"/>
                  </a:lnTo>
                  <a:lnTo>
                    <a:pt x="2431" y="95"/>
                  </a:lnTo>
                  <a:lnTo>
                    <a:pt x="2425" y="77"/>
                  </a:lnTo>
                  <a:lnTo>
                    <a:pt x="2400" y="58"/>
                  </a:lnTo>
                  <a:lnTo>
                    <a:pt x="2368" y="42"/>
                  </a:lnTo>
                  <a:lnTo>
                    <a:pt x="2324" y="28"/>
                  </a:lnTo>
                  <a:lnTo>
                    <a:pt x="2267" y="17"/>
                  </a:lnTo>
                  <a:lnTo>
                    <a:pt x="2204" y="7"/>
                  </a:lnTo>
                  <a:lnTo>
                    <a:pt x="2135" y="3"/>
                  </a:lnTo>
                  <a:lnTo>
                    <a:pt x="2059" y="0"/>
                  </a:lnTo>
                  <a:lnTo>
                    <a:pt x="1140" y="0"/>
                  </a:lnTo>
                  <a:lnTo>
                    <a:pt x="592" y="0"/>
                  </a:lnTo>
                </a:path>
              </a:pathLst>
            </a:custGeom>
            <a:solidFill>
              <a:srgbClr val="FFFF00"/>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GB"/>
            </a:p>
          </p:txBody>
        </p:sp>
        <p:sp>
          <p:nvSpPr>
            <p:cNvPr id="6150" name="Rectangle 6"/>
            <p:cNvSpPr>
              <a:spLocks noChangeArrowheads="1"/>
            </p:cNvSpPr>
            <p:nvPr/>
          </p:nvSpPr>
          <p:spPr bwMode="auto">
            <a:xfrm>
              <a:off x="1867" y="802"/>
              <a:ext cx="1930" cy="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ctr">
              <a:spAutoFit/>
            </a:bodyPr>
            <a:lstStyle/>
            <a:p>
              <a:pPr algn="ctr"/>
              <a:r>
                <a:rPr lang="en-US" altLang="en-GB" b="1">
                  <a:solidFill>
                    <a:schemeClr val="accent2"/>
                  </a:solidFill>
                </a:rPr>
                <a:t>The individual learning curve   ??</a:t>
              </a:r>
            </a:p>
          </p:txBody>
        </p:sp>
      </p:grpSp>
      <p:grpSp>
        <p:nvGrpSpPr>
          <p:cNvPr id="6151" name="Group 7"/>
          <p:cNvGrpSpPr>
            <a:grpSpLocks/>
          </p:cNvGrpSpPr>
          <p:nvPr/>
        </p:nvGrpSpPr>
        <p:grpSpPr bwMode="auto">
          <a:xfrm>
            <a:off x="1778000" y="4362450"/>
            <a:ext cx="5538788" cy="963613"/>
            <a:chOff x="1120" y="2748"/>
            <a:chExt cx="3489" cy="607"/>
          </a:xfrm>
        </p:grpSpPr>
        <p:pic>
          <p:nvPicPr>
            <p:cNvPr id="6152" name="Picture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0" y="2748"/>
              <a:ext cx="3489" cy="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153" name="Rectangle 9"/>
            <p:cNvSpPr>
              <a:spLocks noChangeArrowheads="1"/>
            </p:cNvSpPr>
            <p:nvPr/>
          </p:nvSpPr>
          <p:spPr bwMode="auto">
            <a:xfrm>
              <a:off x="1214" y="2813"/>
              <a:ext cx="1568"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r>
                <a:rPr lang="en-US" altLang="en-GB" sz="2000" b="1">
                  <a:solidFill>
                    <a:srgbClr val="CC0000"/>
                  </a:solidFill>
                </a:rPr>
                <a:t>Cost of Rework</a:t>
              </a:r>
            </a:p>
            <a:p>
              <a:r>
                <a:rPr lang="en-US" altLang="en-GB" sz="2000" b="1">
                  <a:solidFill>
                    <a:srgbClr val="CC0000"/>
                  </a:solidFill>
                </a:rPr>
                <a:t>(non-conformance)</a:t>
              </a:r>
            </a:p>
          </p:txBody>
        </p:sp>
      </p:grpSp>
      <p:grpSp>
        <p:nvGrpSpPr>
          <p:cNvPr id="6154" name="Group 10"/>
          <p:cNvGrpSpPr>
            <a:grpSpLocks/>
          </p:cNvGrpSpPr>
          <p:nvPr/>
        </p:nvGrpSpPr>
        <p:grpSpPr bwMode="auto">
          <a:xfrm>
            <a:off x="6324600" y="1858963"/>
            <a:ext cx="2897188" cy="842962"/>
            <a:chOff x="4096" y="1171"/>
            <a:chExt cx="1713" cy="531"/>
          </a:xfrm>
        </p:grpSpPr>
        <p:pic>
          <p:nvPicPr>
            <p:cNvPr id="6155" name="Picture 1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6" y="1171"/>
              <a:ext cx="1713" cy="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156" name="Rectangle 12"/>
            <p:cNvSpPr>
              <a:spLocks noChangeArrowheads="1"/>
            </p:cNvSpPr>
            <p:nvPr/>
          </p:nvSpPr>
          <p:spPr bwMode="auto">
            <a:xfrm>
              <a:off x="4718" y="1236"/>
              <a:ext cx="980"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r>
                <a:rPr lang="en-US" altLang="en-GB" sz="1800" b="1"/>
                <a:t>Cost of Conformance</a:t>
              </a:r>
            </a:p>
          </p:txBody>
        </p:sp>
      </p:grpSp>
      <p:sp>
        <p:nvSpPr>
          <p:cNvPr id="6157" name="Rectangle 13"/>
          <p:cNvSpPr>
            <a:spLocks noChangeArrowheads="1"/>
          </p:cNvSpPr>
          <p:nvPr/>
        </p:nvSpPr>
        <p:spPr bwMode="auto">
          <a:xfrm>
            <a:off x="0" y="5867400"/>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spcBef>
                <a:spcPct val="50000"/>
              </a:spcBef>
            </a:pPr>
            <a:r>
              <a:rPr lang="en-US" altLang="en-GB" b="1">
                <a:solidFill>
                  <a:srgbClr val="CC0000"/>
                </a:solidFill>
              </a:rPr>
              <a:t>End 1988</a:t>
            </a:r>
          </a:p>
        </p:txBody>
      </p:sp>
      <p:sp>
        <p:nvSpPr>
          <p:cNvPr id="6158" name="Rectangle 14"/>
          <p:cNvSpPr>
            <a:spLocks noChangeArrowheads="1"/>
          </p:cNvSpPr>
          <p:nvPr/>
        </p:nvSpPr>
        <p:spPr bwMode="auto">
          <a:xfrm>
            <a:off x="7620000" y="5867400"/>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spcBef>
                <a:spcPct val="50000"/>
              </a:spcBef>
            </a:pPr>
            <a:r>
              <a:rPr lang="en-US" altLang="en-GB" b="1">
                <a:solidFill>
                  <a:srgbClr val="CC0000"/>
                </a:solidFill>
              </a:rPr>
              <a:t>End 1994</a:t>
            </a:r>
          </a:p>
        </p:txBody>
      </p:sp>
      <p:sp>
        <p:nvSpPr>
          <p:cNvPr id="6159" name="Rectangle 15"/>
          <p:cNvSpPr>
            <a:spLocks noChangeArrowheads="1"/>
          </p:cNvSpPr>
          <p:nvPr/>
        </p:nvSpPr>
        <p:spPr bwMode="auto">
          <a:xfrm>
            <a:off x="0" y="533400"/>
            <a:ext cx="838200"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spcBef>
                <a:spcPct val="50000"/>
              </a:spcBef>
            </a:pPr>
            <a:r>
              <a:rPr lang="en-US" altLang="en-GB" b="1">
                <a:solidFill>
                  <a:schemeClr val="accent2"/>
                </a:solidFill>
              </a:rPr>
              <a:t>43%</a:t>
            </a:r>
          </a:p>
        </p:txBody>
      </p:sp>
      <p:sp>
        <p:nvSpPr>
          <p:cNvPr id="6160" name="Text Box 16"/>
          <p:cNvSpPr txBox="1">
            <a:spLocks noChangeArrowheads="1"/>
          </p:cNvSpPr>
          <p:nvPr/>
        </p:nvSpPr>
        <p:spPr bwMode="auto">
          <a:xfrm>
            <a:off x="1752600" y="533400"/>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altLang="en-GB" u="sng"/>
              <a:t>Start of Effort</a:t>
            </a:r>
          </a:p>
        </p:txBody>
      </p:sp>
      <p:sp>
        <p:nvSpPr>
          <p:cNvPr id="6161" name="Rectangle 17"/>
          <p:cNvSpPr>
            <a:spLocks noChangeArrowheads="1"/>
          </p:cNvSpPr>
          <p:nvPr/>
        </p:nvSpPr>
        <p:spPr bwMode="auto">
          <a:xfrm>
            <a:off x="8610600" y="4495800"/>
            <a:ext cx="533400" cy="3667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spcBef>
                <a:spcPct val="50000"/>
              </a:spcBef>
            </a:pPr>
            <a:r>
              <a:rPr lang="en-US" altLang="en-GB" sz="1800" b="1">
                <a:solidFill>
                  <a:schemeClr val="accent2"/>
                </a:solidFill>
              </a:rPr>
              <a:t>5%</a:t>
            </a:r>
          </a:p>
        </p:txBody>
      </p:sp>
      <p:sp>
        <p:nvSpPr>
          <p:cNvPr id="6162" name="AutoShape 18"/>
          <p:cNvSpPr>
            <a:spLocks noChangeArrowheads="1"/>
          </p:cNvSpPr>
          <p:nvPr/>
        </p:nvSpPr>
        <p:spPr bwMode="auto">
          <a:xfrm>
            <a:off x="6629400" y="3124200"/>
            <a:ext cx="1524000" cy="1143000"/>
          </a:xfrm>
          <a:prstGeom prst="leftArrowCallout">
            <a:avLst>
              <a:gd name="adj1" fmla="val 25000"/>
              <a:gd name="adj2" fmla="val 40477"/>
              <a:gd name="adj3" fmla="val 22222"/>
              <a:gd name="adj4" fmla="val 6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altLang="en-GB" sz="2000" b="1"/>
              <a:t>Bad </a:t>
            </a:r>
          </a:p>
          <a:p>
            <a:pPr algn="ctr"/>
            <a:r>
              <a:rPr lang="en-US" altLang="en-GB" sz="2000" b="1"/>
              <a:t>Process </a:t>
            </a:r>
          </a:p>
          <a:p>
            <a:pPr algn="ctr"/>
            <a:r>
              <a:rPr lang="en-US" altLang="en-GB" sz="2000" b="1"/>
              <a:t>Change</a:t>
            </a:r>
            <a:endParaRPr lang="en-US" altLang="en-GB" u="sng"/>
          </a:p>
        </p:txBody>
      </p:sp>
      <p:sp>
        <p:nvSpPr>
          <p:cNvPr id="2" name="Date Placeholder 1"/>
          <p:cNvSpPr>
            <a:spLocks noGrp="1"/>
          </p:cNvSpPr>
          <p:nvPr>
            <p:ph type="dt" sz="half" idx="10"/>
          </p:nvPr>
        </p:nvSpPr>
        <p:spPr/>
        <p:txBody>
          <a:bodyPr/>
          <a:lstStyle/>
          <a:p>
            <a:pPr>
              <a:defRPr/>
            </a:pPr>
            <a:fld id="{C6A84076-E51A-5546-B8E2-543702C50795}" type="datetime3">
              <a:rPr lang="en-GB" smtClean="0"/>
              <a:t>14 April 2015</a:t>
            </a:fld>
            <a:endParaRPr lang="en-US"/>
          </a:p>
        </p:txBody>
      </p:sp>
      <p:sp>
        <p:nvSpPr>
          <p:cNvPr id="3" name="Footer Placeholder 2"/>
          <p:cNvSpPr>
            <a:spLocks noGrp="1"/>
          </p:cNvSpPr>
          <p:nvPr>
            <p:ph type="ftr" sz="quarter" idx="11"/>
          </p:nvPr>
        </p:nvSpPr>
        <p:spPr/>
        <p:txBody>
          <a:bodyPr/>
          <a:lstStyle/>
          <a:p>
            <a:pPr>
              <a:defRPr/>
            </a:pPr>
            <a:r>
              <a:rPr lang="en-US" smtClean="0"/>
              <a:t>Copyright Tom@Gilb.com 2014</a:t>
            </a:r>
            <a:endParaRPr lang="en-US"/>
          </a:p>
        </p:txBody>
      </p:sp>
      <p:sp>
        <p:nvSpPr>
          <p:cNvPr id="4" name="Slide Number Placeholder 3"/>
          <p:cNvSpPr>
            <a:spLocks noGrp="1"/>
          </p:cNvSpPr>
          <p:nvPr>
            <p:ph type="sldNum" sz="quarter" idx="12"/>
          </p:nvPr>
        </p:nvSpPr>
        <p:spPr/>
        <p:txBody>
          <a:bodyPr/>
          <a:lstStyle/>
          <a:p>
            <a:pPr>
              <a:defRPr/>
            </a:pPr>
            <a:fld id="{C7240576-8F8C-984B-BB78-89D72176633D}" type="slidenum">
              <a:rPr lang="en-US" smtClean="0"/>
              <a:pPr>
                <a:defRPr/>
              </a:pPr>
              <a:t>25</a:t>
            </a:fld>
            <a:endParaRPr lang="en-US"/>
          </a:p>
        </p:txBody>
      </p:sp>
    </p:spTree>
    <p:extLst>
      <p:ext uri="{BB962C8B-B14F-4D97-AF65-F5344CB8AC3E}">
        <p14:creationId xmlns:p14="http://schemas.microsoft.com/office/powerpoint/2010/main" val="218061426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914400" y="0"/>
            <a:ext cx="7772400" cy="5000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4339" name="Rectangle 3"/>
          <p:cNvSpPr>
            <a:spLocks noChangeArrowheads="1"/>
          </p:cNvSpPr>
          <p:nvPr/>
        </p:nvSpPr>
        <p:spPr bwMode="auto">
          <a:xfrm>
            <a:off x="1006475" y="46038"/>
            <a:ext cx="7588250" cy="407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ctr"/>
          <a:lstStyle/>
          <a:p>
            <a:pPr algn="ctr"/>
            <a:r>
              <a:rPr lang="en-US" altLang="en-GB" sz="2800">
                <a:solidFill>
                  <a:schemeClr val="tx2"/>
                </a:solidFill>
              </a:rPr>
              <a:t>Raytheon 95 Software Productivity 2.7X better</a:t>
            </a:r>
          </a:p>
        </p:txBody>
      </p:sp>
      <p:pic>
        <p:nvPicPr>
          <p:cNvPr id="14340"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914400"/>
            <a:ext cx="8883650" cy="596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4341" name="Rectangle 5"/>
          <p:cNvSpPr>
            <a:spLocks noChangeArrowheads="1"/>
          </p:cNvSpPr>
          <p:nvPr/>
        </p:nvSpPr>
        <p:spPr bwMode="auto">
          <a:xfrm>
            <a:off x="8153400" y="2971800"/>
            <a:ext cx="990600" cy="10048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lgn="ctr">
              <a:spcBef>
                <a:spcPct val="50000"/>
              </a:spcBef>
            </a:pPr>
            <a:r>
              <a:rPr lang="en-US" altLang="en-GB" b="1"/>
              <a:t>+</a:t>
            </a:r>
          </a:p>
          <a:p>
            <a:pPr algn="ctr">
              <a:spcBef>
                <a:spcPct val="50000"/>
              </a:spcBef>
            </a:pPr>
            <a:r>
              <a:rPr lang="en-US" altLang="en-GB" b="1"/>
              <a:t>170%</a:t>
            </a:r>
          </a:p>
        </p:txBody>
      </p:sp>
      <p:sp>
        <p:nvSpPr>
          <p:cNvPr id="14342" name="Rectangle 6"/>
          <p:cNvSpPr>
            <a:spLocks noChangeArrowheads="1"/>
          </p:cNvSpPr>
          <p:nvPr/>
        </p:nvSpPr>
        <p:spPr bwMode="auto">
          <a:xfrm>
            <a:off x="0" y="914400"/>
            <a:ext cx="2895600" cy="5794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spcBef>
                <a:spcPct val="50000"/>
              </a:spcBef>
            </a:pPr>
            <a:r>
              <a:rPr lang="en-US" altLang="en-GB" sz="3200" b="1">
                <a:solidFill>
                  <a:schemeClr val="accent2"/>
                </a:solidFill>
              </a:rPr>
              <a:t>Productivity</a:t>
            </a:r>
          </a:p>
        </p:txBody>
      </p:sp>
      <p:sp>
        <p:nvSpPr>
          <p:cNvPr id="14343" name="Rectangle 7"/>
          <p:cNvSpPr>
            <a:spLocks noChangeArrowheads="1"/>
          </p:cNvSpPr>
          <p:nvPr/>
        </p:nvSpPr>
        <p:spPr bwMode="auto">
          <a:xfrm>
            <a:off x="285750" y="6324600"/>
            <a:ext cx="1238250"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lgn="ctr">
              <a:spcBef>
                <a:spcPct val="50000"/>
              </a:spcBef>
            </a:pPr>
            <a:r>
              <a:rPr lang="en-US" altLang="en-GB" b="1"/>
              <a:t>1988</a:t>
            </a:r>
          </a:p>
        </p:txBody>
      </p:sp>
      <p:sp>
        <p:nvSpPr>
          <p:cNvPr id="14344" name="Rectangle 8"/>
          <p:cNvSpPr>
            <a:spLocks noChangeArrowheads="1"/>
          </p:cNvSpPr>
          <p:nvPr/>
        </p:nvSpPr>
        <p:spPr bwMode="auto">
          <a:xfrm>
            <a:off x="6553200" y="6324600"/>
            <a:ext cx="1238250"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lgn="ctr">
              <a:spcBef>
                <a:spcPct val="50000"/>
              </a:spcBef>
            </a:pPr>
            <a:r>
              <a:rPr lang="en-US" altLang="en-GB" b="1"/>
              <a:t>1994</a:t>
            </a:r>
          </a:p>
        </p:txBody>
      </p:sp>
      <p:sp>
        <p:nvSpPr>
          <p:cNvPr id="2" name="Date Placeholder 1"/>
          <p:cNvSpPr>
            <a:spLocks noGrp="1"/>
          </p:cNvSpPr>
          <p:nvPr>
            <p:ph type="dt" sz="half" idx="10"/>
          </p:nvPr>
        </p:nvSpPr>
        <p:spPr/>
        <p:txBody>
          <a:bodyPr/>
          <a:lstStyle/>
          <a:p>
            <a:pPr>
              <a:defRPr/>
            </a:pPr>
            <a:fld id="{4FA811E0-6F7E-E444-9A95-C1F189F3650C}" type="datetime3">
              <a:rPr lang="en-GB" smtClean="0"/>
              <a:t>14 April 2015</a:t>
            </a:fld>
            <a:endParaRPr lang="en-US"/>
          </a:p>
        </p:txBody>
      </p:sp>
      <p:sp>
        <p:nvSpPr>
          <p:cNvPr id="3" name="Footer Placeholder 2"/>
          <p:cNvSpPr>
            <a:spLocks noGrp="1"/>
          </p:cNvSpPr>
          <p:nvPr>
            <p:ph type="ftr" sz="quarter" idx="11"/>
          </p:nvPr>
        </p:nvSpPr>
        <p:spPr/>
        <p:txBody>
          <a:bodyPr/>
          <a:lstStyle/>
          <a:p>
            <a:pPr>
              <a:defRPr/>
            </a:pPr>
            <a:r>
              <a:rPr lang="en-US" smtClean="0"/>
              <a:t>Copyright Tom@Gilb.com 2014</a:t>
            </a:r>
            <a:endParaRPr lang="en-US"/>
          </a:p>
        </p:txBody>
      </p:sp>
      <p:sp>
        <p:nvSpPr>
          <p:cNvPr id="4" name="Slide Number Placeholder 3"/>
          <p:cNvSpPr>
            <a:spLocks noGrp="1"/>
          </p:cNvSpPr>
          <p:nvPr>
            <p:ph type="sldNum" sz="quarter" idx="12"/>
          </p:nvPr>
        </p:nvSpPr>
        <p:spPr/>
        <p:txBody>
          <a:bodyPr/>
          <a:lstStyle/>
          <a:p>
            <a:pPr>
              <a:defRPr/>
            </a:pPr>
            <a:fld id="{C7240576-8F8C-984B-BB78-89D72176633D}" type="slidenum">
              <a:rPr lang="en-US" smtClean="0"/>
              <a:pPr>
                <a:defRPr/>
              </a:pPr>
              <a:t>26</a:t>
            </a:fld>
            <a:endParaRPr lang="en-US"/>
          </a:p>
        </p:txBody>
      </p:sp>
    </p:spTree>
    <p:extLst>
      <p:ext uri="{BB962C8B-B14F-4D97-AF65-F5344CB8AC3E}">
        <p14:creationId xmlns:p14="http://schemas.microsoft.com/office/powerpoint/2010/main" val="18715963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4339"/>
                                        </p:tgtEl>
                                        <p:attrNameLst>
                                          <p:attrName>style.visibility</p:attrName>
                                        </p:attrNameLst>
                                      </p:cBhvr>
                                      <p:to>
                                        <p:strVal val="visible"/>
                                      </p:to>
                                    </p:set>
                                    <p:anim calcmode="lin" valueType="num">
                                      <p:cBhvr additive="base">
                                        <p:cTn id="12" dur="500" fill="hold"/>
                                        <p:tgtEl>
                                          <p:spTgt spid="14339"/>
                                        </p:tgtEl>
                                        <p:attrNameLst>
                                          <p:attrName>ppt_x</p:attrName>
                                        </p:attrNameLst>
                                      </p:cBhvr>
                                      <p:tavLst>
                                        <p:tav tm="0">
                                          <p:val>
                                            <p:strVal val="#ppt_x"/>
                                          </p:val>
                                        </p:tav>
                                        <p:tav tm="100000">
                                          <p:val>
                                            <p:strVal val="#ppt_x"/>
                                          </p:val>
                                        </p:tav>
                                      </p:tavLst>
                                    </p:anim>
                                    <p:anim calcmode="lin" valueType="num">
                                      <p:cBhvr additive="base">
                                        <p:cTn id="13" dur="500" fill="hold"/>
                                        <p:tgtEl>
                                          <p:spTgt spid="143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39"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ate Placeholder 3"/>
          <p:cNvSpPr>
            <a:spLocks noGrp="1"/>
          </p:cNvSpPr>
          <p:nvPr>
            <p:ph type="dt" sz="half" idx="10"/>
          </p:nvPr>
        </p:nvSpPr>
        <p:spPr/>
        <p:txBody>
          <a:bodyPr/>
          <a:lstStyle/>
          <a:p>
            <a:fld id="{8A15EFAD-C9EE-A842-81C4-8BB679502EE8}" type="datetime3">
              <a:rPr lang="en-GB" altLang="en-GB" smtClean="0"/>
              <a:t>14 April 2015</a:t>
            </a:fld>
            <a:endParaRPr lang="en-US" altLang="en-GB"/>
          </a:p>
        </p:txBody>
      </p:sp>
      <p:sp>
        <p:nvSpPr>
          <p:cNvPr id="11" name="Footer Placeholder 4"/>
          <p:cNvSpPr>
            <a:spLocks noGrp="1"/>
          </p:cNvSpPr>
          <p:nvPr>
            <p:ph type="ftr" sz="quarter" idx="11"/>
          </p:nvPr>
        </p:nvSpPr>
        <p:spPr/>
        <p:txBody>
          <a:bodyPr/>
          <a:lstStyle/>
          <a:p>
            <a:r>
              <a:rPr lang="en-US" altLang="en-GB" smtClean="0"/>
              <a:t>Copyright Tom@Gilb.com 2014</a:t>
            </a:r>
            <a:endParaRPr lang="en-US" altLang="en-GB"/>
          </a:p>
        </p:txBody>
      </p:sp>
      <p:sp>
        <p:nvSpPr>
          <p:cNvPr id="12" name="Slide Number Placeholder 5"/>
          <p:cNvSpPr>
            <a:spLocks noGrp="1"/>
          </p:cNvSpPr>
          <p:nvPr>
            <p:ph type="sldNum" sz="quarter" idx="12"/>
          </p:nvPr>
        </p:nvSpPr>
        <p:spPr/>
        <p:txBody>
          <a:bodyPr/>
          <a:lstStyle/>
          <a:p>
            <a:fld id="{DB350839-7DA0-3E4C-9D58-AD87337374BD}" type="slidenum">
              <a:rPr lang="en-US" altLang="en-GB"/>
              <a:pPr/>
              <a:t>27</a:t>
            </a:fld>
            <a:endParaRPr lang="en-US" altLang="en-GB"/>
          </a:p>
        </p:txBody>
      </p:sp>
      <p:sp>
        <p:nvSpPr>
          <p:cNvPr id="16386" name="Rectangle 2"/>
          <p:cNvSpPr>
            <a:spLocks noGrp="1" noChangeArrowheads="1"/>
          </p:cNvSpPr>
          <p:nvPr>
            <p:ph type="title"/>
          </p:nvPr>
        </p:nvSpPr>
        <p:spPr>
          <a:noFill/>
          <a:ln/>
        </p:spPr>
        <p:txBody>
          <a:bodyPr lIns="92075" tIns="46038" rIns="92075" bIns="46038"/>
          <a:lstStyle/>
          <a:p>
            <a:r>
              <a:rPr lang="en-US" altLang="en-GB"/>
              <a:t>Achieving Project Predictability: Raytheon 95</a:t>
            </a:r>
          </a:p>
        </p:txBody>
      </p:sp>
      <p:pic>
        <p:nvPicPr>
          <p:cNvPr id="16387"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814513"/>
            <a:ext cx="6604000" cy="431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6388" name="Rectangle 4"/>
          <p:cNvSpPr>
            <a:spLocks noChangeArrowheads="1"/>
          </p:cNvSpPr>
          <p:nvPr/>
        </p:nvSpPr>
        <p:spPr bwMode="auto">
          <a:xfrm>
            <a:off x="0" y="2438400"/>
            <a:ext cx="1127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lgn="ctr">
              <a:spcBef>
                <a:spcPct val="50000"/>
              </a:spcBef>
            </a:pPr>
            <a:r>
              <a:rPr lang="en-US" altLang="en-GB" b="1">
                <a:solidFill>
                  <a:schemeClr val="accent2"/>
                </a:solidFill>
              </a:rPr>
              <a:t>140%</a:t>
            </a:r>
          </a:p>
        </p:txBody>
      </p:sp>
      <p:sp>
        <p:nvSpPr>
          <p:cNvPr id="16389" name="Rectangle 5"/>
          <p:cNvSpPr>
            <a:spLocks noChangeArrowheads="1"/>
          </p:cNvSpPr>
          <p:nvPr/>
        </p:nvSpPr>
        <p:spPr bwMode="auto">
          <a:xfrm>
            <a:off x="0" y="4038600"/>
            <a:ext cx="1127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lgn="ctr">
              <a:spcBef>
                <a:spcPct val="50000"/>
              </a:spcBef>
            </a:pPr>
            <a:r>
              <a:rPr lang="en-US" altLang="en-GB" b="1">
                <a:solidFill>
                  <a:schemeClr val="accent2"/>
                </a:solidFill>
              </a:rPr>
              <a:t>100%</a:t>
            </a:r>
          </a:p>
        </p:txBody>
      </p:sp>
      <p:sp>
        <p:nvSpPr>
          <p:cNvPr id="16390" name="Rectangle 6"/>
          <p:cNvSpPr>
            <a:spLocks noChangeArrowheads="1"/>
          </p:cNvSpPr>
          <p:nvPr/>
        </p:nvSpPr>
        <p:spPr bwMode="auto">
          <a:xfrm>
            <a:off x="1600200" y="4572000"/>
            <a:ext cx="1127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lgn="ctr">
              <a:spcBef>
                <a:spcPct val="50000"/>
              </a:spcBef>
            </a:pPr>
            <a:r>
              <a:rPr lang="en-US" altLang="en-GB" b="1">
                <a:solidFill>
                  <a:schemeClr val="accent2"/>
                </a:solidFill>
              </a:rPr>
              <a:t>1988</a:t>
            </a:r>
          </a:p>
        </p:txBody>
      </p:sp>
      <p:sp>
        <p:nvSpPr>
          <p:cNvPr id="16391" name="Rectangle 7"/>
          <p:cNvSpPr>
            <a:spLocks noChangeArrowheads="1"/>
          </p:cNvSpPr>
          <p:nvPr/>
        </p:nvSpPr>
        <p:spPr bwMode="auto">
          <a:xfrm>
            <a:off x="6324600" y="4572000"/>
            <a:ext cx="1127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lgn="ctr">
              <a:spcBef>
                <a:spcPct val="50000"/>
              </a:spcBef>
            </a:pPr>
            <a:r>
              <a:rPr lang="en-US" altLang="en-GB" b="1">
                <a:solidFill>
                  <a:schemeClr val="accent2"/>
                </a:solidFill>
              </a:rPr>
              <a:t>1994</a:t>
            </a:r>
          </a:p>
        </p:txBody>
      </p:sp>
      <p:sp>
        <p:nvSpPr>
          <p:cNvPr id="16392" name="Rectangle 8"/>
          <p:cNvSpPr>
            <a:spLocks noChangeArrowheads="1"/>
          </p:cNvSpPr>
          <p:nvPr/>
        </p:nvSpPr>
        <p:spPr bwMode="auto">
          <a:xfrm>
            <a:off x="3216275" y="4572000"/>
            <a:ext cx="1127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lgn="ctr">
              <a:spcBef>
                <a:spcPct val="50000"/>
              </a:spcBef>
            </a:pPr>
            <a:r>
              <a:rPr lang="en-US" altLang="en-GB" b="1">
                <a:solidFill>
                  <a:schemeClr val="accent2"/>
                </a:solidFill>
              </a:rPr>
              <a:t>1990</a:t>
            </a:r>
          </a:p>
        </p:txBody>
      </p:sp>
      <p:sp>
        <p:nvSpPr>
          <p:cNvPr id="16393" name="Rectangle 9"/>
          <p:cNvSpPr>
            <a:spLocks noChangeArrowheads="1"/>
          </p:cNvSpPr>
          <p:nvPr/>
        </p:nvSpPr>
        <p:spPr bwMode="auto">
          <a:xfrm>
            <a:off x="0" y="1676400"/>
            <a:ext cx="4343400" cy="45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a:spcBef>
                <a:spcPct val="50000"/>
              </a:spcBef>
            </a:pPr>
            <a:r>
              <a:rPr lang="en-US" altLang="en-GB"/>
              <a:t>Cost At Completion </a:t>
            </a:r>
            <a:r>
              <a:rPr lang="en-US" altLang="en-GB" b="1">
                <a:solidFill>
                  <a:schemeClr val="accent2"/>
                </a:solidFill>
              </a:rPr>
              <a:t>/  </a:t>
            </a:r>
            <a:r>
              <a:rPr lang="en-US" altLang="en-GB"/>
              <a:t>Budget  %</a:t>
            </a:r>
          </a:p>
        </p:txBody>
      </p:sp>
    </p:spTree>
    <p:extLst>
      <p:ext uri="{BB962C8B-B14F-4D97-AF65-F5344CB8AC3E}">
        <p14:creationId xmlns:p14="http://schemas.microsoft.com/office/powerpoint/2010/main" val="142718705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914400" y="0"/>
            <a:ext cx="7772400" cy="6429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8435" name="Rectangle 3"/>
          <p:cNvSpPr>
            <a:spLocks noChangeArrowheads="1"/>
          </p:cNvSpPr>
          <p:nvPr/>
        </p:nvSpPr>
        <p:spPr bwMode="auto">
          <a:xfrm>
            <a:off x="1006475" y="46038"/>
            <a:ext cx="7588250" cy="550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ctr"/>
          <a:lstStyle/>
          <a:p>
            <a:pPr algn="ctr"/>
            <a:r>
              <a:rPr lang="en-US" altLang="en-GB">
                <a:solidFill>
                  <a:schemeClr val="tx2"/>
                </a:solidFill>
              </a:rPr>
              <a:t>Examples of Process Improvements: Raytheon 95</a:t>
            </a:r>
          </a:p>
        </p:txBody>
      </p:sp>
      <p:sp>
        <p:nvSpPr>
          <p:cNvPr id="18436" name="Rectangle 4"/>
          <p:cNvSpPr>
            <a:spLocks noGrp="1" noChangeArrowheads="1"/>
          </p:cNvSpPr>
          <p:nvPr>
            <p:ph type="body" idx="1"/>
          </p:nvPr>
        </p:nvSpPr>
        <p:spPr>
          <a:xfrm>
            <a:off x="152400" y="609600"/>
            <a:ext cx="8839200" cy="6246813"/>
          </a:xfrm>
          <a:noFill/>
          <a:ln/>
        </p:spPr>
        <p:txBody>
          <a:bodyPr lIns="92075" tIns="46038" rIns="92075" bIns="46038"/>
          <a:lstStyle/>
          <a:p>
            <a:pPr algn="ctr"/>
            <a:r>
              <a:rPr lang="en-US" altLang="en-GB" sz="2000" b="1">
                <a:latin typeface="Arial" charset="0"/>
              </a:rPr>
              <a:t>  Process Improvements Made</a:t>
            </a:r>
          </a:p>
          <a:p>
            <a:r>
              <a:rPr lang="en-US" altLang="en-GB" sz="1800" b="1">
                <a:latin typeface="Arial" charset="0"/>
              </a:rPr>
              <a:t>Erroneous interfaces during integration and test</a:t>
            </a:r>
            <a:r>
              <a:rPr lang="en-US" altLang="en-GB" sz="1400">
                <a:latin typeface="Arial" charset="0"/>
              </a:rPr>
              <a:t> - </a:t>
            </a:r>
          </a:p>
          <a:p>
            <a:pPr lvl="1"/>
            <a:r>
              <a:rPr lang="en-US" altLang="en-GB" sz="2000"/>
              <a:t>Increased the detail required for interface design during the requirements analysis phase and preliminary design phase - Increased thoroughness of inspections of interface specifications</a:t>
            </a:r>
          </a:p>
          <a:p>
            <a:r>
              <a:rPr lang="en-US" altLang="en-GB" sz="1800" b="1">
                <a:latin typeface="Arial" charset="0"/>
              </a:rPr>
              <a:t>Lack of regression test repeatability -</a:t>
            </a:r>
          </a:p>
          <a:p>
            <a:pPr lvl="1"/>
            <a:r>
              <a:rPr lang="en-US" altLang="en-GB" sz="2000"/>
              <a:t> Automated testing - Standardized the tool set for automated testing - Increased frequency of regression testing</a:t>
            </a:r>
          </a:p>
          <a:p>
            <a:r>
              <a:rPr lang="en-US" altLang="en-GB" sz="1800" b="1">
                <a:latin typeface="Arial" charset="0"/>
              </a:rPr>
              <a:t>Inconsistent inspection process - </a:t>
            </a:r>
          </a:p>
          <a:p>
            <a:pPr lvl="1"/>
            <a:r>
              <a:rPr lang="en-US" altLang="en-GB" sz="1800"/>
              <a:t>Established control limits that are monitored by project teams - Trained project teams in the use of statistical process control - Continually analyze the inspection data for trends at the organisation level</a:t>
            </a:r>
          </a:p>
          <a:p>
            <a:r>
              <a:rPr lang="en-US" altLang="en-GB" sz="1800" b="1">
                <a:latin typeface="Arial" charset="0"/>
              </a:rPr>
              <a:t>Late requirements up-dates</a:t>
            </a:r>
            <a:r>
              <a:rPr lang="en-US" altLang="en-GB" sz="1400">
                <a:latin typeface="Arial" charset="0"/>
              </a:rPr>
              <a:t> -</a:t>
            </a:r>
          </a:p>
          <a:p>
            <a:pPr lvl="1"/>
            <a:r>
              <a:rPr lang="en-US" altLang="en-GB" sz="1200">
                <a:latin typeface="Arial" charset="0"/>
              </a:rPr>
              <a:t> </a:t>
            </a:r>
            <a:r>
              <a:rPr lang="en-US" altLang="en-GB" sz="1400">
                <a:latin typeface="Arial" charset="0"/>
              </a:rPr>
              <a:t>	Improved the tool set for maintaining requirements traceability - Confirm the requirements mapping at each process phase</a:t>
            </a:r>
            <a:endParaRPr lang="en-US" altLang="en-GB" sz="1200">
              <a:latin typeface="Arial" charset="0"/>
            </a:endParaRPr>
          </a:p>
          <a:p>
            <a:r>
              <a:rPr lang="en-US" altLang="en-GB" sz="1800" b="1">
                <a:latin typeface="Arial" charset="0"/>
              </a:rPr>
              <a:t>Unplanned growth of functionality during Requirements Analysis </a:t>
            </a:r>
          </a:p>
          <a:p>
            <a:pPr lvl="1"/>
            <a:r>
              <a:rPr lang="en-US" altLang="en-GB" sz="1400"/>
              <a:t>- Improved the monitoring of the evolving specifications against the customer baseline - Continually map the requirements to the functional proposal baseline to identify changes in addition to the passive monitoring of code growth - Improved requirements, design, cost, and schedule tradeoffs to reduce impacts</a:t>
            </a:r>
          </a:p>
        </p:txBody>
      </p:sp>
      <p:sp>
        <p:nvSpPr>
          <p:cNvPr id="2" name="Date Placeholder 1"/>
          <p:cNvSpPr>
            <a:spLocks noGrp="1"/>
          </p:cNvSpPr>
          <p:nvPr>
            <p:ph type="dt" sz="half" idx="10"/>
          </p:nvPr>
        </p:nvSpPr>
        <p:spPr/>
        <p:txBody>
          <a:bodyPr/>
          <a:lstStyle/>
          <a:p>
            <a:pPr>
              <a:defRPr/>
            </a:pPr>
            <a:fld id="{CCF59A1B-0192-6C42-BCB9-7B6415BD14C0}" type="datetime3">
              <a:rPr lang="en-GB" smtClean="0"/>
              <a:t>14 April 2015</a:t>
            </a:fld>
            <a:endParaRPr lang="en-US"/>
          </a:p>
        </p:txBody>
      </p:sp>
      <p:sp>
        <p:nvSpPr>
          <p:cNvPr id="3" name="Footer Placeholder 2"/>
          <p:cNvSpPr>
            <a:spLocks noGrp="1"/>
          </p:cNvSpPr>
          <p:nvPr>
            <p:ph type="ftr" sz="quarter" idx="11"/>
          </p:nvPr>
        </p:nvSpPr>
        <p:spPr/>
        <p:txBody>
          <a:bodyPr/>
          <a:lstStyle/>
          <a:p>
            <a:pPr>
              <a:defRPr/>
            </a:pPr>
            <a:r>
              <a:rPr lang="en-US" smtClean="0"/>
              <a:t>Copyright Tom@Gilb.com 2014</a:t>
            </a:r>
            <a:endParaRPr lang="en-US"/>
          </a:p>
        </p:txBody>
      </p:sp>
      <p:sp>
        <p:nvSpPr>
          <p:cNvPr id="4" name="Slide Number Placeholder 3"/>
          <p:cNvSpPr>
            <a:spLocks noGrp="1"/>
          </p:cNvSpPr>
          <p:nvPr>
            <p:ph type="sldNum" sz="quarter" idx="12"/>
          </p:nvPr>
        </p:nvSpPr>
        <p:spPr/>
        <p:txBody>
          <a:bodyPr/>
          <a:lstStyle/>
          <a:p>
            <a:pPr>
              <a:defRPr/>
            </a:pPr>
            <a:fld id="{83601A48-1AA7-B342-ADED-40B21123E588}" type="slidenum">
              <a:rPr lang="en-US" smtClean="0"/>
              <a:pPr>
                <a:defRPr/>
              </a:pPr>
              <a:t>28</a:t>
            </a:fld>
            <a:endParaRPr lang="en-US"/>
          </a:p>
        </p:txBody>
      </p:sp>
    </p:spTree>
    <p:extLst>
      <p:ext uri="{BB962C8B-B14F-4D97-AF65-F5344CB8AC3E}">
        <p14:creationId xmlns:p14="http://schemas.microsoft.com/office/powerpoint/2010/main" val="42482486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ppt_x"/>
                                          </p:val>
                                        </p:tav>
                                        <p:tav tm="100000">
                                          <p:val>
                                            <p:strVal val="#ppt_x"/>
                                          </p:val>
                                        </p:tav>
                                      </p:tavLst>
                                    </p:anim>
                                    <p:anim calcmode="lin" valueType="num">
                                      <p:cBhvr additive="base">
                                        <p:cTn id="8" dur="500" fill="hold"/>
                                        <p:tgtEl>
                                          <p:spTgt spid="1843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8435"/>
                                        </p:tgtEl>
                                        <p:attrNameLst>
                                          <p:attrName>style.visibility</p:attrName>
                                        </p:attrNameLst>
                                      </p:cBhvr>
                                      <p:to>
                                        <p:strVal val="visible"/>
                                      </p:to>
                                    </p:set>
                                    <p:anim calcmode="lin" valueType="num">
                                      <p:cBhvr additive="base">
                                        <p:cTn id="12" dur="500" fill="hold"/>
                                        <p:tgtEl>
                                          <p:spTgt spid="18435"/>
                                        </p:tgtEl>
                                        <p:attrNameLst>
                                          <p:attrName>ppt_x</p:attrName>
                                        </p:attrNameLst>
                                      </p:cBhvr>
                                      <p:tavLst>
                                        <p:tav tm="0">
                                          <p:val>
                                            <p:strVal val="#ppt_x"/>
                                          </p:val>
                                        </p:tav>
                                        <p:tav tm="100000">
                                          <p:val>
                                            <p:strVal val="#ppt_x"/>
                                          </p:val>
                                        </p:tav>
                                      </p:tavLst>
                                    </p:anim>
                                    <p:anim calcmode="lin" valueType="num">
                                      <p:cBhvr additive="base">
                                        <p:cTn id="13" dur="500" fill="hold"/>
                                        <p:tgtEl>
                                          <p:spTgt spid="18435"/>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18436">
                                            <p:txEl>
                                              <p:pRg st="0" end="0"/>
                                            </p:txEl>
                                          </p:spTgt>
                                        </p:tgtEl>
                                        <p:attrNameLst>
                                          <p:attrName>style.visibility</p:attrName>
                                        </p:attrNameLst>
                                      </p:cBhvr>
                                      <p:to>
                                        <p:strVal val="visible"/>
                                      </p:to>
                                    </p:set>
                                    <p:animEffect transition="in" filter="box(out)">
                                      <p:cBhvr>
                                        <p:cTn id="18" dur="500"/>
                                        <p:tgtEl>
                                          <p:spTgt spid="18436">
                                            <p:txEl>
                                              <p:pRg st="0" end="0"/>
                                            </p:txEl>
                                          </p:spTgt>
                                        </p:tgtEl>
                                      </p:cBhvr>
                                    </p:animEffect>
                                  </p:childTnLst>
                                  <p:subTnLst>
                                    <p:audio>
                                      <p:cMediaNode>
                                        <p:cTn display="0" masterRel="sameClick">
                                          <p:stCondLst>
                                            <p:cond evt="begin" delay="0">
                                              <p:tn val="16"/>
                                            </p:cond>
                                          </p:stCondLst>
                                          <p:endCondLst>
                                            <p:cond evt="onStopAudio" delay="0">
                                              <p:tgtEl>
                                                <p:sldTgt/>
                                              </p:tgtEl>
                                            </p:cond>
                                          </p:endCondLst>
                                        </p:cTn>
                                        <p:tgtEl>
                                          <p:sndTgt r:embed="rId3" name="CAMERA.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18436">
                                            <p:txEl>
                                              <p:pRg st="1" end="1"/>
                                            </p:txEl>
                                          </p:spTgt>
                                        </p:tgtEl>
                                        <p:attrNameLst>
                                          <p:attrName>style.visibility</p:attrName>
                                        </p:attrNameLst>
                                      </p:cBhvr>
                                      <p:to>
                                        <p:strVal val="visible"/>
                                      </p:to>
                                    </p:set>
                                    <p:animEffect transition="in" filter="box(out)">
                                      <p:cBhvr>
                                        <p:cTn id="23" dur="500"/>
                                        <p:tgtEl>
                                          <p:spTgt spid="18436">
                                            <p:txEl>
                                              <p:pRg st="1" end="1"/>
                                            </p:txEl>
                                          </p:spTgt>
                                        </p:tgtEl>
                                      </p:cBhvr>
                                    </p:animEffect>
                                  </p:childTnLst>
                                  <p:subTnLst>
                                    <p:audio>
                                      <p:cMediaNode>
                                        <p:cTn display="0" masterRel="sameClick">
                                          <p:stCondLst>
                                            <p:cond evt="begin" delay="0">
                                              <p:tn val="21"/>
                                            </p:cond>
                                          </p:stCondLst>
                                          <p:endCondLst>
                                            <p:cond evt="onStopAudio" delay="0">
                                              <p:tgtEl>
                                                <p:sldTgt/>
                                              </p:tgtEl>
                                            </p:cond>
                                          </p:endCondLst>
                                        </p:cTn>
                                        <p:tgtEl>
                                          <p:sndTgt r:embed="rId3" name="CAMERA.WAV"/>
                                        </p:tgtEl>
                                      </p:cMediaNode>
                                    </p:audio>
                                  </p:subTnLst>
                                </p:cTn>
                              </p:par>
                              <p:par>
                                <p:cTn id="24" presetID="4" presetClass="entr" presetSubtype="32" fill="hold" grpId="0" nodeType="withEffect">
                                  <p:stCondLst>
                                    <p:cond delay="0"/>
                                  </p:stCondLst>
                                  <p:childTnLst>
                                    <p:set>
                                      <p:cBhvr>
                                        <p:cTn id="25" dur="1" fill="hold">
                                          <p:stCondLst>
                                            <p:cond delay="0"/>
                                          </p:stCondLst>
                                        </p:cTn>
                                        <p:tgtEl>
                                          <p:spTgt spid="18436">
                                            <p:txEl>
                                              <p:pRg st="2" end="2"/>
                                            </p:txEl>
                                          </p:spTgt>
                                        </p:tgtEl>
                                        <p:attrNameLst>
                                          <p:attrName>style.visibility</p:attrName>
                                        </p:attrNameLst>
                                      </p:cBhvr>
                                      <p:to>
                                        <p:strVal val="visible"/>
                                      </p:to>
                                    </p:set>
                                    <p:animEffect transition="in" filter="box(out)">
                                      <p:cBhvr>
                                        <p:cTn id="26" dur="500"/>
                                        <p:tgtEl>
                                          <p:spTgt spid="18436">
                                            <p:txEl>
                                              <p:pRg st="2" end="2"/>
                                            </p:txEl>
                                          </p:spTgt>
                                        </p:tgtEl>
                                      </p:cBhvr>
                                    </p:animEffect>
                                  </p:childTnLst>
                                  <p:subTnLst>
                                    <p:audio>
                                      <p:cMediaNode>
                                        <p:cTn display="0" masterRel="sameClick">
                                          <p:stCondLst>
                                            <p:cond evt="begin" delay="0">
                                              <p:tn val="24"/>
                                            </p:cond>
                                          </p:stCondLst>
                                          <p:endCondLst>
                                            <p:cond evt="onStopAudio" delay="0">
                                              <p:tgtEl>
                                                <p:sldTgt/>
                                              </p:tgtEl>
                                            </p:cond>
                                          </p:endCondLst>
                                        </p:cTn>
                                        <p:tgtEl>
                                          <p:sndTgt r:embed="rId3" name="CAMERA.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4" presetClass="entr" presetSubtype="32" fill="hold" grpId="0" nodeType="clickEffect">
                                  <p:stCondLst>
                                    <p:cond delay="0"/>
                                  </p:stCondLst>
                                  <p:childTnLst>
                                    <p:set>
                                      <p:cBhvr>
                                        <p:cTn id="30" dur="1" fill="hold">
                                          <p:stCondLst>
                                            <p:cond delay="0"/>
                                          </p:stCondLst>
                                        </p:cTn>
                                        <p:tgtEl>
                                          <p:spTgt spid="18436">
                                            <p:txEl>
                                              <p:pRg st="3" end="3"/>
                                            </p:txEl>
                                          </p:spTgt>
                                        </p:tgtEl>
                                        <p:attrNameLst>
                                          <p:attrName>style.visibility</p:attrName>
                                        </p:attrNameLst>
                                      </p:cBhvr>
                                      <p:to>
                                        <p:strVal val="visible"/>
                                      </p:to>
                                    </p:set>
                                    <p:animEffect transition="in" filter="box(out)">
                                      <p:cBhvr>
                                        <p:cTn id="31" dur="500"/>
                                        <p:tgtEl>
                                          <p:spTgt spid="18436">
                                            <p:txEl>
                                              <p:pRg st="3" end="3"/>
                                            </p:txEl>
                                          </p:spTgt>
                                        </p:tgtEl>
                                      </p:cBhvr>
                                    </p:animEffect>
                                  </p:childTnLst>
                                  <p:subTnLst>
                                    <p:audio>
                                      <p:cMediaNode>
                                        <p:cTn display="0" masterRel="sameClick">
                                          <p:stCondLst>
                                            <p:cond evt="begin" delay="0">
                                              <p:tn val="29"/>
                                            </p:cond>
                                          </p:stCondLst>
                                          <p:endCondLst>
                                            <p:cond evt="onStopAudio" delay="0">
                                              <p:tgtEl>
                                                <p:sldTgt/>
                                              </p:tgtEl>
                                            </p:cond>
                                          </p:endCondLst>
                                        </p:cTn>
                                        <p:tgtEl>
                                          <p:sndTgt r:embed="rId3" name="CAMERA.WAV"/>
                                        </p:tgtEl>
                                      </p:cMediaNode>
                                    </p:audio>
                                  </p:subTnLst>
                                </p:cTn>
                              </p:par>
                              <p:par>
                                <p:cTn id="32" presetID="4" presetClass="entr" presetSubtype="32" fill="hold" grpId="0" nodeType="withEffect">
                                  <p:stCondLst>
                                    <p:cond delay="0"/>
                                  </p:stCondLst>
                                  <p:childTnLst>
                                    <p:set>
                                      <p:cBhvr>
                                        <p:cTn id="33" dur="1" fill="hold">
                                          <p:stCondLst>
                                            <p:cond delay="0"/>
                                          </p:stCondLst>
                                        </p:cTn>
                                        <p:tgtEl>
                                          <p:spTgt spid="18436">
                                            <p:txEl>
                                              <p:pRg st="4" end="4"/>
                                            </p:txEl>
                                          </p:spTgt>
                                        </p:tgtEl>
                                        <p:attrNameLst>
                                          <p:attrName>style.visibility</p:attrName>
                                        </p:attrNameLst>
                                      </p:cBhvr>
                                      <p:to>
                                        <p:strVal val="visible"/>
                                      </p:to>
                                    </p:set>
                                    <p:animEffect transition="in" filter="box(out)">
                                      <p:cBhvr>
                                        <p:cTn id="34" dur="500"/>
                                        <p:tgtEl>
                                          <p:spTgt spid="18436">
                                            <p:txEl>
                                              <p:pRg st="4" end="4"/>
                                            </p:txEl>
                                          </p:spTgt>
                                        </p:tgtEl>
                                      </p:cBhvr>
                                    </p:animEffect>
                                  </p:childTnLst>
                                  <p:subTnLst>
                                    <p:audio>
                                      <p:cMediaNode>
                                        <p:cTn display="0" masterRel="sameClick">
                                          <p:stCondLst>
                                            <p:cond evt="begin" delay="0">
                                              <p:tn val="32"/>
                                            </p:cond>
                                          </p:stCondLst>
                                          <p:endCondLst>
                                            <p:cond evt="onStopAudio" delay="0">
                                              <p:tgtEl>
                                                <p:sldTgt/>
                                              </p:tgtEl>
                                            </p:cond>
                                          </p:endCondLst>
                                        </p:cTn>
                                        <p:tgtEl>
                                          <p:sndTgt r:embed="rId3" name="CAMERA.WAV"/>
                                        </p:tgtEl>
                                      </p:cMediaNode>
                                    </p:audio>
                                  </p:subTnLst>
                                </p:cTn>
                              </p:par>
                            </p:childTnLst>
                          </p:cTn>
                        </p:par>
                      </p:childTnLst>
                    </p:cTn>
                  </p:par>
                  <p:par>
                    <p:cTn id="35" fill="hold" nodeType="clickPar">
                      <p:stCondLst>
                        <p:cond delay="indefinite"/>
                      </p:stCondLst>
                      <p:childTnLst>
                        <p:par>
                          <p:cTn id="36" fill="hold" nodeType="withGroup">
                            <p:stCondLst>
                              <p:cond delay="0"/>
                            </p:stCondLst>
                            <p:childTnLst>
                              <p:par>
                                <p:cTn id="37" presetID="4" presetClass="entr" presetSubtype="32" fill="hold" grpId="0" nodeType="clickEffect">
                                  <p:stCondLst>
                                    <p:cond delay="0"/>
                                  </p:stCondLst>
                                  <p:childTnLst>
                                    <p:set>
                                      <p:cBhvr>
                                        <p:cTn id="38" dur="1" fill="hold">
                                          <p:stCondLst>
                                            <p:cond delay="0"/>
                                          </p:stCondLst>
                                        </p:cTn>
                                        <p:tgtEl>
                                          <p:spTgt spid="18436">
                                            <p:txEl>
                                              <p:pRg st="5" end="5"/>
                                            </p:txEl>
                                          </p:spTgt>
                                        </p:tgtEl>
                                        <p:attrNameLst>
                                          <p:attrName>style.visibility</p:attrName>
                                        </p:attrNameLst>
                                      </p:cBhvr>
                                      <p:to>
                                        <p:strVal val="visible"/>
                                      </p:to>
                                    </p:set>
                                    <p:animEffect transition="in" filter="box(out)">
                                      <p:cBhvr>
                                        <p:cTn id="39" dur="500"/>
                                        <p:tgtEl>
                                          <p:spTgt spid="18436">
                                            <p:txEl>
                                              <p:pRg st="5" end="5"/>
                                            </p:txEl>
                                          </p:spTgt>
                                        </p:tgtEl>
                                      </p:cBhvr>
                                    </p:animEffect>
                                  </p:childTnLst>
                                  <p:subTnLst>
                                    <p:audio>
                                      <p:cMediaNode>
                                        <p:cTn display="0" masterRel="sameClick">
                                          <p:stCondLst>
                                            <p:cond evt="begin" delay="0">
                                              <p:tn val="37"/>
                                            </p:cond>
                                          </p:stCondLst>
                                          <p:endCondLst>
                                            <p:cond evt="onStopAudio" delay="0">
                                              <p:tgtEl>
                                                <p:sldTgt/>
                                              </p:tgtEl>
                                            </p:cond>
                                          </p:endCondLst>
                                        </p:cTn>
                                        <p:tgtEl>
                                          <p:sndTgt r:embed="rId3" name="CAMERA.WAV"/>
                                        </p:tgtEl>
                                      </p:cMediaNode>
                                    </p:audio>
                                  </p:subTnLst>
                                </p:cTn>
                              </p:par>
                              <p:par>
                                <p:cTn id="40" presetID="4" presetClass="entr" presetSubtype="32" fill="hold" grpId="0" nodeType="withEffect">
                                  <p:stCondLst>
                                    <p:cond delay="0"/>
                                  </p:stCondLst>
                                  <p:childTnLst>
                                    <p:set>
                                      <p:cBhvr>
                                        <p:cTn id="41" dur="1" fill="hold">
                                          <p:stCondLst>
                                            <p:cond delay="0"/>
                                          </p:stCondLst>
                                        </p:cTn>
                                        <p:tgtEl>
                                          <p:spTgt spid="18436">
                                            <p:txEl>
                                              <p:pRg st="6" end="6"/>
                                            </p:txEl>
                                          </p:spTgt>
                                        </p:tgtEl>
                                        <p:attrNameLst>
                                          <p:attrName>style.visibility</p:attrName>
                                        </p:attrNameLst>
                                      </p:cBhvr>
                                      <p:to>
                                        <p:strVal val="visible"/>
                                      </p:to>
                                    </p:set>
                                    <p:animEffect transition="in" filter="box(out)">
                                      <p:cBhvr>
                                        <p:cTn id="42" dur="500"/>
                                        <p:tgtEl>
                                          <p:spTgt spid="18436">
                                            <p:txEl>
                                              <p:pRg st="6" end="6"/>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3" name="CAMERA.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18436">
                                            <p:txEl>
                                              <p:pRg st="7" end="7"/>
                                            </p:txEl>
                                          </p:spTgt>
                                        </p:tgtEl>
                                        <p:attrNameLst>
                                          <p:attrName>style.visibility</p:attrName>
                                        </p:attrNameLst>
                                      </p:cBhvr>
                                      <p:to>
                                        <p:strVal val="visible"/>
                                      </p:to>
                                    </p:set>
                                    <p:animEffect transition="in" filter="box(out)">
                                      <p:cBhvr>
                                        <p:cTn id="47" dur="500"/>
                                        <p:tgtEl>
                                          <p:spTgt spid="18436">
                                            <p:txEl>
                                              <p:pRg st="7" end="7"/>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3" name="CAMERA.WAV"/>
                                        </p:tgtEl>
                                      </p:cMediaNode>
                                    </p:audio>
                                  </p:subTnLst>
                                </p:cTn>
                              </p:par>
                              <p:par>
                                <p:cTn id="48" presetID="4" presetClass="entr" presetSubtype="32" fill="hold" grpId="0" nodeType="withEffect">
                                  <p:stCondLst>
                                    <p:cond delay="0"/>
                                  </p:stCondLst>
                                  <p:childTnLst>
                                    <p:set>
                                      <p:cBhvr>
                                        <p:cTn id="49" dur="1" fill="hold">
                                          <p:stCondLst>
                                            <p:cond delay="0"/>
                                          </p:stCondLst>
                                        </p:cTn>
                                        <p:tgtEl>
                                          <p:spTgt spid="18436">
                                            <p:txEl>
                                              <p:pRg st="8" end="8"/>
                                            </p:txEl>
                                          </p:spTgt>
                                        </p:tgtEl>
                                        <p:attrNameLst>
                                          <p:attrName>style.visibility</p:attrName>
                                        </p:attrNameLst>
                                      </p:cBhvr>
                                      <p:to>
                                        <p:strVal val="visible"/>
                                      </p:to>
                                    </p:set>
                                    <p:animEffect transition="in" filter="box(out)">
                                      <p:cBhvr>
                                        <p:cTn id="50" dur="500"/>
                                        <p:tgtEl>
                                          <p:spTgt spid="18436">
                                            <p:txEl>
                                              <p:pRg st="8" end="8"/>
                                            </p:txEl>
                                          </p:spTgt>
                                        </p:tgtEl>
                                      </p:cBhvr>
                                    </p:animEffect>
                                  </p:childTnLst>
                                  <p:subTnLst>
                                    <p:audio>
                                      <p:cMediaNode>
                                        <p:cTn display="0" masterRel="sameClick">
                                          <p:stCondLst>
                                            <p:cond evt="begin" delay="0">
                                              <p:tn val="48"/>
                                            </p:cond>
                                          </p:stCondLst>
                                          <p:endCondLst>
                                            <p:cond evt="onStopAudio" delay="0">
                                              <p:tgtEl>
                                                <p:sldTgt/>
                                              </p:tgtEl>
                                            </p:cond>
                                          </p:endCondLst>
                                        </p:cTn>
                                        <p:tgtEl>
                                          <p:sndTgt r:embed="rId3" name="CAMERA.WAV"/>
                                        </p:tgtEl>
                                      </p:cMediaNode>
                                    </p:audio>
                                  </p:subTnLst>
                                </p:cTn>
                              </p:par>
                            </p:childTnLst>
                          </p:cTn>
                        </p:par>
                      </p:childTnLst>
                    </p:cTn>
                  </p:par>
                  <p:par>
                    <p:cTn id="51" fill="hold" nodeType="clickPar">
                      <p:stCondLst>
                        <p:cond delay="indefinite"/>
                      </p:stCondLst>
                      <p:childTnLst>
                        <p:par>
                          <p:cTn id="52" fill="hold" nodeType="withGroup">
                            <p:stCondLst>
                              <p:cond delay="0"/>
                            </p:stCondLst>
                            <p:childTnLst>
                              <p:par>
                                <p:cTn id="53" presetID="4" presetClass="entr" presetSubtype="32" fill="hold" grpId="0" nodeType="clickEffect">
                                  <p:stCondLst>
                                    <p:cond delay="0"/>
                                  </p:stCondLst>
                                  <p:childTnLst>
                                    <p:set>
                                      <p:cBhvr>
                                        <p:cTn id="54" dur="1" fill="hold">
                                          <p:stCondLst>
                                            <p:cond delay="0"/>
                                          </p:stCondLst>
                                        </p:cTn>
                                        <p:tgtEl>
                                          <p:spTgt spid="18436">
                                            <p:txEl>
                                              <p:pRg st="9" end="9"/>
                                            </p:txEl>
                                          </p:spTgt>
                                        </p:tgtEl>
                                        <p:attrNameLst>
                                          <p:attrName>style.visibility</p:attrName>
                                        </p:attrNameLst>
                                      </p:cBhvr>
                                      <p:to>
                                        <p:strVal val="visible"/>
                                      </p:to>
                                    </p:set>
                                    <p:animEffect transition="in" filter="box(out)">
                                      <p:cBhvr>
                                        <p:cTn id="55" dur="500"/>
                                        <p:tgtEl>
                                          <p:spTgt spid="18436">
                                            <p:txEl>
                                              <p:pRg st="9" end="9"/>
                                            </p:txEl>
                                          </p:spTgt>
                                        </p:tgtEl>
                                      </p:cBhvr>
                                    </p:animEffect>
                                  </p:childTnLst>
                                  <p:subTnLst>
                                    <p:audio>
                                      <p:cMediaNode>
                                        <p:cTn display="0" masterRel="sameClick">
                                          <p:stCondLst>
                                            <p:cond evt="begin" delay="0">
                                              <p:tn val="53"/>
                                            </p:cond>
                                          </p:stCondLst>
                                          <p:endCondLst>
                                            <p:cond evt="onStopAudio" delay="0">
                                              <p:tgtEl>
                                                <p:sldTgt/>
                                              </p:tgtEl>
                                            </p:cond>
                                          </p:endCondLst>
                                        </p:cTn>
                                        <p:tgtEl>
                                          <p:sndTgt r:embed="rId3" name="CAMERA.WAV"/>
                                        </p:tgtEl>
                                      </p:cMediaNode>
                                    </p:audio>
                                  </p:subTnLst>
                                </p:cTn>
                              </p:par>
                              <p:par>
                                <p:cTn id="56" presetID="4" presetClass="entr" presetSubtype="32" fill="hold" grpId="0" nodeType="withEffect">
                                  <p:stCondLst>
                                    <p:cond delay="0"/>
                                  </p:stCondLst>
                                  <p:childTnLst>
                                    <p:set>
                                      <p:cBhvr>
                                        <p:cTn id="57" dur="1" fill="hold">
                                          <p:stCondLst>
                                            <p:cond delay="0"/>
                                          </p:stCondLst>
                                        </p:cTn>
                                        <p:tgtEl>
                                          <p:spTgt spid="18436">
                                            <p:txEl>
                                              <p:pRg st="10" end="10"/>
                                            </p:txEl>
                                          </p:spTgt>
                                        </p:tgtEl>
                                        <p:attrNameLst>
                                          <p:attrName>style.visibility</p:attrName>
                                        </p:attrNameLst>
                                      </p:cBhvr>
                                      <p:to>
                                        <p:strVal val="visible"/>
                                      </p:to>
                                    </p:set>
                                    <p:animEffect transition="in" filter="box(out)">
                                      <p:cBhvr>
                                        <p:cTn id="58" dur="500"/>
                                        <p:tgtEl>
                                          <p:spTgt spid="18436">
                                            <p:txEl>
                                              <p:pRg st="10" end="10"/>
                                            </p:txEl>
                                          </p:spTgt>
                                        </p:tgtEl>
                                      </p:cBhvr>
                                    </p:animEffect>
                                  </p:childTnLst>
                                  <p:subTnLst>
                                    <p:audio>
                                      <p:cMediaNode>
                                        <p:cTn display="0" masterRel="sameClick">
                                          <p:stCondLst>
                                            <p:cond evt="begin" delay="0">
                                              <p:tn val="56"/>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5" grpId="0" autoUpdateAnimBg="0"/>
      <p:bldP spid="18436"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 y="1144588"/>
            <a:ext cx="9169400" cy="4586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Date Placeholder 1"/>
          <p:cNvSpPr>
            <a:spLocks noGrp="1"/>
          </p:cNvSpPr>
          <p:nvPr>
            <p:ph type="dt" sz="half" idx="10"/>
          </p:nvPr>
        </p:nvSpPr>
        <p:spPr/>
        <p:txBody>
          <a:bodyPr/>
          <a:lstStyle/>
          <a:p>
            <a:pPr>
              <a:defRPr/>
            </a:pPr>
            <a:fld id="{6F1CED29-CC78-5A41-B213-E95E966F961B}" type="datetime3">
              <a:rPr lang="en-GB" smtClean="0"/>
              <a:t>14 April 2015</a:t>
            </a:fld>
            <a:endParaRPr lang="en-US"/>
          </a:p>
        </p:txBody>
      </p:sp>
      <p:sp>
        <p:nvSpPr>
          <p:cNvPr id="3" name="Footer Placeholder 2"/>
          <p:cNvSpPr>
            <a:spLocks noGrp="1"/>
          </p:cNvSpPr>
          <p:nvPr>
            <p:ph type="ftr" sz="quarter" idx="11"/>
          </p:nvPr>
        </p:nvSpPr>
        <p:spPr/>
        <p:txBody>
          <a:bodyPr/>
          <a:lstStyle/>
          <a:p>
            <a:pPr>
              <a:defRPr/>
            </a:pPr>
            <a:r>
              <a:rPr lang="en-US" smtClean="0"/>
              <a:t>Copyright Tom@Gilb.com 2014</a:t>
            </a:r>
            <a:endParaRPr lang="en-US"/>
          </a:p>
        </p:txBody>
      </p:sp>
      <p:sp>
        <p:nvSpPr>
          <p:cNvPr id="4" name="Slide Number Placeholder 3"/>
          <p:cNvSpPr>
            <a:spLocks noGrp="1"/>
          </p:cNvSpPr>
          <p:nvPr>
            <p:ph type="sldNum" sz="quarter" idx="12"/>
          </p:nvPr>
        </p:nvSpPr>
        <p:spPr/>
        <p:txBody>
          <a:bodyPr/>
          <a:lstStyle/>
          <a:p>
            <a:pPr>
              <a:defRPr/>
            </a:pPr>
            <a:fld id="{C7240576-8F8C-984B-BB78-89D72176633D}" type="slidenum">
              <a:rPr lang="en-US" smtClean="0"/>
              <a:pPr>
                <a:defRPr/>
              </a:pPr>
              <a:t>29</a:t>
            </a:fld>
            <a:endParaRPr lang="en-US"/>
          </a:p>
        </p:txBody>
      </p:sp>
      <p:sp>
        <p:nvSpPr>
          <p:cNvPr id="22530" name="Rectangle 2"/>
          <p:cNvSpPr>
            <a:spLocks noGrp="1" noChangeArrowheads="1"/>
          </p:cNvSpPr>
          <p:nvPr>
            <p:ph type="title"/>
          </p:nvPr>
        </p:nvSpPr>
        <p:spPr>
          <a:xfrm>
            <a:off x="685800" y="0"/>
            <a:ext cx="7772400" cy="1600200"/>
          </a:xfrm>
          <a:solidFill>
            <a:srgbClr val="FFFF00"/>
          </a:solidFill>
          <a:ln/>
        </p:spPr>
        <p:txBody>
          <a:bodyPr lIns="92075" tIns="46038" rIns="92075" bIns="46038"/>
          <a:lstStyle/>
          <a:p>
            <a:r>
              <a:rPr lang="en-US" altLang="en-GB" sz="3600" dirty="0"/>
              <a:t>Overall Product Quality: Raytheon </a:t>
            </a:r>
            <a:r>
              <a:rPr lang="en-US" altLang="en-GB" sz="3600" dirty="0" smtClean="0"/>
              <a:t>95</a:t>
            </a:r>
            <a:br>
              <a:rPr lang="en-US" altLang="en-GB" sz="3600" dirty="0" smtClean="0"/>
            </a:br>
            <a:r>
              <a:rPr lang="en-US" altLang="en-GB" sz="3600" dirty="0" smtClean="0"/>
              <a:t>(Bug density going down by 3:1)</a:t>
            </a:r>
            <a:r>
              <a:rPr lang="en-US" altLang="en-GB" sz="3600" dirty="0"/>
              <a:t/>
            </a:r>
            <a:br>
              <a:rPr lang="en-US" altLang="en-GB" sz="3600" dirty="0"/>
            </a:br>
            <a:r>
              <a:rPr lang="en-US" altLang="en-GB" sz="3600" dirty="0"/>
              <a:t>Defect Density Versus Time</a:t>
            </a:r>
          </a:p>
        </p:txBody>
      </p:sp>
    </p:spTree>
    <p:extLst>
      <p:ext uri="{BB962C8B-B14F-4D97-AF65-F5344CB8AC3E}">
        <p14:creationId xmlns:p14="http://schemas.microsoft.com/office/powerpoint/2010/main" val="414231298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000" b="1" dirty="0" err="1"/>
              <a:t>Bor</a:t>
            </a:r>
            <a:r>
              <a:rPr lang="en-US" sz="2000" b="1" dirty="0"/>
              <a:t> Hotel, </a:t>
            </a:r>
            <a:r>
              <a:rPr lang="en-US" sz="2000" b="1" dirty="0" err="1" smtClean="0"/>
              <a:t>Predovar</a:t>
            </a:r>
            <a:r>
              <a:rPr lang="en-US" sz="2000" b="1" dirty="0" smtClean="0"/>
              <a:t>, Slovenia </a:t>
            </a:r>
            <a:r>
              <a:rPr lang="en-US" sz="2000" b="1" dirty="0"/>
              <a:t>1972,</a:t>
            </a:r>
            <a:br>
              <a:rPr lang="en-US" sz="2000" b="1" dirty="0"/>
            </a:br>
            <a:r>
              <a:rPr lang="en-US" sz="2000" b="1" dirty="0"/>
              <a:t>Host:  U of </a:t>
            </a:r>
            <a:r>
              <a:rPr lang="en-US" sz="2000" b="1" dirty="0" smtClean="0"/>
              <a:t>Ljubljana </a:t>
            </a:r>
            <a:r>
              <a:rPr lang="en-US" sz="2000" b="1" dirty="0"/>
              <a:t>+</a:t>
            </a:r>
            <a:br>
              <a:rPr lang="en-US" sz="2000" b="1" dirty="0"/>
            </a:br>
            <a:r>
              <a:rPr lang="en-US" sz="2000" b="1" dirty="0"/>
              <a:t>The first presentation of ‘agile’</a:t>
            </a:r>
            <a:br>
              <a:rPr lang="en-US" sz="2000" b="1" dirty="0"/>
            </a:br>
            <a:r>
              <a:rPr lang="en-US" sz="2000" b="1" dirty="0" smtClean="0"/>
              <a:t> in Yugoslavia, 43 years ago   </a:t>
            </a:r>
            <a:r>
              <a:rPr lang="en-US" sz="2000" b="1" dirty="0"/>
              <a:t>(My ‘</a:t>
            </a:r>
            <a:r>
              <a:rPr lang="en-US" sz="2000" b="1" dirty="0" err="1"/>
              <a:t>Evo</a:t>
            </a:r>
            <a:r>
              <a:rPr lang="en-US" sz="2000" b="1" dirty="0"/>
              <a:t> value delivery method)</a:t>
            </a:r>
            <a:endParaRPr lang="en-US" sz="2000" dirty="0"/>
          </a:p>
        </p:txBody>
      </p:sp>
      <p:sp>
        <p:nvSpPr>
          <p:cNvPr id="9" name="Content Placeholder 8"/>
          <p:cNvSpPr>
            <a:spLocks noGrp="1"/>
          </p:cNvSpPr>
          <p:nvPr>
            <p:ph sz="half" idx="2"/>
          </p:nvPr>
        </p:nvSpPr>
        <p:spPr>
          <a:xfrm>
            <a:off x="4648200" y="1600200"/>
            <a:ext cx="3320197" cy="4525963"/>
          </a:xfrm>
        </p:spPr>
        <p:txBody>
          <a:bodyPr>
            <a:normAutofit fontScale="85000" lnSpcReduction="10000"/>
          </a:bodyPr>
          <a:lstStyle/>
          <a:p>
            <a:r>
              <a:rPr lang="en-US" dirty="0" smtClean="0"/>
              <a:t>Audience</a:t>
            </a:r>
          </a:p>
          <a:p>
            <a:pPr lvl="1"/>
            <a:r>
              <a:rPr lang="en-US" dirty="0" smtClean="0"/>
              <a:t>YU Engineering and Economics Professors</a:t>
            </a:r>
          </a:p>
          <a:p>
            <a:pPr lvl="2"/>
            <a:r>
              <a:rPr lang="en-US" dirty="0" smtClean="0"/>
              <a:t>Prof </a:t>
            </a:r>
            <a:r>
              <a:rPr lang="en-US" dirty="0" err="1" smtClean="0"/>
              <a:t>Viljem</a:t>
            </a:r>
            <a:r>
              <a:rPr lang="en-US" dirty="0" smtClean="0"/>
              <a:t> </a:t>
            </a:r>
            <a:r>
              <a:rPr lang="en-US" dirty="0" err="1" smtClean="0"/>
              <a:t>Rupnik</a:t>
            </a:r>
            <a:r>
              <a:rPr lang="en-US" dirty="0" smtClean="0"/>
              <a:t>, </a:t>
            </a:r>
          </a:p>
          <a:p>
            <a:pPr lvl="2"/>
            <a:r>
              <a:rPr lang="en-US" dirty="0" smtClean="0"/>
              <a:t>Prof </a:t>
            </a:r>
            <a:r>
              <a:rPr lang="en-US" dirty="0" err="1" smtClean="0"/>
              <a:t>Silvin</a:t>
            </a:r>
            <a:r>
              <a:rPr lang="en-US" dirty="0" smtClean="0"/>
              <a:t> </a:t>
            </a:r>
            <a:r>
              <a:rPr lang="en-US" dirty="0" err="1" smtClean="0"/>
              <a:t>Leskovar</a:t>
            </a:r>
            <a:endParaRPr lang="en-US" dirty="0" smtClean="0"/>
          </a:p>
          <a:p>
            <a:r>
              <a:rPr lang="en-US" dirty="0" smtClean="0"/>
              <a:t>I spoke of gradual, frequent value delivery (</a:t>
            </a:r>
            <a:r>
              <a:rPr lang="en-US" dirty="0" err="1" smtClean="0"/>
              <a:t>Evo</a:t>
            </a:r>
            <a:r>
              <a:rPr lang="en-US" dirty="0" smtClean="0"/>
              <a:t> method)</a:t>
            </a:r>
          </a:p>
          <a:p>
            <a:r>
              <a:rPr lang="en-US" dirty="0" smtClean="0"/>
              <a:t>There was a big discussion after my first ‘</a:t>
            </a:r>
            <a:r>
              <a:rPr lang="en-US" dirty="0" err="1" smtClean="0"/>
              <a:t>Evo</a:t>
            </a:r>
            <a:r>
              <a:rPr lang="en-US" dirty="0" smtClean="0"/>
              <a:t>’ talk</a:t>
            </a:r>
          </a:p>
          <a:p>
            <a:r>
              <a:rPr lang="en-US" dirty="0" smtClean="0"/>
              <a:t>Why ?</a:t>
            </a:r>
            <a:endParaRPr lang="en-US" dirty="0"/>
          </a:p>
        </p:txBody>
      </p:sp>
      <p:sp>
        <p:nvSpPr>
          <p:cNvPr id="4" name="Date Placeholder 3"/>
          <p:cNvSpPr>
            <a:spLocks noGrp="1"/>
          </p:cNvSpPr>
          <p:nvPr>
            <p:ph type="dt" sz="half" idx="10"/>
          </p:nvPr>
        </p:nvSpPr>
        <p:spPr/>
        <p:txBody>
          <a:body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3</a:t>
            </a:fld>
            <a:endParaRPr lang="en-US"/>
          </a:p>
        </p:txBody>
      </p:sp>
      <p:pic>
        <p:nvPicPr>
          <p:cNvPr id="12" name="Content Placeholder 11" descr="Screen Shot 2015-04-13 at 16.13.17.png"/>
          <p:cNvPicPr>
            <a:picLocks noGrp="1" noChangeAspect="1"/>
          </p:cNvPicPr>
          <p:nvPr>
            <p:ph sz="half" idx="1"/>
          </p:nvPr>
        </p:nvPicPr>
        <p:blipFill>
          <a:blip r:embed="rId3">
            <a:extLst>
              <a:ext uri="{28A0092B-C50C-407E-A947-70E740481C1C}">
                <a14:useLocalDpi xmlns:a14="http://schemas.microsoft.com/office/drawing/2010/main" val="0"/>
              </a:ext>
            </a:extLst>
          </a:blip>
          <a:srcRect l="20721" r="20721"/>
          <a:stretch>
            <a:fillRect/>
          </a:stretch>
        </p:blipFill>
        <p:spPr/>
      </p:pic>
      <p:pic>
        <p:nvPicPr>
          <p:cNvPr id="13" name="Picture 12"/>
          <p:cNvPicPr>
            <a:picLocks noChangeAspect="1"/>
          </p:cNvPicPr>
          <p:nvPr/>
        </p:nvPicPr>
        <p:blipFill>
          <a:blip r:embed="rId4"/>
          <a:stretch>
            <a:fillRect/>
          </a:stretch>
        </p:blipFill>
        <p:spPr>
          <a:xfrm>
            <a:off x="7978795" y="298450"/>
            <a:ext cx="1230758" cy="1682036"/>
          </a:xfrm>
          <a:prstGeom prst="rect">
            <a:avLst/>
          </a:prstGeom>
        </p:spPr>
      </p:pic>
      <p:sp>
        <p:nvSpPr>
          <p:cNvPr id="14" name="TextBox 13"/>
          <p:cNvSpPr txBox="1"/>
          <p:nvPr/>
        </p:nvSpPr>
        <p:spPr>
          <a:xfrm>
            <a:off x="8164961" y="1950254"/>
            <a:ext cx="831741" cy="369332"/>
          </a:xfrm>
          <a:prstGeom prst="rect">
            <a:avLst/>
          </a:prstGeom>
          <a:noFill/>
        </p:spPr>
        <p:txBody>
          <a:bodyPr wrap="none" rtlCol="0">
            <a:spAutoFit/>
          </a:bodyPr>
          <a:lstStyle/>
          <a:p>
            <a:r>
              <a:rPr lang="en-US" dirty="0" err="1"/>
              <a:t>Rupnik</a:t>
            </a:r>
            <a:endParaRPr lang="en-US" dirty="0"/>
          </a:p>
        </p:txBody>
      </p:sp>
    </p:spTree>
    <p:extLst>
      <p:ext uri="{BB962C8B-B14F-4D97-AF65-F5344CB8AC3E}">
        <p14:creationId xmlns:p14="http://schemas.microsoft.com/office/powerpoint/2010/main" val="427962750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5B42C55-C5FC-224E-810A-F0529862C85B}" type="datetime3">
              <a:rPr lang="en-GB" altLang="en-GB" smtClean="0"/>
              <a:t>14 April 2015</a:t>
            </a:fld>
            <a:endParaRPr lang="en-US" altLang="en-GB"/>
          </a:p>
        </p:txBody>
      </p:sp>
      <p:sp>
        <p:nvSpPr>
          <p:cNvPr id="5" name="Footer Placeholder 4"/>
          <p:cNvSpPr>
            <a:spLocks noGrp="1"/>
          </p:cNvSpPr>
          <p:nvPr>
            <p:ph type="ftr" sz="quarter" idx="11"/>
          </p:nvPr>
        </p:nvSpPr>
        <p:spPr/>
        <p:txBody>
          <a:bodyPr/>
          <a:lstStyle/>
          <a:p>
            <a:r>
              <a:rPr lang="en-US" altLang="en-GB" smtClean="0"/>
              <a:t>Copyright Tom@Gilb.com 2014</a:t>
            </a:r>
            <a:endParaRPr lang="en-US" altLang="en-GB"/>
          </a:p>
        </p:txBody>
      </p:sp>
      <p:sp>
        <p:nvSpPr>
          <p:cNvPr id="6" name="Slide Number Placeholder 5"/>
          <p:cNvSpPr>
            <a:spLocks noGrp="1"/>
          </p:cNvSpPr>
          <p:nvPr>
            <p:ph type="sldNum" sz="quarter" idx="12"/>
          </p:nvPr>
        </p:nvSpPr>
        <p:spPr/>
        <p:txBody>
          <a:bodyPr/>
          <a:lstStyle/>
          <a:p>
            <a:fld id="{E0253F7C-1A03-6C45-935C-BE255F59095B}" type="slidenum">
              <a:rPr lang="en-US" altLang="en-GB"/>
              <a:pPr/>
              <a:t>30</a:t>
            </a:fld>
            <a:endParaRPr lang="en-US" altLang="en-GB"/>
          </a:p>
        </p:txBody>
      </p:sp>
      <p:sp>
        <p:nvSpPr>
          <p:cNvPr id="24578" name="Rectangle 2"/>
          <p:cNvSpPr>
            <a:spLocks noGrp="1" noChangeArrowheads="1"/>
          </p:cNvSpPr>
          <p:nvPr>
            <p:ph type="title"/>
          </p:nvPr>
        </p:nvSpPr>
        <p:spPr>
          <a:noFill/>
          <a:ln/>
        </p:spPr>
        <p:txBody>
          <a:bodyPr lIns="92075" tIns="46038" rIns="92075" bIns="46038"/>
          <a:lstStyle/>
          <a:p>
            <a:r>
              <a:rPr lang="en-US" altLang="en-GB"/>
              <a:t>Return On Investment</a:t>
            </a:r>
          </a:p>
        </p:txBody>
      </p:sp>
      <p:sp>
        <p:nvSpPr>
          <p:cNvPr id="24579" name="Rectangle 3"/>
          <p:cNvSpPr>
            <a:spLocks noGrp="1" noChangeArrowheads="1"/>
          </p:cNvSpPr>
          <p:nvPr>
            <p:ph type="body" idx="1"/>
          </p:nvPr>
        </p:nvSpPr>
        <p:spPr>
          <a:solidFill>
            <a:srgbClr val="FFFF00"/>
          </a:solidFill>
          <a:ln w="47625" cap="flat" cmpd="thinThick">
            <a:solidFill>
              <a:schemeClr val="accent2"/>
            </a:solidFill>
            <a:miter lim="800000"/>
            <a:headEnd/>
            <a:tailEnd/>
          </a:ln>
        </p:spPr>
        <p:txBody>
          <a:bodyPr lIns="92075" tIns="46038" rIns="92075" bIns="46038"/>
          <a:lstStyle/>
          <a:p>
            <a:r>
              <a:rPr lang="en-US" altLang="en-GB"/>
              <a:t>$7.70 per $1 invested at Raytheon</a:t>
            </a:r>
          </a:p>
          <a:p>
            <a:r>
              <a:rPr lang="en-US" altLang="en-GB"/>
              <a:t>Sell your improvement program to top management on this basis</a:t>
            </a:r>
          </a:p>
          <a:p>
            <a:r>
              <a:rPr lang="en-US" altLang="en-GB"/>
              <a:t>Set a concrete target for it</a:t>
            </a:r>
          </a:p>
          <a:p>
            <a:pPr lvl="1"/>
            <a:r>
              <a:rPr lang="en-US" altLang="en-GB">
                <a:solidFill>
                  <a:schemeClr val="accent2"/>
                </a:solidFill>
              </a:rPr>
              <a:t>PLAN [Our Division, 2 years hence]  8 to 1</a:t>
            </a:r>
          </a:p>
        </p:txBody>
      </p:sp>
    </p:spTree>
    <p:extLst>
      <p:ext uri="{BB962C8B-B14F-4D97-AF65-F5344CB8AC3E}">
        <p14:creationId xmlns:p14="http://schemas.microsoft.com/office/powerpoint/2010/main" val="2148788671"/>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419"/>
            <a:ext cx="8229600" cy="1143000"/>
          </a:xfrm>
        </p:spPr>
        <p:txBody>
          <a:bodyPr/>
          <a:lstStyle/>
          <a:p>
            <a:r>
              <a:rPr lang="en-GB" dirty="0" smtClean="0"/>
              <a:t>The DPP Process </a:t>
            </a:r>
            <a:endParaRPr lang="en-GB" dirty="0"/>
          </a:p>
        </p:txBody>
      </p:sp>
      <p:pic>
        <p:nvPicPr>
          <p:cNvPr id="4" name="Content Placeholder 3" descr="Screen Shot 2014-05-29 at 17.10.40.png"/>
          <p:cNvPicPr>
            <a:picLocks noGrp="1" noChangeAspect="1"/>
          </p:cNvPicPr>
          <p:nvPr>
            <p:ph idx="1"/>
          </p:nvPr>
        </p:nvPicPr>
        <p:blipFill>
          <a:blip r:embed="rId3">
            <a:extLst>
              <a:ext uri="{28A0092B-C50C-407E-A947-70E740481C1C}">
                <a14:useLocalDpi xmlns:a14="http://schemas.microsoft.com/office/drawing/2010/main" val="0"/>
              </a:ext>
            </a:extLst>
          </a:blip>
          <a:srcRect l="-9734" r="-9734"/>
          <a:stretch>
            <a:fillRect/>
          </a:stretch>
        </p:blipFill>
        <p:spPr>
          <a:xfrm>
            <a:off x="-781158" y="677333"/>
            <a:ext cx="9907660" cy="5448831"/>
          </a:xfrm>
        </p:spPr>
      </p:pic>
      <p:sp>
        <p:nvSpPr>
          <p:cNvPr id="5" name="Date Placeholder 4"/>
          <p:cNvSpPr>
            <a:spLocks noGrp="1"/>
          </p:cNvSpPr>
          <p:nvPr>
            <p:ph type="dt" sz="half" idx="10"/>
          </p:nvPr>
        </p:nvSpPr>
        <p:spPr/>
        <p:txBody>
          <a:bodyPr/>
          <a:lstStyle/>
          <a:p>
            <a:pPr>
              <a:defRPr/>
            </a:pPr>
            <a:fld id="{2D24D4C7-0886-8C4F-B418-F86D576B0A39}" type="datetime3">
              <a:rPr lang="en-GB" smtClean="0"/>
              <a:t>14 April 2015</a:t>
            </a:fld>
            <a:endParaRPr lang="en-US"/>
          </a:p>
        </p:txBody>
      </p:sp>
      <p:sp>
        <p:nvSpPr>
          <p:cNvPr id="6" name="Footer Placeholder 5"/>
          <p:cNvSpPr>
            <a:spLocks noGrp="1"/>
          </p:cNvSpPr>
          <p:nvPr>
            <p:ph type="ftr" sz="quarter" idx="11"/>
          </p:nvPr>
        </p:nvSpPr>
        <p:spPr/>
        <p:txBody>
          <a:bodyPr/>
          <a:lstStyle/>
          <a:p>
            <a:pPr>
              <a:defRPr/>
            </a:pPr>
            <a:r>
              <a:rPr lang="en-US" smtClean="0"/>
              <a:t>Copyright Tom@Gilb.com 2014</a:t>
            </a:r>
            <a:endParaRPr lang="en-US"/>
          </a:p>
        </p:txBody>
      </p:sp>
      <p:sp>
        <p:nvSpPr>
          <p:cNvPr id="7" name="Slide Number Placeholder 6"/>
          <p:cNvSpPr>
            <a:spLocks noGrp="1"/>
          </p:cNvSpPr>
          <p:nvPr>
            <p:ph type="sldNum" sz="quarter" idx="12"/>
          </p:nvPr>
        </p:nvSpPr>
        <p:spPr/>
        <p:txBody>
          <a:bodyPr/>
          <a:lstStyle/>
          <a:p>
            <a:pPr>
              <a:defRPr/>
            </a:pPr>
            <a:fld id="{83601A48-1AA7-B342-ADED-40B21123E588}" type="slidenum">
              <a:rPr lang="en-US" smtClean="0"/>
              <a:pPr>
                <a:defRPr/>
              </a:pPr>
              <a:t>31</a:t>
            </a:fld>
            <a:endParaRPr lang="en-US"/>
          </a:p>
        </p:txBody>
      </p:sp>
    </p:spTree>
    <p:extLst>
      <p:ext uri="{BB962C8B-B14F-4D97-AF65-F5344CB8AC3E}">
        <p14:creationId xmlns:p14="http://schemas.microsoft.com/office/powerpoint/2010/main" val="1794521354"/>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What’s Going on Here?</a:t>
            </a:r>
            <a:endParaRPr lang="en-GB" dirty="0"/>
          </a:p>
        </p:txBody>
      </p:sp>
      <p:sp>
        <p:nvSpPr>
          <p:cNvPr id="3" name="Content Placeholder 2"/>
          <p:cNvSpPr>
            <a:spLocks noGrp="1"/>
          </p:cNvSpPr>
          <p:nvPr>
            <p:ph idx="1"/>
          </p:nvPr>
        </p:nvSpPr>
        <p:spPr/>
        <p:txBody>
          <a:bodyPr/>
          <a:lstStyle/>
          <a:p>
            <a:r>
              <a:rPr lang="en-GB" dirty="0" smtClean="0"/>
              <a:t>1,000 programmers</a:t>
            </a:r>
          </a:p>
          <a:p>
            <a:pPr lvl="1"/>
            <a:r>
              <a:rPr lang="en-GB" dirty="0" smtClean="0"/>
              <a:t>Later joined by 1,000 merged new programmers</a:t>
            </a:r>
          </a:p>
          <a:p>
            <a:pPr lvl="1"/>
            <a:r>
              <a:rPr lang="en-GB" dirty="0" smtClean="0"/>
              <a:t>Are </a:t>
            </a:r>
          </a:p>
          <a:p>
            <a:pPr lvl="2"/>
            <a:r>
              <a:rPr lang="en-GB" dirty="0" err="1" smtClean="0"/>
              <a:t>Analyzing</a:t>
            </a:r>
            <a:r>
              <a:rPr lang="en-GB" dirty="0" smtClean="0"/>
              <a:t> their </a:t>
            </a:r>
            <a:r>
              <a:rPr lang="en-GB" b="1" dirty="0" smtClean="0"/>
              <a:t>own</a:t>
            </a:r>
            <a:r>
              <a:rPr lang="en-GB" dirty="0" smtClean="0"/>
              <a:t> bugs and spec defects</a:t>
            </a:r>
          </a:p>
          <a:p>
            <a:pPr lvl="2"/>
            <a:r>
              <a:rPr lang="en-GB" dirty="0" smtClean="0"/>
              <a:t>Suggesting their </a:t>
            </a:r>
            <a:r>
              <a:rPr lang="en-GB" b="1" dirty="0" smtClean="0"/>
              <a:t>own</a:t>
            </a:r>
            <a:r>
              <a:rPr lang="en-GB" dirty="0" smtClean="0"/>
              <a:t> work environment changes</a:t>
            </a:r>
          </a:p>
          <a:p>
            <a:pPr lvl="2"/>
            <a:r>
              <a:rPr lang="en-GB" dirty="0" smtClean="0"/>
              <a:t>And reducing their 43% rework by 10 X</a:t>
            </a:r>
          </a:p>
          <a:p>
            <a:r>
              <a:rPr lang="en-GB" dirty="0" smtClean="0"/>
              <a:t>Power has been delegated to the programmers</a:t>
            </a:r>
          </a:p>
          <a:p>
            <a:pPr lvl="2"/>
            <a:endParaRPr lang="en-GB" dirty="0"/>
          </a:p>
        </p:txBody>
      </p:sp>
      <p:sp>
        <p:nvSpPr>
          <p:cNvPr id="4" name="Date Placeholder 3"/>
          <p:cNvSpPr>
            <a:spLocks noGrp="1"/>
          </p:cNvSpPr>
          <p:nvPr>
            <p:ph type="dt" sz="half" idx="10"/>
          </p:nvPr>
        </p:nvSpPr>
        <p:spPr/>
        <p:txBody>
          <a:bodyPr/>
          <a:lstStyle/>
          <a:p>
            <a:pPr>
              <a:defRPr/>
            </a:pPr>
            <a:fld id="{05F553F5-51F1-FC42-98FD-6EB055B15BD2}"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32</a:t>
            </a:fld>
            <a:endParaRPr lang="en-US"/>
          </a:p>
        </p:txBody>
      </p:sp>
    </p:spTree>
    <p:extLst>
      <p:ext uri="{BB962C8B-B14F-4D97-AF65-F5344CB8AC3E}">
        <p14:creationId xmlns:p14="http://schemas.microsoft.com/office/powerpoint/2010/main" val="186175015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prstTxWarp prst="textNoShape">
              <a:avLst/>
            </a:prstTxWarp>
          </a:bodyPr>
          <a:lstStyle/>
          <a:p>
            <a:endParaRPr lang="en-GB"/>
          </a:p>
        </p:txBody>
      </p:sp>
      <p:sp>
        <p:nvSpPr>
          <p:cNvPr id="206851"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prstTxWarp prst="textNoShape">
              <a:avLst/>
            </a:prstTxWarp>
          </a:bodyPr>
          <a:lstStyle/>
          <a:p>
            <a:endParaRPr lang="en-GB"/>
          </a:p>
        </p:txBody>
      </p:sp>
      <p:sp>
        <p:nvSpPr>
          <p:cNvPr id="206852"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prstTxWarp prst="textNoShape">
              <a:avLst/>
            </a:prstTxWarp>
          </a:bodyPr>
          <a:lstStyle/>
          <a:p>
            <a:endParaRPr lang="en-GB"/>
          </a:p>
        </p:txBody>
      </p:sp>
      <p:sp>
        <p:nvSpPr>
          <p:cNvPr id="206853"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prstTxWarp prst="textNoShape">
              <a:avLst/>
            </a:prstTxWarp>
          </a:bodyPr>
          <a:lstStyle/>
          <a:p>
            <a:endParaRPr lang="en-GB"/>
          </a:p>
        </p:txBody>
      </p:sp>
      <p:sp>
        <p:nvSpPr>
          <p:cNvPr id="206854" name="Rectangle 6"/>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prstTxWarp prst="textNoShape">
              <a:avLst/>
            </a:prstTxWarp>
          </a:bodyPr>
          <a:lstStyle/>
          <a:p>
            <a:endParaRPr lang="en-GB"/>
          </a:p>
        </p:txBody>
      </p:sp>
      <p:sp>
        <p:nvSpPr>
          <p:cNvPr id="206855" name="Rectangle 7"/>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prstTxWarp prst="textNoShape">
              <a:avLst/>
            </a:prstTxWarp>
          </a:bodyPr>
          <a:lstStyle/>
          <a:p>
            <a:endParaRPr lang="en-GB"/>
          </a:p>
        </p:txBody>
      </p:sp>
      <p:sp>
        <p:nvSpPr>
          <p:cNvPr id="226312" name="Rectangle 8"/>
          <p:cNvSpPr>
            <a:spLocks noGrp="1" noChangeArrowheads="1"/>
          </p:cNvSpPr>
          <p:nvPr>
            <p:ph type="title"/>
          </p:nvPr>
        </p:nvSpPr>
        <p:spPr>
          <a:xfrm>
            <a:off x="0" y="52388"/>
            <a:ext cx="8780463" cy="1433512"/>
          </a:xfrm>
        </p:spPr>
        <p:txBody>
          <a:bodyPr/>
          <a:lstStyle/>
          <a:p>
            <a:pPr fontAlgn="auto">
              <a:spcAft>
                <a:spcPts val="0"/>
              </a:spcAft>
              <a:defRPr/>
            </a:pPr>
            <a:r>
              <a:rPr lang="en-US" sz="2800" dirty="0">
                <a:ea typeface="+mj-ea"/>
              </a:rPr>
              <a:t>Improving the </a:t>
            </a:r>
            <a:r>
              <a:rPr lang="en-US" sz="2800" i="1" dirty="0">
                <a:ea typeface="+mj-ea"/>
              </a:rPr>
              <a:t>Reliability</a:t>
            </a:r>
            <a:r>
              <a:rPr lang="en-US" sz="2800" dirty="0">
                <a:ea typeface="+mj-ea"/>
              </a:rPr>
              <a:t> Attribute</a:t>
            </a:r>
            <a:br>
              <a:rPr lang="en-US" sz="2800" dirty="0">
                <a:ea typeface="+mj-ea"/>
              </a:rPr>
            </a:br>
            <a:r>
              <a:rPr lang="en-US" sz="2000" dirty="0">
                <a:ea typeface="+mj-ea"/>
              </a:rPr>
              <a:t>Primark, London (Gilb Client)</a:t>
            </a:r>
            <a:r>
              <a:rPr lang="en-US" sz="2800" dirty="0">
                <a:ea typeface="+mj-ea"/>
              </a:rPr>
              <a:t/>
            </a:r>
            <a:br>
              <a:rPr lang="en-US" sz="2800" dirty="0">
                <a:ea typeface="+mj-ea"/>
              </a:rPr>
            </a:br>
            <a:r>
              <a:rPr lang="en-US" sz="2000" dirty="0">
                <a:ea typeface="+mj-ea"/>
              </a:rPr>
              <a:t>see case study Dick Holland, “Agent of Change” from </a:t>
            </a:r>
            <a:r>
              <a:rPr lang="en-US" sz="2000" dirty="0" err="1">
                <a:ea typeface="+mj-ea"/>
              </a:rPr>
              <a:t>Gilb.com</a:t>
            </a:r>
            <a:r>
              <a:rPr lang="en-US" sz="2000" dirty="0">
                <a:ea typeface="+mj-ea"/>
              </a:rPr>
              <a:t/>
            </a:r>
            <a:br>
              <a:rPr lang="en-US" sz="2000" dirty="0">
                <a:ea typeface="+mj-ea"/>
              </a:rPr>
            </a:br>
            <a:r>
              <a:rPr lang="en-US" sz="2000" dirty="0">
                <a:ea typeface="+mj-ea"/>
              </a:rPr>
              <a:t>Using, Inspections, Defect Prevention, and </a:t>
            </a:r>
            <a:r>
              <a:rPr lang="en-US" sz="2000" dirty="0" err="1">
                <a:ea typeface="+mj-ea"/>
              </a:rPr>
              <a:t>Planguage</a:t>
            </a:r>
            <a:r>
              <a:rPr lang="en-US" sz="2000" dirty="0">
                <a:ea typeface="+mj-ea"/>
              </a:rPr>
              <a:t> for Management Objectives</a:t>
            </a:r>
            <a:endParaRPr lang="en-US" sz="2800" dirty="0">
              <a:ea typeface="+mj-ea"/>
            </a:endParaRPr>
          </a:p>
        </p:txBody>
      </p:sp>
      <p:pic>
        <p:nvPicPr>
          <p:cNvPr id="206857" name="Picture 9"/>
          <p:cNvPicPr>
            <a:picLocks noChangeArrowheads="1"/>
          </p:cNvPicPr>
          <p:nvPr/>
        </p:nvPicPr>
        <p:blipFill>
          <a:blip r:embed="rId3"/>
          <a:srcRect/>
          <a:stretch>
            <a:fillRect/>
          </a:stretch>
        </p:blipFill>
        <p:spPr bwMode="auto">
          <a:xfrm>
            <a:off x="457200" y="1066800"/>
            <a:ext cx="9228138" cy="5564188"/>
          </a:xfrm>
          <a:prstGeom prst="rect">
            <a:avLst/>
          </a:prstGeom>
          <a:noFill/>
          <a:ln w="9525">
            <a:noFill/>
            <a:miter lim="800000"/>
            <a:headEnd/>
            <a:tailEnd/>
          </a:ln>
        </p:spPr>
      </p:pic>
      <p:sp>
        <p:nvSpPr>
          <p:cNvPr id="206858" name="WordArt 10"/>
          <p:cNvSpPr>
            <a:spLocks noChangeArrowheads="1" noChangeShapeType="1" noTextEdit="1"/>
          </p:cNvSpPr>
          <p:nvPr/>
        </p:nvSpPr>
        <p:spPr bwMode="auto">
          <a:xfrm>
            <a:off x="990600" y="4495800"/>
            <a:ext cx="1676400" cy="647700"/>
          </a:xfrm>
          <a:prstGeom prst="rect">
            <a:avLst/>
          </a:prstGeom>
        </p:spPr>
        <p:txBody>
          <a:bodyPr wrap="none" fromWordArt="1">
            <a:prstTxWarp prst="textPlain">
              <a:avLst>
                <a:gd name="adj" fmla="val 50000"/>
              </a:avLst>
            </a:prstTxWarp>
          </a:bodyPr>
          <a:lstStyle/>
          <a:p>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Majors</a:t>
            </a:r>
            <a:endParaRPr lang="en-GB"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endParaRPr>
          </a:p>
        </p:txBody>
      </p:sp>
      <p:sp>
        <p:nvSpPr>
          <p:cNvPr id="206859" name="WordArt 11"/>
          <p:cNvSpPr>
            <a:spLocks noChangeArrowheads="1" noChangeShapeType="1" noTextEdit="1"/>
          </p:cNvSpPr>
          <p:nvPr/>
        </p:nvSpPr>
        <p:spPr bwMode="auto">
          <a:xfrm>
            <a:off x="2133600" y="3276600"/>
            <a:ext cx="1854200" cy="647700"/>
          </a:xfrm>
          <a:prstGeom prst="rect">
            <a:avLst/>
          </a:prstGeom>
        </p:spPr>
        <p:txBody>
          <a:bodyPr wrap="none" fromWordArt="1">
            <a:prstTxWarp prst="textPlain">
              <a:avLst>
                <a:gd name="adj" fmla="val 50000"/>
              </a:avLst>
            </a:prstTxWarp>
          </a:bodyPr>
          <a:lstStyle/>
          <a:p>
            <a:r>
              <a:rPr lang="en-US" sz="3600" kern="10" spc="720">
                <a:ln w="9525">
                  <a:noFill/>
                  <a:round/>
                  <a:headEnd/>
                  <a:tailEnd/>
                </a:ln>
                <a:gradFill rotWithShape="1">
                  <a:gsLst>
                    <a:gs pos="0">
                      <a:srgbClr val="AAAAAA"/>
                    </a:gs>
                    <a:gs pos="100000">
                      <a:srgbClr val="FFFFFF"/>
                    </a:gs>
                  </a:gsLst>
                  <a:lin ang="5400000" scaled="1"/>
                </a:gradFill>
                <a:effectLst>
                  <a:outerShdw blurRad="63500" dist="45791" dir="3378596" algn="ctr" rotWithShape="0">
                    <a:srgbClr val="4D4D4D"/>
                  </a:outerShdw>
                </a:effectLst>
                <a:latin typeface="Arial Black"/>
                <a:ea typeface="Arial Black"/>
                <a:cs typeface="Arial Black"/>
              </a:rPr>
              <a:t>minors </a:t>
            </a:r>
            <a:endParaRPr lang="en-GB" sz="3600" kern="10" spc="720">
              <a:ln w="9525">
                <a:noFill/>
                <a:round/>
                <a:headEnd/>
                <a:tailEnd/>
              </a:ln>
              <a:gradFill rotWithShape="1">
                <a:gsLst>
                  <a:gs pos="0">
                    <a:srgbClr val="AAAAAA"/>
                  </a:gs>
                  <a:gs pos="100000">
                    <a:srgbClr val="FFFFFF"/>
                  </a:gs>
                </a:gsLst>
                <a:lin ang="5400000" scaled="1"/>
              </a:gradFill>
              <a:effectLst>
                <a:outerShdw blurRad="63500" dist="45791" dir="3378596" algn="ctr" rotWithShape="0">
                  <a:srgbClr val="4D4D4D"/>
                </a:outerShdw>
              </a:effectLst>
              <a:latin typeface="Arial Black"/>
              <a:ea typeface="Arial Black"/>
              <a:cs typeface="Arial Black"/>
            </a:endParaRPr>
          </a:p>
        </p:txBody>
      </p:sp>
      <p:sp>
        <p:nvSpPr>
          <p:cNvPr id="206860" name="WordArt 12"/>
          <p:cNvSpPr>
            <a:spLocks noChangeArrowheads="1" noChangeShapeType="1" noTextEdit="1"/>
          </p:cNvSpPr>
          <p:nvPr/>
        </p:nvSpPr>
        <p:spPr bwMode="auto">
          <a:xfrm>
            <a:off x="6248400" y="1447800"/>
            <a:ext cx="2540000" cy="1943100"/>
          </a:xfrm>
          <a:prstGeom prst="rect">
            <a:avLst/>
          </a:prstGeom>
        </p:spPr>
        <p:txBody>
          <a:bodyPr wrap="none" fromWordArt="1">
            <a:prstTxWarp prst="textPlain">
              <a:avLst>
                <a:gd name="adj" fmla="val 50000"/>
              </a:avLst>
            </a:prstTxWarp>
          </a:bodyPr>
          <a:lstStyle/>
          <a:p>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Errors/</a:t>
            </a:r>
          </a:p>
          <a:p>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Customer/</a:t>
            </a:r>
          </a:p>
          <a:p>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Year</a:t>
            </a:r>
            <a:endParaRPr lang="en-GB"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endParaRPr>
          </a:p>
        </p:txBody>
      </p:sp>
      <p:sp>
        <p:nvSpPr>
          <p:cNvPr id="206861" name="WordArt 13"/>
          <p:cNvSpPr>
            <a:spLocks noChangeArrowheads="1" noChangeShapeType="1" noTextEdit="1"/>
          </p:cNvSpPr>
          <p:nvPr/>
        </p:nvSpPr>
        <p:spPr bwMode="auto">
          <a:xfrm>
            <a:off x="838200" y="6096000"/>
            <a:ext cx="1219200" cy="647700"/>
          </a:xfrm>
          <a:prstGeom prst="rect">
            <a:avLst/>
          </a:prstGeom>
        </p:spPr>
        <p:txBody>
          <a:bodyPr wrap="none" fromWordArt="1">
            <a:prstTxWarp prst="textPlain">
              <a:avLst>
                <a:gd name="adj" fmla="val 50000"/>
              </a:avLst>
            </a:prstTxWarp>
          </a:bodyPr>
          <a:lstStyle/>
          <a:p>
            <a:r>
              <a:rPr lang="en-US" sz="3600" kern="10">
                <a:ln w="9525">
                  <a:solidFill>
                    <a:srgbClr val="000000"/>
                  </a:solidFill>
                  <a:round/>
                  <a:headEnd/>
                  <a:tailEnd/>
                </a:ln>
                <a:solidFill>
                  <a:srgbClr val="FFFFFF"/>
                </a:solidFill>
                <a:latin typeface="Arial Black"/>
                <a:ea typeface="Arial Black"/>
                <a:cs typeface="Arial Black"/>
              </a:rPr>
              <a:t>1995</a:t>
            </a:r>
            <a:endParaRPr lang="en-GB" sz="3600" kern="10">
              <a:ln w="9525">
                <a:solidFill>
                  <a:srgbClr val="000000"/>
                </a:solidFill>
                <a:round/>
                <a:headEnd/>
                <a:tailEnd/>
              </a:ln>
              <a:solidFill>
                <a:srgbClr val="FFFFFF"/>
              </a:solidFill>
              <a:latin typeface="Arial Black"/>
              <a:ea typeface="Arial Black"/>
              <a:cs typeface="Arial Black"/>
            </a:endParaRPr>
          </a:p>
        </p:txBody>
      </p:sp>
      <p:sp>
        <p:nvSpPr>
          <p:cNvPr id="206862" name="WordArt 14"/>
          <p:cNvSpPr>
            <a:spLocks noChangeArrowheads="1" noChangeShapeType="1" noTextEdit="1"/>
          </p:cNvSpPr>
          <p:nvPr/>
        </p:nvSpPr>
        <p:spPr bwMode="auto">
          <a:xfrm>
            <a:off x="7010400" y="6019800"/>
            <a:ext cx="1219200" cy="647700"/>
          </a:xfrm>
          <a:prstGeom prst="rect">
            <a:avLst/>
          </a:prstGeom>
        </p:spPr>
        <p:txBody>
          <a:bodyPr wrap="none" fromWordArt="1">
            <a:prstTxWarp prst="textPlain">
              <a:avLst>
                <a:gd name="adj" fmla="val 50000"/>
              </a:avLst>
            </a:prstTxWarp>
          </a:bodyPr>
          <a:lstStyle/>
          <a:p>
            <a:r>
              <a:rPr lang="en-US" sz="3600" kern="10">
                <a:ln w="9525">
                  <a:solidFill>
                    <a:srgbClr val="000000"/>
                  </a:solidFill>
                  <a:round/>
                  <a:headEnd/>
                  <a:tailEnd/>
                </a:ln>
                <a:solidFill>
                  <a:srgbClr val="FFFFFF"/>
                </a:solidFill>
                <a:effectLst>
                  <a:outerShdw blurRad="63500" dist="35921" dir="2700000" algn="ctr" rotWithShape="0">
                    <a:srgbClr val="808080"/>
                  </a:outerShdw>
                </a:effectLst>
                <a:latin typeface="Arial Black"/>
                <a:ea typeface="Arial Black"/>
                <a:cs typeface="Arial Black"/>
              </a:rPr>
              <a:t>1998</a:t>
            </a:r>
            <a:endParaRPr lang="en-GB" sz="3600" kern="10">
              <a:ln w="9525">
                <a:solidFill>
                  <a:srgbClr val="000000"/>
                </a:solidFill>
                <a:round/>
                <a:headEnd/>
                <a:tailEnd/>
              </a:ln>
              <a:solidFill>
                <a:srgbClr val="FFFFFF"/>
              </a:solidFill>
              <a:effectLst>
                <a:outerShdw blurRad="63500" dist="35921" dir="2700000" algn="ctr" rotWithShape="0">
                  <a:srgbClr val="808080"/>
                </a:outerShdw>
              </a:effectLst>
              <a:latin typeface="Arial Black"/>
              <a:ea typeface="Arial Black"/>
              <a:cs typeface="Arial Black"/>
            </a:endParaRPr>
          </a:p>
        </p:txBody>
      </p:sp>
      <p:sp>
        <p:nvSpPr>
          <p:cNvPr id="206863" name="WordArt 15"/>
          <p:cNvSpPr>
            <a:spLocks noChangeArrowheads="1" noChangeShapeType="1" noTextEdit="1"/>
          </p:cNvSpPr>
          <p:nvPr/>
        </p:nvSpPr>
        <p:spPr bwMode="auto">
          <a:xfrm>
            <a:off x="8534400" y="1600200"/>
            <a:ext cx="609600" cy="647700"/>
          </a:xfrm>
          <a:prstGeom prst="rect">
            <a:avLst/>
          </a:prstGeom>
        </p:spPr>
        <p:txBody>
          <a:bodyPr wrap="none" fromWordArt="1">
            <a:prstTxWarp prst="textPlain">
              <a:avLst>
                <a:gd name="adj" fmla="val 50000"/>
              </a:avLst>
            </a:prstTxWarp>
          </a:bodyPr>
          <a:lstStyle/>
          <a:p>
            <a:r>
              <a:rPr lang="en-US" sz="3600" kern="10">
                <a:ln w="9525">
                  <a:solidFill>
                    <a:srgbClr val="000000"/>
                  </a:solidFill>
                  <a:round/>
                  <a:headEnd/>
                  <a:tailEnd/>
                </a:ln>
                <a:solidFill>
                  <a:srgbClr val="FFFFFF"/>
                </a:solidFill>
                <a:latin typeface="Arial Black"/>
                <a:ea typeface="Arial Black"/>
                <a:cs typeface="Arial Black"/>
              </a:rPr>
              <a:t>50</a:t>
            </a:r>
            <a:endParaRPr lang="en-GB" sz="3600" kern="10">
              <a:ln w="9525">
                <a:solidFill>
                  <a:srgbClr val="000000"/>
                </a:solidFill>
                <a:round/>
                <a:headEnd/>
                <a:tailEnd/>
              </a:ln>
              <a:solidFill>
                <a:srgbClr val="FFFFFF"/>
              </a:solidFill>
              <a:latin typeface="Arial Black"/>
              <a:ea typeface="Arial Black"/>
              <a:cs typeface="Arial Black"/>
            </a:endParaRPr>
          </a:p>
        </p:txBody>
      </p:sp>
      <p:sp>
        <p:nvSpPr>
          <p:cNvPr id="206864" name="WordArt 16"/>
          <p:cNvSpPr>
            <a:spLocks noChangeArrowheads="1" noChangeShapeType="1" noTextEdit="1"/>
          </p:cNvSpPr>
          <p:nvPr/>
        </p:nvSpPr>
        <p:spPr bwMode="auto">
          <a:xfrm>
            <a:off x="8610600" y="5257800"/>
            <a:ext cx="304800" cy="647700"/>
          </a:xfrm>
          <a:prstGeom prst="rect">
            <a:avLst/>
          </a:prstGeom>
        </p:spPr>
        <p:txBody>
          <a:bodyPr wrap="none" fromWordArt="1">
            <a:prstTxWarp prst="textPlain">
              <a:avLst>
                <a:gd name="adj" fmla="val 50000"/>
              </a:avLst>
            </a:prstTxWarp>
          </a:bodyPr>
          <a:lstStyle/>
          <a:p>
            <a:r>
              <a:rPr lang="en-US" sz="3600" kern="10">
                <a:ln w="9525">
                  <a:solidFill>
                    <a:srgbClr val="000000"/>
                  </a:solidFill>
                  <a:round/>
                  <a:headEnd/>
                  <a:tailEnd/>
                </a:ln>
                <a:solidFill>
                  <a:srgbClr val="FFFFFF"/>
                </a:solidFill>
                <a:latin typeface="Arial Black"/>
                <a:ea typeface="Arial Black"/>
                <a:cs typeface="Arial Black"/>
              </a:rPr>
              <a:t>5</a:t>
            </a:r>
            <a:endParaRPr lang="en-GB" sz="3600" kern="10">
              <a:ln w="9525">
                <a:solidFill>
                  <a:srgbClr val="000000"/>
                </a:solidFill>
                <a:round/>
                <a:headEnd/>
                <a:tailEnd/>
              </a:ln>
              <a:solidFill>
                <a:srgbClr val="FFFFFF"/>
              </a:solidFill>
              <a:latin typeface="Arial Black"/>
              <a:ea typeface="Arial Black"/>
              <a:cs typeface="Arial Black"/>
            </a:endParaRPr>
          </a:p>
        </p:txBody>
      </p:sp>
      <p:sp>
        <p:nvSpPr>
          <p:cNvPr id="18" name="Slide Number Placeholder 17"/>
          <p:cNvSpPr>
            <a:spLocks noGrp="1"/>
          </p:cNvSpPr>
          <p:nvPr>
            <p:ph type="sldNum" sz="quarter" idx="12"/>
          </p:nvPr>
        </p:nvSpPr>
        <p:spPr/>
        <p:txBody>
          <a:bodyPr/>
          <a:lstStyle/>
          <a:p>
            <a:pPr>
              <a:defRPr/>
            </a:pPr>
            <a:fld id="{F6DE3492-DC7E-6D4C-ADC9-63485A680441}" type="slidenum">
              <a:rPr lang="en-US"/>
              <a:pPr>
                <a:defRPr/>
              </a:pPr>
              <a:t>33</a:t>
            </a:fld>
            <a:endParaRPr lang="en-US"/>
          </a:p>
        </p:txBody>
      </p:sp>
      <p:sp>
        <p:nvSpPr>
          <p:cNvPr id="19" name="Footer Placeholder 18"/>
          <p:cNvSpPr>
            <a:spLocks noGrp="1"/>
          </p:cNvSpPr>
          <p:nvPr>
            <p:ph type="ftr" sz="quarter" idx="11"/>
          </p:nvPr>
        </p:nvSpPr>
        <p:spPr/>
        <p:txBody>
          <a:bodyPr/>
          <a:lstStyle/>
          <a:p>
            <a:pPr>
              <a:defRPr/>
            </a:pPr>
            <a:r>
              <a:rPr lang="en-US" smtClean="0"/>
              <a:t>Copyright Tom@Gilb.com 2014</a:t>
            </a:r>
            <a:endParaRPr lang="en-US"/>
          </a:p>
        </p:txBody>
      </p:sp>
      <p:sp>
        <p:nvSpPr>
          <p:cNvPr id="20" name="Date Placeholder 19"/>
          <p:cNvSpPr>
            <a:spLocks noGrp="1"/>
          </p:cNvSpPr>
          <p:nvPr>
            <p:ph type="dt" sz="quarter" idx="10"/>
          </p:nvPr>
        </p:nvSpPr>
        <p:spPr/>
        <p:txBody>
          <a:bodyPr/>
          <a:lstStyle/>
          <a:p>
            <a:fld id="{79D173AE-24ED-604C-BA2E-78094F66044F}" type="datetime3">
              <a:rPr lang="en-GB" smtClean="0"/>
              <a:t>14 April 2015</a:t>
            </a:fld>
            <a:endParaRPr lang="en-GB"/>
          </a:p>
        </p:txBody>
      </p:sp>
      <p:pic>
        <p:nvPicPr>
          <p:cNvPr id="2" name="Picture 1" descr="IMG_9029.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5822" y="2638611"/>
            <a:ext cx="1771650" cy="2362200"/>
          </a:xfrm>
          <a:prstGeom prst="rect">
            <a:avLst/>
          </a:prstGeom>
        </p:spPr>
      </p:pic>
    </p:spTree>
    <p:extLst>
      <p:ext uri="{BB962C8B-B14F-4D97-AF65-F5344CB8AC3E}">
        <p14:creationId xmlns:p14="http://schemas.microsoft.com/office/powerpoint/2010/main" val="297845034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2" name="Rectangle 2"/>
          <p:cNvSpPr>
            <a:spLocks noGrp="1" noChangeArrowheads="1"/>
          </p:cNvSpPr>
          <p:nvPr>
            <p:ph type="title"/>
          </p:nvPr>
        </p:nvSpPr>
        <p:spPr>
          <a:xfrm>
            <a:off x="704850" y="342900"/>
            <a:ext cx="5810250" cy="1104900"/>
          </a:xfrm>
        </p:spPr>
        <p:txBody>
          <a:bodyPr>
            <a:normAutofit fontScale="90000"/>
          </a:bodyPr>
          <a:lstStyle/>
          <a:p>
            <a:pPr fontAlgn="auto">
              <a:spcAft>
                <a:spcPts val="0"/>
              </a:spcAft>
              <a:defRPr/>
            </a:pPr>
            <a:r>
              <a:rPr lang="en-NZ">
                <a:ea typeface="+mj-ea"/>
              </a:rPr>
              <a:t>Positive Motivation:</a:t>
            </a:r>
            <a:br>
              <a:rPr lang="en-NZ">
                <a:ea typeface="+mj-ea"/>
              </a:rPr>
            </a:br>
            <a:r>
              <a:rPr lang="en-NZ" sz="3600">
                <a:ea typeface="+mj-ea"/>
              </a:rPr>
              <a:t>Personal Improvement</a:t>
            </a:r>
            <a:endParaRPr lang="en-NZ">
              <a:ea typeface="+mj-ea"/>
            </a:endParaRPr>
          </a:p>
        </p:txBody>
      </p:sp>
      <p:grpSp>
        <p:nvGrpSpPr>
          <p:cNvPr id="2" name="Group 3"/>
          <p:cNvGrpSpPr>
            <a:grpSpLocks/>
          </p:cNvGrpSpPr>
          <p:nvPr/>
        </p:nvGrpSpPr>
        <p:grpSpPr bwMode="auto">
          <a:xfrm>
            <a:off x="1012825" y="1573213"/>
            <a:ext cx="13517563" cy="4752975"/>
            <a:chOff x="638" y="991"/>
            <a:chExt cx="8515" cy="2994"/>
          </a:xfrm>
        </p:grpSpPr>
        <p:sp>
          <p:nvSpPr>
            <p:cNvPr id="215050" name="Line 4"/>
            <p:cNvSpPr>
              <a:spLocks noChangeShapeType="1"/>
            </p:cNvSpPr>
            <p:nvPr/>
          </p:nvSpPr>
          <p:spPr bwMode="auto">
            <a:xfrm flipH="1" flipV="1">
              <a:off x="4452" y="2676"/>
              <a:ext cx="2268" cy="12"/>
            </a:xfrm>
            <a:prstGeom prst="line">
              <a:avLst/>
            </a:prstGeom>
            <a:noFill/>
            <a:ln w="57150">
              <a:solidFill>
                <a:schemeClr val="tx1"/>
              </a:solidFill>
              <a:round/>
              <a:headEnd/>
              <a:tailEnd/>
            </a:ln>
          </p:spPr>
          <p:txBody>
            <a:bodyPr wrap="none" anchor="ctr">
              <a:prstTxWarp prst="textNoShape">
                <a:avLst/>
              </a:prstTxWarp>
            </a:bodyPr>
            <a:lstStyle/>
            <a:p>
              <a:endParaRPr lang="en-GB"/>
            </a:p>
          </p:txBody>
        </p:sp>
        <p:grpSp>
          <p:nvGrpSpPr>
            <p:cNvPr id="215051" name="Group 5"/>
            <p:cNvGrpSpPr>
              <a:grpSpLocks/>
            </p:cNvGrpSpPr>
            <p:nvPr/>
          </p:nvGrpSpPr>
          <p:grpSpPr bwMode="auto">
            <a:xfrm>
              <a:off x="864" y="1206"/>
              <a:ext cx="3685" cy="2334"/>
              <a:chOff x="864" y="1206"/>
              <a:chExt cx="3685" cy="2334"/>
            </a:xfrm>
          </p:grpSpPr>
          <p:sp>
            <p:nvSpPr>
              <p:cNvPr id="215057" name="Rectangle 6"/>
              <p:cNvSpPr>
                <a:spLocks noChangeArrowheads="1"/>
              </p:cNvSpPr>
              <p:nvPr/>
            </p:nvSpPr>
            <p:spPr bwMode="auto">
              <a:xfrm>
                <a:off x="1182" y="1284"/>
                <a:ext cx="3271" cy="1963"/>
              </a:xfrm>
              <a:prstGeom prst="rect">
                <a:avLst/>
              </a:prstGeom>
              <a:noFill/>
              <a:ln w="9525">
                <a:noFill/>
                <a:miter lim="800000"/>
                <a:headEnd/>
                <a:tailEnd/>
              </a:ln>
            </p:spPr>
            <p:txBody>
              <a:bodyPr>
                <a:prstTxWarp prst="textNoShape">
                  <a:avLst/>
                </a:prstTxWarp>
              </a:bodyPr>
              <a:lstStyle/>
              <a:p>
                <a:endParaRPr lang="en-GB"/>
              </a:p>
            </p:txBody>
          </p:sp>
          <p:sp>
            <p:nvSpPr>
              <p:cNvPr id="215058" name="Line 7"/>
              <p:cNvSpPr>
                <a:spLocks noChangeShapeType="1"/>
              </p:cNvSpPr>
              <p:nvPr/>
            </p:nvSpPr>
            <p:spPr bwMode="auto">
              <a:xfrm>
                <a:off x="1182" y="2857"/>
                <a:ext cx="3271" cy="1"/>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59" name="Line 8"/>
              <p:cNvSpPr>
                <a:spLocks noChangeShapeType="1"/>
              </p:cNvSpPr>
              <p:nvPr/>
            </p:nvSpPr>
            <p:spPr bwMode="auto">
              <a:xfrm>
                <a:off x="1182" y="2461"/>
                <a:ext cx="3271" cy="1"/>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60" name="Line 9"/>
              <p:cNvSpPr>
                <a:spLocks noChangeShapeType="1"/>
              </p:cNvSpPr>
              <p:nvPr/>
            </p:nvSpPr>
            <p:spPr bwMode="auto">
              <a:xfrm>
                <a:off x="1182" y="2070"/>
                <a:ext cx="3271" cy="1"/>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61" name="Line 10"/>
              <p:cNvSpPr>
                <a:spLocks noChangeShapeType="1"/>
              </p:cNvSpPr>
              <p:nvPr/>
            </p:nvSpPr>
            <p:spPr bwMode="auto">
              <a:xfrm>
                <a:off x="1182" y="1674"/>
                <a:ext cx="3271" cy="1"/>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62" name="Line 11"/>
              <p:cNvSpPr>
                <a:spLocks noChangeShapeType="1"/>
              </p:cNvSpPr>
              <p:nvPr/>
            </p:nvSpPr>
            <p:spPr bwMode="auto">
              <a:xfrm>
                <a:off x="1182" y="1284"/>
                <a:ext cx="3271" cy="1"/>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63" name="Rectangle 12"/>
              <p:cNvSpPr>
                <a:spLocks noChangeArrowheads="1"/>
              </p:cNvSpPr>
              <p:nvPr/>
            </p:nvSpPr>
            <p:spPr bwMode="auto">
              <a:xfrm>
                <a:off x="1182" y="1284"/>
                <a:ext cx="3271" cy="1963"/>
              </a:xfrm>
              <a:prstGeom prst="rect">
                <a:avLst/>
              </a:prstGeom>
              <a:noFill/>
              <a:ln w="9525">
                <a:solidFill>
                  <a:srgbClr val="402000"/>
                </a:solidFill>
                <a:miter lim="800000"/>
                <a:headEnd/>
                <a:tailEnd/>
              </a:ln>
            </p:spPr>
            <p:txBody>
              <a:bodyPr>
                <a:prstTxWarp prst="textNoShape">
                  <a:avLst/>
                </a:prstTxWarp>
              </a:bodyPr>
              <a:lstStyle/>
              <a:p>
                <a:endParaRPr lang="en-GB"/>
              </a:p>
            </p:txBody>
          </p:sp>
          <p:sp>
            <p:nvSpPr>
              <p:cNvPr id="215064" name="Line 13"/>
              <p:cNvSpPr>
                <a:spLocks noChangeShapeType="1"/>
              </p:cNvSpPr>
              <p:nvPr/>
            </p:nvSpPr>
            <p:spPr bwMode="auto">
              <a:xfrm>
                <a:off x="1182" y="1284"/>
                <a:ext cx="1" cy="1963"/>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65" name="Line 14"/>
              <p:cNvSpPr>
                <a:spLocks noChangeShapeType="1"/>
              </p:cNvSpPr>
              <p:nvPr/>
            </p:nvSpPr>
            <p:spPr bwMode="auto">
              <a:xfrm>
                <a:off x="1140" y="3247"/>
                <a:ext cx="42" cy="1"/>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66" name="Line 15"/>
              <p:cNvSpPr>
                <a:spLocks noChangeShapeType="1"/>
              </p:cNvSpPr>
              <p:nvPr/>
            </p:nvSpPr>
            <p:spPr bwMode="auto">
              <a:xfrm>
                <a:off x="1140" y="2857"/>
                <a:ext cx="42" cy="1"/>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67" name="Line 16"/>
              <p:cNvSpPr>
                <a:spLocks noChangeShapeType="1"/>
              </p:cNvSpPr>
              <p:nvPr/>
            </p:nvSpPr>
            <p:spPr bwMode="auto">
              <a:xfrm>
                <a:off x="1140" y="2461"/>
                <a:ext cx="42" cy="1"/>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68" name="Line 17"/>
              <p:cNvSpPr>
                <a:spLocks noChangeShapeType="1"/>
              </p:cNvSpPr>
              <p:nvPr/>
            </p:nvSpPr>
            <p:spPr bwMode="auto">
              <a:xfrm>
                <a:off x="1140" y="2070"/>
                <a:ext cx="42" cy="1"/>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69" name="Line 18"/>
              <p:cNvSpPr>
                <a:spLocks noChangeShapeType="1"/>
              </p:cNvSpPr>
              <p:nvPr/>
            </p:nvSpPr>
            <p:spPr bwMode="auto">
              <a:xfrm>
                <a:off x="1140" y="1674"/>
                <a:ext cx="42" cy="1"/>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70" name="Line 19"/>
              <p:cNvSpPr>
                <a:spLocks noChangeShapeType="1"/>
              </p:cNvSpPr>
              <p:nvPr/>
            </p:nvSpPr>
            <p:spPr bwMode="auto">
              <a:xfrm>
                <a:off x="1140" y="1284"/>
                <a:ext cx="42" cy="1"/>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71" name="Line 20"/>
              <p:cNvSpPr>
                <a:spLocks noChangeShapeType="1"/>
              </p:cNvSpPr>
              <p:nvPr/>
            </p:nvSpPr>
            <p:spPr bwMode="auto">
              <a:xfrm>
                <a:off x="1182" y="3247"/>
                <a:ext cx="3271" cy="1"/>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72" name="Line 21"/>
              <p:cNvSpPr>
                <a:spLocks noChangeShapeType="1"/>
              </p:cNvSpPr>
              <p:nvPr/>
            </p:nvSpPr>
            <p:spPr bwMode="auto">
              <a:xfrm flipV="1">
                <a:off x="1182" y="3205"/>
                <a:ext cx="1" cy="84"/>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73" name="Line 22"/>
              <p:cNvSpPr>
                <a:spLocks noChangeShapeType="1"/>
              </p:cNvSpPr>
              <p:nvPr/>
            </p:nvSpPr>
            <p:spPr bwMode="auto">
              <a:xfrm flipV="1">
                <a:off x="1836" y="3205"/>
                <a:ext cx="1" cy="84"/>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74" name="Line 23"/>
              <p:cNvSpPr>
                <a:spLocks noChangeShapeType="1"/>
              </p:cNvSpPr>
              <p:nvPr/>
            </p:nvSpPr>
            <p:spPr bwMode="auto">
              <a:xfrm flipV="1">
                <a:off x="2490" y="3205"/>
                <a:ext cx="1" cy="84"/>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75" name="Line 24"/>
              <p:cNvSpPr>
                <a:spLocks noChangeShapeType="1"/>
              </p:cNvSpPr>
              <p:nvPr/>
            </p:nvSpPr>
            <p:spPr bwMode="auto">
              <a:xfrm flipV="1">
                <a:off x="3145" y="3205"/>
                <a:ext cx="1" cy="84"/>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76" name="Line 25"/>
              <p:cNvSpPr>
                <a:spLocks noChangeShapeType="1"/>
              </p:cNvSpPr>
              <p:nvPr/>
            </p:nvSpPr>
            <p:spPr bwMode="auto">
              <a:xfrm flipV="1">
                <a:off x="3799" y="3205"/>
                <a:ext cx="1" cy="84"/>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77" name="Line 26"/>
              <p:cNvSpPr>
                <a:spLocks noChangeShapeType="1"/>
              </p:cNvSpPr>
              <p:nvPr/>
            </p:nvSpPr>
            <p:spPr bwMode="auto">
              <a:xfrm flipV="1">
                <a:off x="4453" y="3205"/>
                <a:ext cx="1" cy="84"/>
              </a:xfrm>
              <a:prstGeom prst="line">
                <a:avLst/>
              </a:prstGeom>
              <a:noFill/>
              <a:ln w="9525">
                <a:solidFill>
                  <a:srgbClr val="402000"/>
                </a:solidFill>
                <a:round/>
                <a:headEnd/>
                <a:tailEnd/>
              </a:ln>
            </p:spPr>
            <p:txBody>
              <a:bodyPr>
                <a:prstTxWarp prst="textNoShape">
                  <a:avLst/>
                </a:prstTxWarp>
              </a:bodyPr>
              <a:lstStyle/>
              <a:p>
                <a:endParaRPr lang="en-GB"/>
              </a:p>
            </p:txBody>
          </p:sp>
          <p:sp>
            <p:nvSpPr>
              <p:cNvPr id="215078" name="Oval 27"/>
              <p:cNvSpPr>
                <a:spLocks noChangeArrowheads="1"/>
              </p:cNvSpPr>
              <p:nvPr/>
            </p:nvSpPr>
            <p:spPr bwMode="auto">
              <a:xfrm>
                <a:off x="1566" y="1404"/>
                <a:ext cx="534" cy="534"/>
              </a:xfrm>
              <a:prstGeom prst="ellipse">
                <a:avLst/>
              </a:prstGeom>
              <a:solidFill>
                <a:srgbClr val="CE9964"/>
              </a:solidFill>
              <a:ln w="9525">
                <a:solidFill>
                  <a:srgbClr val="402000"/>
                </a:solidFill>
                <a:round/>
                <a:headEnd/>
                <a:tailEnd/>
              </a:ln>
            </p:spPr>
            <p:txBody>
              <a:bodyPr>
                <a:prstTxWarp prst="textNoShape">
                  <a:avLst/>
                </a:prstTxWarp>
              </a:bodyPr>
              <a:lstStyle/>
              <a:p>
                <a:endParaRPr lang="en-GB"/>
              </a:p>
            </p:txBody>
          </p:sp>
          <p:sp>
            <p:nvSpPr>
              <p:cNvPr id="215079" name="Oval 28"/>
              <p:cNvSpPr>
                <a:spLocks noChangeArrowheads="1"/>
              </p:cNvSpPr>
              <p:nvPr/>
            </p:nvSpPr>
            <p:spPr bwMode="auto">
              <a:xfrm>
                <a:off x="2298" y="2268"/>
                <a:ext cx="379" cy="379"/>
              </a:xfrm>
              <a:prstGeom prst="ellipse">
                <a:avLst/>
              </a:prstGeom>
              <a:solidFill>
                <a:srgbClr val="CE9964"/>
              </a:solidFill>
              <a:ln w="9525">
                <a:solidFill>
                  <a:srgbClr val="402000"/>
                </a:solidFill>
                <a:round/>
                <a:headEnd/>
                <a:tailEnd/>
              </a:ln>
            </p:spPr>
            <p:txBody>
              <a:bodyPr>
                <a:prstTxWarp prst="textNoShape">
                  <a:avLst/>
                </a:prstTxWarp>
              </a:bodyPr>
              <a:lstStyle/>
              <a:p>
                <a:endParaRPr lang="en-GB"/>
              </a:p>
            </p:txBody>
          </p:sp>
          <p:sp>
            <p:nvSpPr>
              <p:cNvPr id="215080" name="Oval 29"/>
              <p:cNvSpPr>
                <a:spLocks noChangeArrowheads="1"/>
              </p:cNvSpPr>
              <p:nvPr/>
            </p:nvSpPr>
            <p:spPr bwMode="auto">
              <a:xfrm>
                <a:off x="3001" y="2653"/>
                <a:ext cx="282" cy="282"/>
              </a:xfrm>
              <a:prstGeom prst="ellipse">
                <a:avLst/>
              </a:prstGeom>
              <a:solidFill>
                <a:srgbClr val="CE9964"/>
              </a:solidFill>
              <a:ln w="9525">
                <a:solidFill>
                  <a:srgbClr val="402000"/>
                </a:solidFill>
                <a:round/>
                <a:headEnd/>
                <a:tailEnd/>
              </a:ln>
            </p:spPr>
            <p:txBody>
              <a:bodyPr>
                <a:prstTxWarp prst="textNoShape">
                  <a:avLst/>
                </a:prstTxWarp>
              </a:bodyPr>
              <a:lstStyle/>
              <a:p>
                <a:endParaRPr lang="en-GB"/>
              </a:p>
            </p:txBody>
          </p:sp>
          <p:sp>
            <p:nvSpPr>
              <p:cNvPr id="215081" name="Oval 30"/>
              <p:cNvSpPr>
                <a:spLocks noChangeArrowheads="1"/>
              </p:cNvSpPr>
              <p:nvPr/>
            </p:nvSpPr>
            <p:spPr bwMode="auto">
              <a:xfrm>
                <a:off x="3715" y="3007"/>
                <a:ext cx="162" cy="162"/>
              </a:xfrm>
              <a:prstGeom prst="ellipse">
                <a:avLst/>
              </a:prstGeom>
              <a:solidFill>
                <a:srgbClr val="CE9964"/>
              </a:solidFill>
              <a:ln w="9525">
                <a:solidFill>
                  <a:srgbClr val="402000"/>
                </a:solidFill>
                <a:round/>
                <a:headEnd/>
                <a:tailEnd/>
              </a:ln>
            </p:spPr>
            <p:txBody>
              <a:bodyPr>
                <a:prstTxWarp prst="textNoShape">
                  <a:avLst/>
                </a:prstTxWarp>
              </a:bodyPr>
              <a:lstStyle/>
              <a:p>
                <a:endParaRPr lang="en-GB"/>
              </a:p>
            </p:txBody>
          </p:sp>
          <p:sp>
            <p:nvSpPr>
              <p:cNvPr id="215082" name="Oval 31"/>
              <p:cNvSpPr>
                <a:spLocks noChangeArrowheads="1"/>
              </p:cNvSpPr>
              <p:nvPr/>
            </p:nvSpPr>
            <p:spPr bwMode="auto">
              <a:xfrm>
                <a:off x="4423" y="3217"/>
                <a:ext cx="54" cy="54"/>
              </a:xfrm>
              <a:prstGeom prst="ellipse">
                <a:avLst/>
              </a:prstGeom>
              <a:solidFill>
                <a:srgbClr val="CE9964"/>
              </a:solidFill>
              <a:ln w="9525">
                <a:solidFill>
                  <a:srgbClr val="402000"/>
                </a:solidFill>
                <a:round/>
                <a:headEnd/>
                <a:tailEnd/>
              </a:ln>
            </p:spPr>
            <p:txBody>
              <a:bodyPr>
                <a:prstTxWarp prst="textNoShape">
                  <a:avLst/>
                </a:prstTxWarp>
              </a:bodyPr>
              <a:lstStyle/>
              <a:p>
                <a:endParaRPr lang="en-GB"/>
              </a:p>
            </p:txBody>
          </p:sp>
          <p:sp>
            <p:nvSpPr>
              <p:cNvPr id="215083" name="Freeform 32"/>
              <p:cNvSpPr>
                <a:spLocks/>
              </p:cNvSpPr>
              <p:nvPr/>
            </p:nvSpPr>
            <p:spPr bwMode="auto">
              <a:xfrm>
                <a:off x="1836" y="1716"/>
                <a:ext cx="648" cy="649"/>
              </a:xfrm>
              <a:custGeom>
                <a:avLst/>
                <a:gdLst>
                  <a:gd name="T0" fmla="*/ 0 w 108"/>
                  <a:gd name="T1" fmla="*/ 0 h 108"/>
                  <a:gd name="T2" fmla="*/ 108 w 108"/>
                  <a:gd name="T3" fmla="*/ 144 h 108"/>
                  <a:gd name="T4" fmla="*/ 252 w 108"/>
                  <a:gd name="T5" fmla="*/ 288 h 108"/>
                  <a:gd name="T6" fmla="*/ 360 w 108"/>
                  <a:gd name="T7" fmla="*/ 433 h 108"/>
                  <a:gd name="T8" fmla="*/ 504 w 108"/>
                  <a:gd name="T9" fmla="*/ 577 h 108"/>
                  <a:gd name="T10" fmla="*/ 612 w 108"/>
                  <a:gd name="T11" fmla="*/ 685 h 108"/>
                  <a:gd name="T12" fmla="*/ 756 w 108"/>
                  <a:gd name="T13" fmla="*/ 829 h 108"/>
                  <a:gd name="T14" fmla="*/ 864 w 108"/>
                  <a:gd name="T15" fmla="*/ 974 h 108"/>
                  <a:gd name="T16" fmla="*/ 1008 w 108"/>
                  <a:gd name="T17" fmla="*/ 1118 h 108"/>
                  <a:gd name="T18" fmla="*/ 1116 w 108"/>
                  <a:gd name="T19" fmla="*/ 1226 h 108"/>
                  <a:gd name="T20" fmla="*/ 1260 w 108"/>
                  <a:gd name="T21" fmla="*/ 1370 h 108"/>
                  <a:gd name="T22" fmla="*/ 1368 w 108"/>
                  <a:gd name="T23" fmla="*/ 1514 h 108"/>
                  <a:gd name="T24" fmla="*/ 1512 w 108"/>
                  <a:gd name="T25" fmla="*/ 1623 h 108"/>
                  <a:gd name="T26" fmla="*/ 1620 w 108"/>
                  <a:gd name="T27" fmla="*/ 1767 h 108"/>
                  <a:gd name="T28" fmla="*/ 1764 w 108"/>
                  <a:gd name="T29" fmla="*/ 1911 h 108"/>
                  <a:gd name="T30" fmla="*/ 1872 w 108"/>
                  <a:gd name="T31" fmla="*/ 2025 h 108"/>
                  <a:gd name="T32" fmla="*/ 2016 w 108"/>
                  <a:gd name="T33" fmla="*/ 2169 h 108"/>
                  <a:gd name="T34" fmla="*/ 2124 w 108"/>
                  <a:gd name="T35" fmla="*/ 2278 h 108"/>
                  <a:gd name="T36" fmla="*/ 2268 w 108"/>
                  <a:gd name="T37" fmla="*/ 2386 h 108"/>
                  <a:gd name="T38" fmla="*/ 2376 w 108"/>
                  <a:gd name="T39" fmla="*/ 2530 h 108"/>
                  <a:gd name="T40" fmla="*/ 2520 w 108"/>
                  <a:gd name="T41" fmla="*/ 2638 h 108"/>
                  <a:gd name="T42" fmla="*/ 2628 w 108"/>
                  <a:gd name="T43" fmla="*/ 2782 h 108"/>
                  <a:gd name="T44" fmla="*/ 2772 w 108"/>
                  <a:gd name="T45" fmla="*/ 2890 h 108"/>
                  <a:gd name="T46" fmla="*/ 2880 w 108"/>
                  <a:gd name="T47" fmla="*/ 2999 h 108"/>
                  <a:gd name="T48" fmla="*/ 3024 w 108"/>
                  <a:gd name="T49" fmla="*/ 3107 h 108"/>
                  <a:gd name="T50" fmla="*/ 3132 w 108"/>
                  <a:gd name="T51" fmla="*/ 3251 h 108"/>
                  <a:gd name="T52" fmla="*/ 3276 w 108"/>
                  <a:gd name="T53" fmla="*/ 3359 h 108"/>
                  <a:gd name="T54" fmla="*/ 3384 w 108"/>
                  <a:gd name="T55" fmla="*/ 3467 h 108"/>
                  <a:gd name="T56" fmla="*/ 3528 w 108"/>
                  <a:gd name="T57" fmla="*/ 3576 h 108"/>
                  <a:gd name="T58" fmla="*/ 3636 w 108"/>
                  <a:gd name="T59" fmla="*/ 3684 h 108"/>
                  <a:gd name="T60" fmla="*/ 3780 w 108"/>
                  <a:gd name="T61" fmla="*/ 3792 h 108"/>
                  <a:gd name="T62" fmla="*/ 3888 w 108"/>
                  <a:gd name="T63" fmla="*/ 3900 h 10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8"/>
                  <a:gd name="T97" fmla="*/ 0 h 108"/>
                  <a:gd name="T98" fmla="*/ 108 w 108"/>
                  <a:gd name="T99" fmla="*/ 108 h 10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8" h="108">
                    <a:moveTo>
                      <a:pt x="0" y="0"/>
                    </a:moveTo>
                    <a:lnTo>
                      <a:pt x="3" y="4"/>
                    </a:lnTo>
                    <a:lnTo>
                      <a:pt x="7" y="8"/>
                    </a:lnTo>
                    <a:lnTo>
                      <a:pt x="10" y="12"/>
                    </a:lnTo>
                    <a:lnTo>
                      <a:pt x="14" y="16"/>
                    </a:lnTo>
                    <a:lnTo>
                      <a:pt x="17" y="19"/>
                    </a:lnTo>
                    <a:lnTo>
                      <a:pt x="21" y="23"/>
                    </a:lnTo>
                    <a:lnTo>
                      <a:pt x="24" y="27"/>
                    </a:lnTo>
                    <a:lnTo>
                      <a:pt x="28" y="31"/>
                    </a:lnTo>
                    <a:lnTo>
                      <a:pt x="31" y="34"/>
                    </a:lnTo>
                    <a:lnTo>
                      <a:pt x="35" y="38"/>
                    </a:lnTo>
                    <a:lnTo>
                      <a:pt x="38" y="42"/>
                    </a:lnTo>
                    <a:lnTo>
                      <a:pt x="42" y="45"/>
                    </a:lnTo>
                    <a:lnTo>
                      <a:pt x="45" y="49"/>
                    </a:lnTo>
                    <a:lnTo>
                      <a:pt x="49" y="53"/>
                    </a:lnTo>
                    <a:lnTo>
                      <a:pt x="52" y="56"/>
                    </a:lnTo>
                    <a:lnTo>
                      <a:pt x="56" y="60"/>
                    </a:lnTo>
                    <a:lnTo>
                      <a:pt x="59" y="63"/>
                    </a:lnTo>
                    <a:lnTo>
                      <a:pt x="63" y="66"/>
                    </a:lnTo>
                    <a:lnTo>
                      <a:pt x="66" y="70"/>
                    </a:lnTo>
                    <a:lnTo>
                      <a:pt x="70" y="73"/>
                    </a:lnTo>
                    <a:lnTo>
                      <a:pt x="73" y="77"/>
                    </a:lnTo>
                    <a:lnTo>
                      <a:pt x="77" y="80"/>
                    </a:lnTo>
                    <a:lnTo>
                      <a:pt x="80" y="83"/>
                    </a:lnTo>
                    <a:lnTo>
                      <a:pt x="84" y="86"/>
                    </a:lnTo>
                    <a:lnTo>
                      <a:pt x="87" y="90"/>
                    </a:lnTo>
                    <a:lnTo>
                      <a:pt x="91" y="93"/>
                    </a:lnTo>
                    <a:lnTo>
                      <a:pt x="94" y="96"/>
                    </a:lnTo>
                    <a:lnTo>
                      <a:pt x="98" y="99"/>
                    </a:lnTo>
                    <a:lnTo>
                      <a:pt x="101" y="102"/>
                    </a:lnTo>
                    <a:lnTo>
                      <a:pt x="105" y="105"/>
                    </a:lnTo>
                    <a:lnTo>
                      <a:pt x="108" y="108"/>
                    </a:lnTo>
                  </a:path>
                </a:pathLst>
              </a:custGeom>
              <a:noFill/>
              <a:ln w="76200">
                <a:solidFill>
                  <a:srgbClr val="9A7F32"/>
                </a:solidFill>
                <a:round/>
                <a:headEnd/>
                <a:tailEnd/>
              </a:ln>
            </p:spPr>
            <p:txBody>
              <a:bodyPr>
                <a:prstTxWarp prst="textNoShape">
                  <a:avLst/>
                </a:prstTxWarp>
              </a:bodyPr>
              <a:lstStyle/>
              <a:p>
                <a:endParaRPr lang="en-GB"/>
              </a:p>
            </p:txBody>
          </p:sp>
          <p:sp>
            <p:nvSpPr>
              <p:cNvPr id="215084" name="Freeform 33"/>
              <p:cNvSpPr>
                <a:spLocks/>
              </p:cNvSpPr>
              <p:nvPr/>
            </p:nvSpPr>
            <p:spPr bwMode="auto">
              <a:xfrm>
                <a:off x="2484" y="2365"/>
                <a:ext cx="649" cy="468"/>
              </a:xfrm>
              <a:custGeom>
                <a:avLst/>
                <a:gdLst>
                  <a:gd name="T0" fmla="*/ 0 w 108"/>
                  <a:gd name="T1" fmla="*/ 0 h 78"/>
                  <a:gd name="T2" fmla="*/ 144 w 108"/>
                  <a:gd name="T3" fmla="*/ 108 h 78"/>
                  <a:gd name="T4" fmla="*/ 252 w 108"/>
                  <a:gd name="T5" fmla="*/ 216 h 78"/>
                  <a:gd name="T6" fmla="*/ 397 w 108"/>
                  <a:gd name="T7" fmla="*/ 324 h 78"/>
                  <a:gd name="T8" fmla="*/ 505 w 108"/>
                  <a:gd name="T9" fmla="*/ 432 h 78"/>
                  <a:gd name="T10" fmla="*/ 649 w 108"/>
                  <a:gd name="T11" fmla="*/ 540 h 78"/>
                  <a:gd name="T12" fmla="*/ 757 w 108"/>
                  <a:gd name="T13" fmla="*/ 648 h 78"/>
                  <a:gd name="T14" fmla="*/ 901 w 108"/>
                  <a:gd name="T15" fmla="*/ 720 h 78"/>
                  <a:gd name="T16" fmla="*/ 1010 w 108"/>
                  <a:gd name="T17" fmla="*/ 828 h 78"/>
                  <a:gd name="T18" fmla="*/ 1154 w 108"/>
                  <a:gd name="T19" fmla="*/ 936 h 78"/>
                  <a:gd name="T20" fmla="*/ 1262 w 108"/>
                  <a:gd name="T21" fmla="*/ 1044 h 78"/>
                  <a:gd name="T22" fmla="*/ 1370 w 108"/>
                  <a:gd name="T23" fmla="*/ 1116 h 78"/>
                  <a:gd name="T24" fmla="*/ 1514 w 108"/>
                  <a:gd name="T25" fmla="*/ 1224 h 78"/>
                  <a:gd name="T26" fmla="*/ 1623 w 108"/>
                  <a:gd name="T27" fmla="*/ 1332 h 78"/>
                  <a:gd name="T28" fmla="*/ 1767 w 108"/>
                  <a:gd name="T29" fmla="*/ 1404 h 78"/>
                  <a:gd name="T30" fmla="*/ 1875 w 108"/>
                  <a:gd name="T31" fmla="*/ 1512 h 78"/>
                  <a:gd name="T32" fmla="*/ 2025 w 108"/>
                  <a:gd name="T33" fmla="*/ 1584 h 78"/>
                  <a:gd name="T34" fmla="*/ 2133 w 108"/>
                  <a:gd name="T35" fmla="*/ 1692 h 78"/>
                  <a:gd name="T36" fmla="*/ 2278 w 108"/>
                  <a:gd name="T37" fmla="*/ 1764 h 78"/>
                  <a:gd name="T38" fmla="*/ 2386 w 108"/>
                  <a:gd name="T39" fmla="*/ 1836 h 78"/>
                  <a:gd name="T40" fmla="*/ 2530 w 108"/>
                  <a:gd name="T41" fmla="*/ 1944 h 78"/>
                  <a:gd name="T42" fmla="*/ 2638 w 108"/>
                  <a:gd name="T43" fmla="*/ 2016 h 78"/>
                  <a:gd name="T44" fmla="*/ 2782 w 108"/>
                  <a:gd name="T45" fmla="*/ 2124 h 78"/>
                  <a:gd name="T46" fmla="*/ 2890 w 108"/>
                  <a:gd name="T47" fmla="*/ 2196 h 78"/>
                  <a:gd name="T48" fmla="*/ 3035 w 108"/>
                  <a:gd name="T49" fmla="*/ 2268 h 78"/>
                  <a:gd name="T50" fmla="*/ 3143 w 108"/>
                  <a:gd name="T51" fmla="*/ 2340 h 78"/>
                  <a:gd name="T52" fmla="*/ 3287 w 108"/>
                  <a:gd name="T53" fmla="*/ 2448 h 78"/>
                  <a:gd name="T54" fmla="*/ 3395 w 108"/>
                  <a:gd name="T55" fmla="*/ 2520 h 78"/>
                  <a:gd name="T56" fmla="*/ 3539 w 108"/>
                  <a:gd name="T57" fmla="*/ 2592 h 78"/>
                  <a:gd name="T58" fmla="*/ 3648 w 108"/>
                  <a:gd name="T59" fmla="*/ 2664 h 78"/>
                  <a:gd name="T60" fmla="*/ 3792 w 108"/>
                  <a:gd name="T61" fmla="*/ 2736 h 78"/>
                  <a:gd name="T62" fmla="*/ 3900 w 108"/>
                  <a:gd name="T63" fmla="*/ 2808 h 7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8"/>
                  <a:gd name="T97" fmla="*/ 0 h 78"/>
                  <a:gd name="T98" fmla="*/ 108 w 108"/>
                  <a:gd name="T99" fmla="*/ 78 h 7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8" h="78">
                    <a:moveTo>
                      <a:pt x="0" y="0"/>
                    </a:moveTo>
                    <a:lnTo>
                      <a:pt x="4" y="3"/>
                    </a:lnTo>
                    <a:lnTo>
                      <a:pt x="7" y="6"/>
                    </a:lnTo>
                    <a:lnTo>
                      <a:pt x="11" y="9"/>
                    </a:lnTo>
                    <a:lnTo>
                      <a:pt x="14" y="12"/>
                    </a:lnTo>
                    <a:lnTo>
                      <a:pt x="18" y="15"/>
                    </a:lnTo>
                    <a:lnTo>
                      <a:pt x="21" y="18"/>
                    </a:lnTo>
                    <a:lnTo>
                      <a:pt x="25" y="20"/>
                    </a:lnTo>
                    <a:lnTo>
                      <a:pt x="28" y="23"/>
                    </a:lnTo>
                    <a:lnTo>
                      <a:pt x="32" y="26"/>
                    </a:lnTo>
                    <a:lnTo>
                      <a:pt x="35" y="29"/>
                    </a:lnTo>
                    <a:lnTo>
                      <a:pt x="38" y="31"/>
                    </a:lnTo>
                    <a:lnTo>
                      <a:pt x="42" y="34"/>
                    </a:lnTo>
                    <a:lnTo>
                      <a:pt x="45" y="37"/>
                    </a:lnTo>
                    <a:lnTo>
                      <a:pt x="49" y="39"/>
                    </a:lnTo>
                    <a:lnTo>
                      <a:pt x="52" y="42"/>
                    </a:lnTo>
                    <a:lnTo>
                      <a:pt x="56" y="44"/>
                    </a:lnTo>
                    <a:lnTo>
                      <a:pt x="59" y="47"/>
                    </a:lnTo>
                    <a:lnTo>
                      <a:pt x="63" y="49"/>
                    </a:lnTo>
                    <a:lnTo>
                      <a:pt x="66" y="51"/>
                    </a:lnTo>
                    <a:lnTo>
                      <a:pt x="70" y="54"/>
                    </a:lnTo>
                    <a:lnTo>
                      <a:pt x="73" y="56"/>
                    </a:lnTo>
                    <a:lnTo>
                      <a:pt x="77" y="59"/>
                    </a:lnTo>
                    <a:lnTo>
                      <a:pt x="80" y="61"/>
                    </a:lnTo>
                    <a:lnTo>
                      <a:pt x="84" y="63"/>
                    </a:lnTo>
                    <a:lnTo>
                      <a:pt x="87" y="65"/>
                    </a:lnTo>
                    <a:lnTo>
                      <a:pt x="91" y="68"/>
                    </a:lnTo>
                    <a:lnTo>
                      <a:pt x="94" y="70"/>
                    </a:lnTo>
                    <a:lnTo>
                      <a:pt x="98" y="72"/>
                    </a:lnTo>
                    <a:lnTo>
                      <a:pt x="101" y="74"/>
                    </a:lnTo>
                    <a:lnTo>
                      <a:pt x="105" y="76"/>
                    </a:lnTo>
                    <a:lnTo>
                      <a:pt x="108" y="78"/>
                    </a:lnTo>
                  </a:path>
                </a:pathLst>
              </a:custGeom>
              <a:noFill/>
              <a:ln w="76200">
                <a:solidFill>
                  <a:srgbClr val="9A7F32"/>
                </a:solidFill>
                <a:round/>
                <a:headEnd/>
                <a:tailEnd/>
              </a:ln>
            </p:spPr>
            <p:txBody>
              <a:bodyPr>
                <a:prstTxWarp prst="textNoShape">
                  <a:avLst/>
                </a:prstTxWarp>
              </a:bodyPr>
              <a:lstStyle/>
              <a:p>
                <a:endParaRPr lang="en-GB"/>
              </a:p>
            </p:txBody>
          </p:sp>
          <p:sp>
            <p:nvSpPr>
              <p:cNvPr id="215085" name="Freeform 34"/>
              <p:cNvSpPr>
                <a:spLocks/>
              </p:cNvSpPr>
              <p:nvPr/>
            </p:nvSpPr>
            <p:spPr bwMode="auto">
              <a:xfrm>
                <a:off x="3133" y="2833"/>
                <a:ext cx="672" cy="294"/>
              </a:xfrm>
              <a:custGeom>
                <a:avLst/>
                <a:gdLst>
                  <a:gd name="T0" fmla="*/ 0 w 112"/>
                  <a:gd name="T1" fmla="*/ 0 h 49"/>
                  <a:gd name="T2" fmla="*/ 144 w 112"/>
                  <a:gd name="T3" fmla="*/ 72 h 49"/>
                  <a:gd name="T4" fmla="*/ 252 w 112"/>
                  <a:gd name="T5" fmla="*/ 144 h 49"/>
                  <a:gd name="T6" fmla="*/ 396 w 112"/>
                  <a:gd name="T7" fmla="*/ 216 h 49"/>
                  <a:gd name="T8" fmla="*/ 504 w 112"/>
                  <a:gd name="T9" fmla="*/ 288 h 49"/>
                  <a:gd name="T10" fmla="*/ 648 w 112"/>
                  <a:gd name="T11" fmla="*/ 360 h 49"/>
                  <a:gd name="T12" fmla="*/ 756 w 112"/>
                  <a:gd name="T13" fmla="*/ 432 h 49"/>
                  <a:gd name="T14" fmla="*/ 900 w 112"/>
                  <a:gd name="T15" fmla="*/ 468 h 49"/>
                  <a:gd name="T16" fmla="*/ 1008 w 112"/>
                  <a:gd name="T17" fmla="*/ 540 h 49"/>
                  <a:gd name="T18" fmla="*/ 1152 w 112"/>
                  <a:gd name="T19" fmla="*/ 612 h 49"/>
                  <a:gd name="T20" fmla="*/ 1260 w 112"/>
                  <a:gd name="T21" fmla="*/ 684 h 49"/>
                  <a:gd name="T22" fmla="*/ 1404 w 112"/>
                  <a:gd name="T23" fmla="*/ 720 h 49"/>
                  <a:gd name="T24" fmla="*/ 1512 w 112"/>
                  <a:gd name="T25" fmla="*/ 792 h 49"/>
                  <a:gd name="T26" fmla="*/ 1656 w 112"/>
                  <a:gd name="T27" fmla="*/ 864 h 49"/>
                  <a:gd name="T28" fmla="*/ 1764 w 112"/>
                  <a:gd name="T29" fmla="*/ 900 h 49"/>
                  <a:gd name="T30" fmla="*/ 1908 w 112"/>
                  <a:gd name="T31" fmla="*/ 972 h 49"/>
                  <a:gd name="T32" fmla="*/ 2016 w 112"/>
                  <a:gd name="T33" fmla="*/ 1008 h 49"/>
                  <a:gd name="T34" fmla="*/ 2160 w 112"/>
                  <a:gd name="T35" fmla="*/ 1080 h 49"/>
                  <a:gd name="T36" fmla="*/ 2268 w 112"/>
                  <a:gd name="T37" fmla="*/ 1116 h 49"/>
                  <a:gd name="T38" fmla="*/ 2412 w 112"/>
                  <a:gd name="T39" fmla="*/ 1188 h 49"/>
                  <a:gd name="T40" fmla="*/ 2520 w 112"/>
                  <a:gd name="T41" fmla="*/ 1224 h 49"/>
                  <a:gd name="T42" fmla="*/ 2664 w 112"/>
                  <a:gd name="T43" fmla="*/ 1296 h 49"/>
                  <a:gd name="T44" fmla="*/ 2772 w 112"/>
                  <a:gd name="T45" fmla="*/ 1332 h 49"/>
                  <a:gd name="T46" fmla="*/ 2880 w 112"/>
                  <a:gd name="T47" fmla="*/ 1368 h 49"/>
                  <a:gd name="T48" fmla="*/ 3024 w 112"/>
                  <a:gd name="T49" fmla="*/ 1440 h 49"/>
                  <a:gd name="T50" fmla="*/ 3132 w 112"/>
                  <a:gd name="T51" fmla="*/ 1476 h 49"/>
                  <a:gd name="T52" fmla="*/ 3276 w 112"/>
                  <a:gd name="T53" fmla="*/ 1512 h 49"/>
                  <a:gd name="T54" fmla="*/ 3384 w 112"/>
                  <a:gd name="T55" fmla="*/ 1548 h 49"/>
                  <a:gd name="T56" fmla="*/ 3528 w 112"/>
                  <a:gd name="T57" fmla="*/ 1584 h 49"/>
                  <a:gd name="T58" fmla="*/ 3636 w 112"/>
                  <a:gd name="T59" fmla="*/ 1656 h 49"/>
                  <a:gd name="T60" fmla="*/ 3780 w 112"/>
                  <a:gd name="T61" fmla="*/ 1692 h 49"/>
                  <a:gd name="T62" fmla="*/ 3888 w 112"/>
                  <a:gd name="T63" fmla="*/ 1728 h 49"/>
                  <a:gd name="T64" fmla="*/ 4032 w 112"/>
                  <a:gd name="T65" fmla="*/ 1764 h 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2"/>
                  <a:gd name="T100" fmla="*/ 0 h 49"/>
                  <a:gd name="T101" fmla="*/ 112 w 112"/>
                  <a:gd name="T102" fmla="*/ 49 h 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2" h="49">
                    <a:moveTo>
                      <a:pt x="0" y="0"/>
                    </a:moveTo>
                    <a:lnTo>
                      <a:pt x="4" y="2"/>
                    </a:lnTo>
                    <a:lnTo>
                      <a:pt x="7" y="4"/>
                    </a:lnTo>
                    <a:lnTo>
                      <a:pt x="11" y="6"/>
                    </a:lnTo>
                    <a:lnTo>
                      <a:pt x="14" y="8"/>
                    </a:lnTo>
                    <a:lnTo>
                      <a:pt x="18" y="10"/>
                    </a:lnTo>
                    <a:lnTo>
                      <a:pt x="21" y="12"/>
                    </a:lnTo>
                    <a:lnTo>
                      <a:pt x="25" y="13"/>
                    </a:lnTo>
                    <a:lnTo>
                      <a:pt x="28" y="15"/>
                    </a:lnTo>
                    <a:lnTo>
                      <a:pt x="32" y="17"/>
                    </a:lnTo>
                    <a:lnTo>
                      <a:pt x="35" y="19"/>
                    </a:lnTo>
                    <a:lnTo>
                      <a:pt x="39" y="20"/>
                    </a:lnTo>
                    <a:lnTo>
                      <a:pt x="42" y="22"/>
                    </a:lnTo>
                    <a:lnTo>
                      <a:pt x="46" y="24"/>
                    </a:lnTo>
                    <a:lnTo>
                      <a:pt x="49" y="25"/>
                    </a:lnTo>
                    <a:lnTo>
                      <a:pt x="53" y="27"/>
                    </a:lnTo>
                    <a:lnTo>
                      <a:pt x="56" y="28"/>
                    </a:lnTo>
                    <a:lnTo>
                      <a:pt x="60" y="30"/>
                    </a:lnTo>
                    <a:lnTo>
                      <a:pt x="63" y="31"/>
                    </a:lnTo>
                    <a:lnTo>
                      <a:pt x="67" y="33"/>
                    </a:lnTo>
                    <a:lnTo>
                      <a:pt x="70" y="34"/>
                    </a:lnTo>
                    <a:lnTo>
                      <a:pt x="74" y="36"/>
                    </a:lnTo>
                    <a:lnTo>
                      <a:pt x="77" y="37"/>
                    </a:lnTo>
                    <a:lnTo>
                      <a:pt x="80" y="38"/>
                    </a:lnTo>
                    <a:lnTo>
                      <a:pt x="84" y="40"/>
                    </a:lnTo>
                    <a:lnTo>
                      <a:pt x="87" y="41"/>
                    </a:lnTo>
                    <a:lnTo>
                      <a:pt x="91" y="42"/>
                    </a:lnTo>
                    <a:lnTo>
                      <a:pt x="94" y="43"/>
                    </a:lnTo>
                    <a:lnTo>
                      <a:pt x="98" y="44"/>
                    </a:lnTo>
                    <a:lnTo>
                      <a:pt x="101" y="46"/>
                    </a:lnTo>
                    <a:lnTo>
                      <a:pt x="105" y="47"/>
                    </a:lnTo>
                    <a:lnTo>
                      <a:pt x="108" y="48"/>
                    </a:lnTo>
                    <a:lnTo>
                      <a:pt x="112" y="49"/>
                    </a:lnTo>
                  </a:path>
                </a:pathLst>
              </a:custGeom>
              <a:noFill/>
              <a:ln w="76200">
                <a:solidFill>
                  <a:srgbClr val="9A7F32"/>
                </a:solidFill>
                <a:round/>
                <a:headEnd/>
                <a:tailEnd/>
              </a:ln>
            </p:spPr>
            <p:txBody>
              <a:bodyPr>
                <a:prstTxWarp prst="textNoShape">
                  <a:avLst/>
                </a:prstTxWarp>
              </a:bodyPr>
              <a:lstStyle/>
              <a:p>
                <a:endParaRPr lang="en-GB"/>
              </a:p>
            </p:txBody>
          </p:sp>
          <p:sp>
            <p:nvSpPr>
              <p:cNvPr id="215086" name="Freeform 35"/>
              <p:cNvSpPr>
                <a:spLocks/>
              </p:cNvSpPr>
              <p:nvPr/>
            </p:nvSpPr>
            <p:spPr bwMode="auto">
              <a:xfrm>
                <a:off x="3805" y="3127"/>
                <a:ext cx="648" cy="96"/>
              </a:xfrm>
              <a:custGeom>
                <a:avLst/>
                <a:gdLst>
                  <a:gd name="T0" fmla="*/ 0 w 108"/>
                  <a:gd name="T1" fmla="*/ 0 h 16"/>
                  <a:gd name="T2" fmla="*/ 108 w 108"/>
                  <a:gd name="T3" fmla="*/ 36 h 16"/>
                  <a:gd name="T4" fmla="*/ 252 w 108"/>
                  <a:gd name="T5" fmla="*/ 72 h 16"/>
                  <a:gd name="T6" fmla="*/ 360 w 108"/>
                  <a:gd name="T7" fmla="*/ 108 h 16"/>
                  <a:gd name="T8" fmla="*/ 504 w 108"/>
                  <a:gd name="T9" fmla="*/ 144 h 16"/>
                  <a:gd name="T10" fmla="*/ 612 w 108"/>
                  <a:gd name="T11" fmla="*/ 144 h 16"/>
                  <a:gd name="T12" fmla="*/ 756 w 108"/>
                  <a:gd name="T13" fmla="*/ 180 h 16"/>
                  <a:gd name="T14" fmla="*/ 864 w 108"/>
                  <a:gd name="T15" fmla="*/ 216 h 16"/>
                  <a:gd name="T16" fmla="*/ 1008 w 108"/>
                  <a:gd name="T17" fmla="*/ 252 h 16"/>
                  <a:gd name="T18" fmla="*/ 1116 w 108"/>
                  <a:gd name="T19" fmla="*/ 288 h 16"/>
                  <a:gd name="T20" fmla="*/ 1260 w 108"/>
                  <a:gd name="T21" fmla="*/ 288 h 16"/>
                  <a:gd name="T22" fmla="*/ 1368 w 108"/>
                  <a:gd name="T23" fmla="*/ 324 h 16"/>
                  <a:gd name="T24" fmla="*/ 1512 w 108"/>
                  <a:gd name="T25" fmla="*/ 360 h 16"/>
                  <a:gd name="T26" fmla="*/ 1620 w 108"/>
                  <a:gd name="T27" fmla="*/ 360 h 16"/>
                  <a:gd name="T28" fmla="*/ 1764 w 108"/>
                  <a:gd name="T29" fmla="*/ 396 h 16"/>
                  <a:gd name="T30" fmla="*/ 1872 w 108"/>
                  <a:gd name="T31" fmla="*/ 396 h 16"/>
                  <a:gd name="T32" fmla="*/ 2016 w 108"/>
                  <a:gd name="T33" fmla="*/ 432 h 16"/>
                  <a:gd name="T34" fmla="*/ 2124 w 108"/>
                  <a:gd name="T35" fmla="*/ 432 h 16"/>
                  <a:gd name="T36" fmla="*/ 2268 w 108"/>
                  <a:gd name="T37" fmla="*/ 468 h 16"/>
                  <a:gd name="T38" fmla="*/ 2376 w 108"/>
                  <a:gd name="T39" fmla="*/ 468 h 16"/>
                  <a:gd name="T40" fmla="*/ 2520 w 108"/>
                  <a:gd name="T41" fmla="*/ 504 h 16"/>
                  <a:gd name="T42" fmla="*/ 2628 w 108"/>
                  <a:gd name="T43" fmla="*/ 504 h 16"/>
                  <a:gd name="T44" fmla="*/ 2772 w 108"/>
                  <a:gd name="T45" fmla="*/ 504 h 16"/>
                  <a:gd name="T46" fmla="*/ 2880 w 108"/>
                  <a:gd name="T47" fmla="*/ 540 h 16"/>
                  <a:gd name="T48" fmla="*/ 3024 w 108"/>
                  <a:gd name="T49" fmla="*/ 540 h 16"/>
                  <a:gd name="T50" fmla="*/ 3132 w 108"/>
                  <a:gd name="T51" fmla="*/ 540 h 16"/>
                  <a:gd name="T52" fmla="*/ 3276 w 108"/>
                  <a:gd name="T53" fmla="*/ 540 h 16"/>
                  <a:gd name="T54" fmla="*/ 3384 w 108"/>
                  <a:gd name="T55" fmla="*/ 576 h 16"/>
                  <a:gd name="T56" fmla="*/ 3528 w 108"/>
                  <a:gd name="T57" fmla="*/ 576 h 16"/>
                  <a:gd name="T58" fmla="*/ 3636 w 108"/>
                  <a:gd name="T59" fmla="*/ 576 h 16"/>
                  <a:gd name="T60" fmla="*/ 3780 w 108"/>
                  <a:gd name="T61" fmla="*/ 576 h 16"/>
                  <a:gd name="T62" fmla="*/ 3888 w 108"/>
                  <a:gd name="T63" fmla="*/ 576 h 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8"/>
                  <a:gd name="T97" fmla="*/ 0 h 16"/>
                  <a:gd name="T98" fmla="*/ 108 w 108"/>
                  <a:gd name="T99" fmla="*/ 16 h 1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8" h="16">
                    <a:moveTo>
                      <a:pt x="0" y="0"/>
                    </a:moveTo>
                    <a:lnTo>
                      <a:pt x="3" y="1"/>
                    </a:lnTo>
                    <a:lnTo>
                      <a:pt x="7" y="2"/>
                    </a:lnTo>
                    <a:lnTo>
                      <a:pt x="10" y="3"/>
                    </a:lnTo>
                    <a:lnTo>
                      <a:pt x="14" y="4"/>
                    </a:lnTo>
                    <a:lnTo>
                      <a:pt x="17" y="4"/>
                    </a:lnTo>
                    <a:lnTo>
                      <a:pt x="21" y="5"/>
                    </a:lnTo>
                    <a:lnTo>
                      <a:pt x="24" y="6"/>
                    </a:lnTo>
                    <a:lnTo>
                      <a:pt x="28" y="7"/>
                    </a:lnTo>
                    <a:lnTo>
                      <a:pt x="31" y="8"/>
                    </a:lnTo>
                    <a:lnTo>
                      <a:pt x="35" y="8"/>
                    </a:lnTo>
                    <a:lnTo>
                      <a:pt x="38" y="9"/>
                    </a:lnTo>
                    <a:lnTo>
                      <a:pt x="42" y="10"/>
                    </a:lnTo>
                    <a:lnTo>
                      <a:pt x="45" y="10"/>
                    </a:lnTo>
                    <a:lnTo>
                      <a:pt x="49" y="11"/>
                    </a:lnTo>
                    <a:lnTo>
                      <a:pt x="52" y="11"/>
                    </a:lnTo>
                    <a:lnTo>
                      <a:pt x="56" y="12"/>
                    </a:lnTo>
                    <a:lnTo>
                      <a:pt x="59" y="12"/>
                    </a:lnTo>
                    <a:lnTo>
                      <a:pt x="63" y="13"/>
                    </a:lnTo>
                    <a:lnTo>
                      <a:pt x="66" y="13"/>
                    </a:lnTo>
                    <a:lnTo>
                      <a:pt x="70" y="14"/>
                    </a:lnTo>
                    <a:lnTo>
                      <a:pt x="73" y="14"/>
                    </a:lnTo>
                    <a:lnTo>
                      <a:pt x="77" y="14"/>
                    </a:lnTo>
                    <a:lnTo>
                      <a:pt x="80" y="15"/>
                    </a:lnTo>
                    <a:lnTo>
                      <a:pt x="84" y="15"/>
                    </a:lnTo>
                    <a:lnTo>
                      <a:pt x="87" y="15"/>
                    </a:lnTo>
                    <a:lnTo>
                      <a:pt x="91" y="15"/>
                    </a:lnTo>
                    <a:lnTo>
                      <a:pt x="94" y="16"/>
                    </a:lnTo>
                    <a:lnTo>
                      <a:pt x="98" y="16"/>
                    </a:lnTo>
                    <a:lnTo>
                      <a:pt x="101" y="16"/>
                    </a:lnTo>
                    <a:lnTo>
                      <a:pt x="105" y="16"/>
                    </a:lnTo>
                    <a:lnTo>
                      <a:pt x="108" y="16"/>
                    </a:lnTo>
                  </a:path>
                </a:pathLst>
              </a:custGeom>
              <a:noFill/>
              <a:ln w="76200">
                <a:solidFill>
                  <a:srgbClr val="9A7F32"/>
                </a:solidFill>
                <a:round/>
                <a:headEnd/>
                <a:tailEnd/>
              </a:ln>
            </p:spPr>
            <p:txBody>
              <a:bodyPr>
                <a:prstTxWarp prst="textNoShape">
                  <a:avLst/>
                </a:prstTxWarp>
              </a:bodyPr>
              <a:lstStyle/>
              <a:p>
                <a:endParaRPr lang="en-GB"/>
              </a:p>
            </p:txBody>
          </p:sp>
          <p:sp>
            <p:nvSpPr>
              <p:cNvPr id="215087" name="Rectangle 36"/>
              <p:cNvSpPr>
                <a:spLocks noChangeArrowheads="1"/>
              </p:cNvSpPr>
              <p:nvPr/>
            </p:nvSpPr>
            <p:spPr bwMode="auto">
              <a:xfrm>
                <a:off x="2166" y="1602"/>
                <a:ext cx="1100" cy="346"/>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80 Majors Found </a:t>
                </a:r>
              </a:p>
              <a:p>
                <a:pPr eaLnBrk="0" hangingPunct="0"/>
                <a:r>
                  <a:rPr lang="en-NZ">
                    <a:solidFill>
                      <a:srgbClr val="402000"/>
                    </a:solidFill>
                    <a:latin typeface="Times" charset="0"/>
                  </a:rPr>
                  <a:t>(~160-240 exist!)</a:t>
                </a:r>
                <a:endParaRPr lang="en-NZ" sz="2000" i="1"/>
              </a:p>
            </p:txBody>
          </p:sp>
          <p:sp>
            <p:nvSpPr>
              <p:cNvPr id="215088" name="Rectangle 37"/>
              <p:cNvSpPr>
                <a:spLocks noChangeArrowheads="1"/>
              </p:cNvSpPr>
              <p:nvPr/>
            </p:nvSpPr>
            <p:spPr bwMode="auto">
              <a:xfrm>
                <a:off x="2743" y="2389"/>
                <a:ext cx="144"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40</a:t>
                </a:r>
                <a:endParaRPr lang="en-NZ" sz="2000" i="1"/>
              </a:p>
            </p:txBody>
          </p:sp>
          <p:sp>
            <p:nvSpPr>
              <p:cNvPr id="215089" name="Rectangle 38"/>
              <p:cNvSpPr>
                <a:spLocks noChangeArrowheads="1"/>
              </p:cNvSpPr>
              <p:nvPr/>
            </p:nvSpPr>
            <p:spPr bwMode="auto">
              <a:xfrm>
                <a:off x="3349" y="2725"/>
                <a:ext cx="144"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23</a:t>
                </a:r>
                <a:endParaRPr lang="en-NZ" sz="2000" i="1"/>
              </a:p>
            </p:txBody>
          </p:sp>
          <p:sp>
            <p:nvSpPr>
              <p:cNvPr id="215090" name="Rectangle 39"/>
              <p:cNvSpPr>
                <a:spLocks noChangeArrowheads="1"/>
              </p:cNvSpPr>
              <p:nvPr/>
            </p:nvSpPr>
            <p:spPr bwMode="auto">
              <a:xfrm>
                <a:off x="3943" y="3019"/>
                <a:ext cx="72"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8</a:t>
                </a:r>
                <a:endParaRPr lang="en-NZ" sz="2000" i="1"/>
              </a:p>
            </p:txBody>
          </p:sp>
          <p:sp>
            <p:nvSpPr>
              <p:cNvPr id="215091" name="Rectangle 40"/>
              <p:cNvSpPr>
                <a:spLocks noChangeArrowheads="1"/>
              </p:cNvSpPr>
              <p:nvPr/>
            </p:nvSpPr>
            <p:spPr bwMode="auto">
              <a:xfrm>
                <a:off x="4477" y="3175"/>
                <a:ext cx="72"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0</a:t>
                </a:r>
                <a:endParaRPr lang="en-NZ" sz="2000" i="1"/>
              </a:p>
            </p:txBody>
          </p:sp>
          <p:sp>
            <p:nvSpPr>
              <p:cNvPr id="215092" name="Rectangle 41"/>
              <p:cNvSpPr>
                <a:spLocks noChangeArrowheads="1"/>
              </p:cNvSpPr>
              <p:nvPr/>
            </p:nvSpPr>
            <p:spPr bwMode="auto">
              <a:xfrm>
                <a:off x="1008" y="3169"/>
                <a:ext cx="72"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0</a:t>
                </a:r>
                <a:endParaRPr lang="en-NZ" sz="2000" i="1"/>
              </a:p>
            </p:txBody>
          </p:sp>
          <p:sp>
            <p:nvSpPr>
              <p:cNvPr id="215093" name="Rectangle 42"/>
              <p:cNvSpPr>
                <a:spLocks noChangeArrowheads="1"/>
              </p:cNvSpPr>
              <p:nvPr/>
            </p:nvSpPr>
            <p:spPr bwMode="auto">
              <a:xfrm>
                <a:off x="936" y="2779"/>
                <a:ext cx="144"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20</a:t>
                </a:r>
                <a:endParaRPr lang="en-NZ" sz="2000" i="1"/>
              </a:p>
            </p:txBody>
          </p:sp>
          <p:sp>
            <p:nvSpPr>
              <p:cNvPr id="215094" name="Rectangle 43"/>
              <p:cNvSpPr>
                <a:spLocks noChangeArrowheads="1"/>
              </p:cNvSpPr>
              <p:nvPr/>
            </p:nvSpPr>
            <p:spPr bwMode="auto">
              <a:xfrm>
                <a:off x="936" y="2383"/>
                <a:ext cx="144"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40</a:t>
                </a:r>
                <a:endParaRPr lang="en-NZ" sz="2000" i="1"/>
              </a:p>
            </p:txBody>
          </p:sp>
          <p:sp>
            <p:nvSpPr>
              <p:cNvPr id="215095" name="Rectangle 44"/>
              <p:cNvSpPr>
                <a:spLocks noChangeArrowheads="1"/>
              </p:cNvSpPr>
              <p:nvPr/>
            </p:nvSpPr>
            <p:spPr bwMode="auto">
              <a:xfrm>
                <a:off x="936" y="1992"/>
                <a:ext cx="144"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60</a:t>
                </a:r>
                <a:endParaRPr lang="en-NZ" sz="2000" i="1"/>
              </a:p>
            </p:txBody>
          </p:sp>
          <p:sp>
            <p:nvSpPr>
              <p:cNvPr id="215096" name="Rectangle 45"/>
              <p:cNvSpPr>
                <a:spLocks noChangeArrowheads="1"/>
              </p:cNvSpPr>
              <p:nvPr/>
            </p:nvSpPr>
            <p:spPr bwMode="auto">
              <a:xfrm>
                <a:off x="936" y="1596"/>
                <a:ext cx="144"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80</a:t>
                </a:r>
                <a:endParaRPr lang="en-NZ" sz="2000" i="1"/>
              </a:p>
            </p:txBody>
          </p:sp>
          <p:sp>
            <p:nvSpPr>
              <p:cNvPr id="215097" name="Rectangle 46"/>
              <p:cNvSpPr>
                <a:spLocks noChangeArrowheads="1"/>
              </p:cNvSpPr>
              <p:nvPr/>
            </p:nvSpPr>
            <p:spPr bwMode="auto">
              <a:xfrm>
                <a:off x="864" y="1206"/>
                <a:ext cx="216"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100</a:t>
                </a:r>
                <a:endParaRPr lang="en-NZ" sz="2000" i="1"/>
              </a:p>
            </p:txBody>
          </p:sp>
          <p:sp>
            <p:nvSpPr>
              <p:cNvPr id="215098" name="Rectangle 47"/>
              <p:cNvSpPr>
                <a:spLocks noChangeArrowheads="1"/>
              </p:cNvSpPr>
              <p:nvPr/>
            </p:nvSpPr>
            <p:spPr bwMode="auto">
              <a:xfrm>
                <a:off x="1146" y="3367"/>
                <a:ext cx="72"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0</a:t>
                </a:r>
                <a:endParaRPr lang="en-NZ" sz="2000" i="1"/>
              </a:p>
            </p:txBody>
          </p:sp>
          <p:sp>
            <p:nvSpPr>
              <p:cNvPr id="215099" name="Rectangle 48"/>
              <p:cNvSpPr>
                <a:spLocks noChangeArrowheads="1"/>
              </p:cNvSpPr>
              <p:nvPr/>
            </p:nvSpPr>
            <p:spPr bwMode="auto">
              <a:xfrm>
                <a:off x="1800" y="3367"/>
                <a:ext cx="72"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1</a:t>
                </a:r>
                <a:endParaRPr lang="en-NZ" sz="2000" i="1"/>
              </a:p>
            </p:txBody>
          </p:sp>
          <p:sp>
            <p:nvSpPr>
              <p:cNvPr id="215100" name="Rectangle 49"/>
              <p:cNvSpPr>
                <a:spLocks noChangeArrowheads="1"/>
              </p:cNvSpPr>
              <p:nvPr/>
            </p:nvSpPr>
            <p:spPr bwMode="auto">
              <a:xfrm>
                <a:off x="2454" y="3367"/>
                <a:ext cx="72"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2</a:t>
                </a:r>
                <a:endParaRPr lang="en-NZ" sz="2000" i="1"/>
              </a:p>
            </p:txBody>
          </p:sp>
          <p:sp>
            <p:nvSpPr>
              <p:cNvPr id="215101" name="Rectangle 50"/>
              <p:cNvSpPr>
                <a:spLocks noChangeArrowheads="1"/>
              </p:cNvSpPr>
              <p:nvPr/>
            </p:nvSpPr>
            <p:spPr bwMode="auto">
              <a:xfrm>
                <a:off x="3109" y="3367"/>
                <a:ext cx="72"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3</a:t>
                </a:r>
                <a:endParaRPr lang="en-NZ" sz="2000" i="1"/>
              </a:p>
            </p:txBody>
          </p:sp>
          <p:sp>
            <p:nvSpPr>
              <p:cNvPr id="215102" name="Rectangle 51"/>
              <p:cNvSpPr>
                <a:spLocks noChangeArrowheads="1"/>
              </p:cNvSpPr>
              <p:nvPr/>
            </p:nvSpPr>
            <p:spPr bwMode="auto">
              <a:xfrm>
                <a:off x="3763" y="3367"/>
                <a:ext cx="72"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4</a:t>
                </a:r>
                <a:endParaRPr lang="en-NZ" sz="2000" i="1"/>
              </a:p>
            </p:txBody>
          </p:sp>
          <p:sp>
            <p:nvSpPr>
              <p:cNvPr id="215103" name="Rectangle 52"/>
              <p:cNvSpPr>
                <a:spLocks noChangeArrowheads="1"/>
              </p:cNvSpPr>
              <p:nvPr/>
            </p:nvSpPr>
            <p:spPr bwMode="auto">
              <a:xfrm>
                <a:off x="4417" y="3367"/>
                <a:ext cx="72" cy="173"/>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NZ">
                    <a:solidFill>
                      <a:srgbClr val="402000"/>
                    </a:solidFill>
                    <a:latin typeface="Times" charset="0"/>
                  </a:rPr>
                  <a:t>5</a:t>
                </a:r>
                <a:endParaRPr lang="en-NZ" sz="2000" i="1"/>
              </a:p>
            </p:txBody>
          </p:sp>
        </p:grpSp>
        <p:graphicFrame>
          <p:nvGraphicFramePr>
            <p:cNvPr id="215042" name="Object 2"/>
            <p:cNvGraphicFramePr>
              <a:graphicFrameLocks noChangeAspect="1"/>
            </p:cNvGraphicFramePr>
            <p:nvPr/>
          </p:nvGraphicFramePr>
          <p:xfrm>
            <a:off x="4154" y="1973"/>
            <a:ext cx="1363" cy="1238"/>
          </p:xfrm>
          <a:graphic>
            <a:graphicData uri="http://schemas.openxmlformats.org/presentationml/2006/ole">
              <mc:AlternateContent xmlns:mc="http://schemas.openxmlformats.org/markup-compatibility/2006">
                <mc:Choice xmlns:v="urn:schemas-microsoft-com:vml" Requires="v">
                  <p:oleObj spid="_x0000_s28292" name="Clip" r:id="rId4" imgW="1745590" imgH="1585570" progId="">
                    <p:embed/>
                  </p:oleObj>
                </mc:Choice>
                <mc:Fallback>
                  <p:oleObj name="Clip" r:id="rId4" imgW="1745590" imgH="158557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4" y="1973"/>
                          <a:ext cx="1363" cy="1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5052" name="Text Box 54"/>
            <p:cNvSpPr txBox="1">
              <a:spLocks noChangeArrowheads="1"/>
            </p:cNvSpPr>
            <p:nvPr/>
          </p:nvSpPr>
          <p:spPr bwMode="auto">
            <a:xfrm>
              <a:off x="638" y="991"/>
              <a:ext cx="1121" cy="250"/>
            </a:xfrm>
            <a:prstGeom prst="rect">
              <a:avLst/>
            </a:prstGeom>
            <a:noFill/>
            <a:ln w="9525">
              <a:noFill/>
              <a:miter lim="800000"/>
              <a:headEnd/>
              <a:tailEnd/>
            </a:ln>
          </p:spPr>
          <p:txBody>
            <a:bodyPr wrap="none">
              <a:prstTxWarp prst="textNoShape">
                <a:avLst/>
              </a:prstTxWarp>
              <a:spAutoFit/>
            </a:bodyPr>
            <a:lstStyle/>
            <a:p>
              <a:pPr eaLnBrk="0" hangingPunct="0"/>
              <a:r>
                <a:rPr lang="en-NZ" sz="2000"/>
                <a:t>Defects/Page</a:t>
              </a:r>
            </a:p>
          </p:txBody>
        </p:sp>
        <p:sp>
          <p:nvSpPr>
            <p:cNvPr id="215053" name="Text Box 55"/>
            <p:cNvSpPr txBox="1">
              <a:spLocks noChangeArrowheads="1"/>
            </p:cNvSpPr>
            <p:nvPr/>
          </p:nvSpPr>
          <p:spPr bwMode="auto">
            <a:xfrm>
              <a:off x="1418" y="3475"/>
              <a:ext cx="801" cy="250"/>
            </a:xfrm>
            <a:prstGeom prst="rect">
              <a:avLst/>
            </a:prstGeom>
            <a:noFill/>
            <a:ln w="9525">
              <a:noFill/>
              <a:miter lim="800000"/>
              <a:headEnd/>
              <a:tailEnd/>
            </a:ln>
          </p:spPr>
          <p:txBody>
            <a:bodyPr wrap="none">
              <a:prstTxWarp prst="textNoShape">
                <a:avLst/>
              </a:prstTxWarp>
              <a:spAutoFit/>
            </a:bodyPr>
            <a:lstStyle/>
            <a:p>
              <a:pPr eaLnBrk="0" hangingPunct="0"/>
              <a:r>
                <a:rPr lang="en-NZ" sz="2000"/>
                <a:t>February</a:t>
              </a:r>
              <a:endParaRPr lang="en-NZ" sz="2000" i="1"/>
            </a:p>
          </p:txBody>
        </p:sp>
        <p:sp>
          <p:nvSpPr>
            <p:cNvPr id="215054" name="Text Box 56"/>
            <p:cNvSpPr txBox="1">
              <a:spLocks noChangeArrowheads="1"/>
            </p:cNvSpPr>
            <p:nvPr/>
          </p:nvSpPr>
          <p:spPr bwMode="auto">
            <a:xfrm>
              <a:off x="4202" y="3487"/>
              <a:ext cx="480" cy="250"/>
            </a:xfrm>
            <a:prstGeom prst="rect">
              <a:avLst/>
            </a:prstGeom>
            <a:noFill/>
            <a:ln w="9525">
              <a:noFill/>
              <a:miter lim="800000"/>
              <a:headEnd/>
              <a:tailEnd/>
            </a:ln>
          </p:spPr>
          <p:txBody>
            <a:bodyPr wrap="none">
              <a:prstTxWarp prst="textNoShape">
                <a:avLst/>
              </a:prstTxWarp>
              <a:spAutoFit/>
            </a:bodyPr>
            <a:lstStyle/>
            <a:p>
              <a:pPr eaLnBrk="0" hangingPunct="0"/>
              <a:r>
                <a:rPr lang="en-NZ" sz="2000"/>
                <a:t>April</a:t>
              </a:r>
            </a:p>
          </p:txBody>
        </p:sp>
        <p:sp>
          <p:nvSpPr>
            <p:cNvPr id="215055" name="Text Box 57"/>
            <p:cNvSpPr txBox="1">
              <a:spLocks noChangeArrowheads="1"/>
            </p:cNvSpPr>
            <p:nvPr/>
          </p:nvSpPr>
          <p:spPr bwMode="auto">
            <a:xfrm>
              <a:off x="1358" y="3697"/>
              <a:ext cx="2869" cy="288"/>
            </a:xfrm>
            <a:prstGeom prst="rect">
              <a:avLst/>
            </a:prstGeom>
            <a:noFill/>
            <a:ln w="9525">
              <a:noFill/>
              <a:miter lim="800000"/>
              <a:headEnd/>
              <a:tailEnd/>
            </a:ln>
          </p:spPr>
          <p:txBody>
            <a:bodyPr wrap="none">
              <a:prstTxWarp prst="textNoShape">
                <a:avLst/>
              </a:prstTxWarp>
              <a:spAutoFit/>
            </a:bodyPr>
            <a:lstStyle/>
            <a:p>
              <a:pPr eaLnBrk="0" hangingPunct="0"/>
              <a:r>
                <a:rPr lang="en-NZ" sz="2400"/>
                <a:t>Inspections of Gary’s Designs</a:t>
              </a:r>
            </a:p>
          </p:txBody>
        </p:sp>
        <p:sp>
          <p:nvSpPr>
            <p:cNvPr id="303162" name="Text Box 58"/>
            <p:cNvSpPr txBox="1">
              <a:spLocks noChangeArrowheads="1"/>
            </p:cNvSpPr>
            <p:nvPr/>
          </p:nvSpPr>
          <p:spPr bwMode="auto">
            <a:xfrm>
              <a:off x="3374" y="1355"/>
              <a:ext cx="1484" cy="428"/>
            </a:xfrm>
            <a:prstGeom prst="rect">
              <a:avLst/>
            </a:prstGeom>
            <a:solidFill>
              <a:srgbClr val="FFCCCC"/>
            </a:solidFill>
            <a:ln w="38100">
              <a:solidFill>
                <a:schemeClr val="tx2"/>
              </a:solidFill>
              <a:miter lim="800000"/>
              <a:headEnd/>
              <a:tailEnd/>
            </a:ln>
            <a:effectLst>
              <a:outerShdw blurRad="63500" dist="107763" dir="2700000" algn="ctr" rotWithShape="0">
                <a:schemeClr val="bg2">
                  <a:alpha val="74998"/>
                </a:schemeClr>
              </a:outerShdw>
            </a:effectLst>
          </p:spPr>
          <p:txBody>
            <a:bodyPr wrap="none">
              <a:prstTxWarp prst="textNoShape">
                <a:avLst/>
              </a:prstTxWarp>
              <a:spAutoFit/>
            </a:bodyPr>
            <a:lstStyle/>
            <a:p>
              <a:pPr eaLnBrk="0" fontAlgn="auto" hangingPunct="0">
                <a:spcBef>
                  <a:spcPts val="0"/>
                </a:spcBef>
                <a:spcAft>
                  <a:spcPts val="0"/>
                </a:spcAft>
                <a:defRPr/>
              </a:pPr>
              <a:r>
                <a:rPr lang="en-NZ">
                  <a:latin typeface="+mn-lt"/>
                  <a:ea typeface="+mn-ea"/>
                  <a:cs typeface="+mn-cs"/>
                </a:rPr>
                <a:t>“Gary” at</a:t>
              </a:r>
              <a:br>
                <a:rPr lang="en-NZ">
                  <a:latin typeface="+mn-lt"/>
                  <a:ea typeface="+mn-ea"/>
                  <a:cs typeface="+mn-cs"/>
                </a:rPr>
              </a:br>
              <a:r>
                <a:rPr lang="en-NZ">
                  <a:latin typeface="+mn-lt"/>
                  <a:ea typeface="+mn-ea"/>
                  <a:cs typeface="+mn-cs"/>
                </a:rPr>
                <a:t>McDonnell-Douglas</a:t>
              </a:r>
            </a:p>
          </p:txBody>
        </p:sp>
        <p:graphicFrame>
          <p:nvGraphicFramePr>
            <p:cNvPr id="215043" name="Object 3"/>
            <p:cNvGraphicFramePr>
              <a:graphicFrameLocks noChangeAspect="1"/>
            </p:cNvGraphicFramePr>
            <p:nvPr/>
          </p:nvGraphicFramePr>
          <p:xfrm>
            <a:off x="6665" y="1079"/>
            <a:ext cx="2488" cy="2522"/>
          </p:xfrm>
          <a:graphic>
            <a:graphicData uri="http://schemas.openxmlformats.org/presentationml/2006/ole">
              <mc:AlternateContent xmlns:mc="http://schemas.openxmlformats.org/markup-compatibility/2006">
                <mc:Choice xmlns:v="urn:schemas-microsoft-com:vml" Requires="v">
                  <p:oleObj spid="_x0000_s28293" name="Clip" r:id="rId6" imgW="3951798" imgH="4004277" progId="">
                    <p:embed/>
                  </p:oleObj>
                </mc:Choice>
                <mc:Fallback>
                  <p:oleObj name="Clip" r:id="rId6" imgW="3951798" imgH="4004277"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65" y="1079"/>
                          <a:ext cx="2488" cy="252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03164" name="Text Box 60"/>
          <p:cNvSpPr txBox="1">
            <a:spLocks noChangeArrowheads="1"/>
          </p:cNvSpPr>
          <p:nvPr/>
        </p:nvSpPr>
        <p:spPr bwMode="auto">
          <a:xfrm>
            <a:off x="5486400" y="0"/>
            <a:ext cx="3657600" cy="3700463"/>
          </a:xfrm>
          <a:prstGeom prst="rect">
            <a:avLst/>
          </a:prstGeom>
          <a:solidFill>
            <a:srgbClr val="FFCC99"/>
          </a:solidFill>
          <a:ln w="38100">
            <a:solidFill>
              <a:schemeClr val="tx2"/>
            </a:solidFill>
            <a:miter lim="800000"/>
            <a:headEnd/>
            <a:tailEnd/>
          </a:ln>
          <a:effectLst>
            <a:outerShdw blurRad="63500" dist="107763" dir="2700000" algn="ctr" rotWithShape="0">
              <a:schemeClr val="bg2">
                <a:alpha val="74998"/>
              </a:schemeClr>
            </a:outerShdw>
          </a:effectLst>
        </p:spPr>
        <p:txBody>
          <a:bodyPr>
            <a:prstTxWarp prst="textNoShape">
              <a:avLst/>
            </a:prstTxWarp>
            <a:spAutoFit/>
          </a:bodyPr>
          <a:lstStyle/>
          <a:p>
            <a:pPr eaLnBrk="0" fontAlgn="auto" hangingPunct="0">
              <a:spcBef>
                <a:spcPts val="0"/>
              </a:spcBef>
              <a:spcAft>
                <a:spcPts val="0"/>
              </a:spcAft>
              <a:defRPr/>
            </a:pPr>
            <a:r>
              <a:rPr lang="en-NZ">
                <a:latin typeface="+mn-lt"/>
                <a:ea typeface="+mn-ea"/>
                <a:cs typeface="+mn-cs"/>
              </a:rPr>
              <a:t>“We find an hour of doing Inspection is worth ten hours of company classroom training.”</a:t>
            </a:r>
          </a:p>
          <a:p>
            <a:pPr algn="r" eaLnBrk="0" fontAlgn="auto" hangingPunct="0">
              <a:spcBef>
                <a:spcPts val="0"/>
              </a:spcBef>
              <a:spcAft>
                <a:spcPts val="0"/>
              </a:spcAft>
              <a:defRPr/>
            </a:pPr>
            <a:r>
              <a:rPr lang="en-NZ" i="1">
                <a:latin typeface="+mn-lt"/>
                <a:ea typeface="+mn-ea"/>
                <a:cs typeface="+mn-cs"/>
              </a:rPr>
              <a:t>A McDonnell-Douglas line manager</a:t>
            </a:r>
            <a:endParaRPr lang="en-NZ">
              <a:latin typeface="+mn-lt"/>
              <a:ea typeface="+mn-ea"/>
              <a:cs typeface="+mn-cs"/>
            </a:endParaRPr>
          </a:p>
          <a:p>
            <a:pPr eaLnBrk="0" fontAlgn="auto" hangingPunct="0">
              <a:spcBef>
                <a:spcPts val="0"/>
              </a:spcBef>
              <a:spcAft>
                <a:spcPts val="0"/>
              </a:spcAft>
              <a:defRPr/>
            </a:pPr>
            <a:r>
              <a:rPr lang="en-NZ">
                <a:latin typeface="+mn-lt"/>
                <a:ea typeface="+mn-ea"/>
                <a:cs typeface="+mn-cs"/>
              </a:rPr>
              <a:t>“Even if Inspection did not have all the other measurable quality and cost benefits which we are finding, then it would still pay off for the training value alone.”</a:t>
            </a:r>
          </a:p>
          <a:p>
            <a:pPr algn="r" eaLnBrk="0" fontAlgn="auto" hangingPunct="0">
              <a:spcBef>
                <a:spcPts val="0"/>
              </a:spcBef>
              <a:spcAft>
                <a:spcPts val="0"/>
              </a:spcAft>
              <a:defRPr/>
            </a:pPr>
            <a:r>
              <a:rPr lang="en-NZ" i="1">
                <a:latin typeface="+mn-lt"/>
                <a:ea typeface="+mn-ea"/>
                <a:cs typeface="+mn-cs"/>
              </a:rPr>
              <a:t>A McDonnellDouglas Director</a:t>
            </a:r>
            <a:endParaRPr lang="en-NZ">
              <a:latin typeface="+mn-lt"/>
              <a:ea typeface="+mn-ea"/>
              <a:cs typeface="+mn-cs"/>
            </a:endParaRPr>
          </a:p>
        </p:txBody>
      </p:sp>
      <p:sp>
        <p:nvSpPr>
          <p:cNvPr id="62" name="Slide Number Placeholder 61"/>
          <p:cNvSpPr>
            <a:spLocks noGrp="1"/>
          </p:cNvSpPr>
          <p:nvPr>
            <p:ph type="sldNum" sz="quarter" idx="12"/>
          </p:nvPr>
        </p:nvSpPr>
        <p:spPr/>
        <p:txBody>
          <a:bodyPr/>
          <a:lstStyle/>
          <a:p>
            <a:pPr>
              <a:defRPr/>
            </a:pPr>
            <a:fld id="{64B8C333-93F4-2642-98E8-814BFF6B4B80}" type="slidenum">
              <a:rPr lang="en-US"/>
              <a:pPr>
                <a:defRPr/>
              </a:pPr>
              <a:t>34</a:t>
            </a:fld>
            <a:endParaRPr lang="en-US"/>
          </a:p>
        </p:txBody>
      </p:sp>
      <p:sp>
        <p:nvSpPr>
          <p:cNvPr id="63" name="Footer Placeholder 62"/>
          <p:cNvSpPr>
            <a:spLocks noGrp="1"/>
          </p:cNvSpPr>
          <p:nvPr>
            <p:ph type="ftr" sz="quarter" idx="11"/>
          </p:nvPr>
        </p:nvSpPr>
        <p:spPr/>
        <p:txBody>
          <a:bodyPr/>
          <a:lstStyle/>
          <a:p>
            <a:pPr>
              <a:defRPr/>
            </a:pPr>
            <a:r>
              <a:rPr lang="en-US" smtClean="0"/>
              <a:t>Copyright Tom@Gilb.com 2014</a:t>
            </a:r>
            <a:endParaRPr lang="en-US"/>
          </a:p>
        </p:txBody>
      </p:sp>
      <p:sp>
        <p:nvSpPr>
          <p:cNvPr id="64" name="Date Placeholder 63"/>
          <p:cNvSpPr>
            <a:spLocks noGrp="1"/>
          </p:cNvSpPr>
          <p:nvPr>
            <p:ph type="dt" sz="quarter" idx="10"/>
          </p:nvPr>
        </p:nvSpPr>
        <p:spPr/>
        <p:txBody>
          <a:bodyPr/>
          <a:lstStyle/>
          <a:p>
            <a:fld id="{25E40C51-6F77-A841-9D25-1C4FF9089DD5}" type="datetime3">
              <a:rPr lang="en-GB" smtClean="0"/>
              <a:t>14 April 2015</a:t>
            </a:fld>
            <a:endParaRPr lang="en-GB"/>
          </a:p>
        </p:txBody>
      </p:sp>
    </p:spTree>
    <p:extLst>
      <p:ext uri="{BB962C8B-B14F-4D97-AF65-F5344CB8AC3E}">
        <p14:creationId xmlns:p14="http://schemas.microsoft.com/office/powerpoint/2010/main" val="4118857047"/>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0-#ppt_w/2"/>
                                          </p:val>
                                        </p:tav>
                                        <p:tav tm="100000">
                                          <p:val>
                                            <p:strVal val="#ppt_x"/>
                                          </p:val>
                                        </p:tav>
                                      </p:tavLst>
                                    </p:anim>
                                    <p:anim calcmode="lin" valueType="num">
                                      <p:cBhvr additive="base">
                                        <p:cTn id="8" dur="5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303164"/>
                                        </p:tgtEl>
                                        <p:attrNameLst>
                                          <p:attrName>style.visibility</p:attrName>
                                        </p:attrNameLst>
                                      </p:cBhvr>
                                      <p:to>
                                        <p:strVal val="visible"/>
                                      </p:to>
                                    </p:set>
                                    <p:animEffect transition="in" filter="slide(fromTop)">
                                      <p:cBhvr>
                                        <p:cTn id="13" dur="500"/>
                                        <p:tgtEl>
                                          <p:spTgt spid="303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64"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ChangeArrowheads="1"/>
          </p:cNvSpPr>
          <p:nvPr/>
        </p:nvSpPr>
        <p:spPr bwMode="auto">
          <a:xfrm>
            <a:off x="685800" y="6248400"/>
            <a:ext cx="1905000" cy="457200"/>
          </a:xfrm>
          <a:prstGeom prst="rect">
            <a:avLst/>
          </a:prstGeom>
          <a:noFill/>
          <a:ln w="12700">
            <a:noFill/>
            <a:miter lim="800000"/>
            <a:headEnd/>
            <a:tailEnd/>
          </a:ln>
        </p:spPr>
        <p:txBody>
          <a:bodyPr wrap="none" lIns="90487" tIns="44450" rIns="90487" bIns="44450" anchor="ctr">
            <a:prstTxWarp prst="textNoShape">
              <a:avLst/>
            </a:prstTxWarp>
          </a:bodyPr>
          <a:lstStyle/>
          <a:p>
            <a:pPr eaLnBrk="0" hangingPunct="0"/>
            <a:r>
              <a:rPr lang="en-GB" sz="1000">
                <a:latin typeface="Times New Roman" charset="0"/>
              </a:rPr>
              <a:t> </a:t>
            </a:r>
          </a:p>
        </p:txBody>
      </p:sp>
      <p:sp>
        <p:nvSpPr>
          <p:cNvPr id="225283" name="Rectangle 3"/>
          <p:cNvSpPr>
            <a:spLocks noChangeArrowheads="1"/>
          </p:cNvSpPr>
          <p:nvPr/>
        </p:nvSpPr>
        <p:spPr bwMode="auto">
          <a:xfrm>
            <a:off x="3124200" y="6248400"/>
            <a:ext cx="2895600" cy="457200"/>
          </a:xfrm>
          <a:prstGeom prst="rect">
            <a:avLst/>
          </a:prstGeom>
          <a:noFill/>
          <a:ln w="12700">
            <a:noFill/>
            <a:miter lim="800000"/>
            <a:headEnd/>
            <a:tailEnd/>
          </a:ln>
        </p:spPr>
        <p:txBody>
          <a:bodyPr wrap="none" lIns="90487" tIns="44450" rIns="90487" bIns="44450" anchor="ctr">
            <a:prstTxWarp prst="textNoShape">
              <a:avLst/>
            </a:prstTxWarp>
          </a:bodyPr>
          <a:lstStyle/>
          <a:p>
            <a:pPr eaLnBrk="0" hangingPunct="0"/>
            <a:r>
              <a:rPr lang="en-GB" sz="1000">
                <a:latin typeface="Times New Roman" charset="0"/>
              </a:rPr>
              <a:t>Half-day Inspection Economics. Gilb@acm.org </a:t>
            </a:r>
          </a:p>
        </p:txBody>
      </p:sp>
      <p:sp>
        <p:nvSpPr>
          <p:cNvPr id="272388" name="Rectangle 4"/>
          <p:cNvSpPr>
            <a:spLocks noGrp="1" noChangeArrowheads="1"/>
          </p:cNvSpPr>
          <p:nvPr>
            <p:ph type="title"/>
          </p:nvPr>
        </p:nvSpPr>
        <p:spPr>
          <a:xfrm>
            <a:off x="533400" y="0"/>
            <a:ext cx="7772400" cy="1143000"/>
          </a:xfrm>
        </p:spPr>
        <p:txBody>
          <a:bodyPr>
            <a:normAutofit fontScale="90000"/>
          </a:bodyPr>
          <a:lstStyle/>
          <a:p>
            <a:pPr fontAlgn="auto">
              <a:spcAft>
                <a:spcPts val="0"/>
              </a:spcAft>
              <a:defRPr/>
            </a:pPr>
            <a:r>
              <a:rPr lang="en-GB" sz="3600">
                <a:ea typeface="+mj-ea"/>
              </a:rPr>
              <a:t>Prevention + Pre-test Detection </a:t>
            </a:r>
            <a:br>
              <a:rPr lang="en-GB" sz="3600">
                <a:ea typeface="+mj-ea"/>
              </a:rPr>
            </a:br>
            <a:r>
              <a:rPr lang="en-GB" sz="3600">
                <a:ea typeface="+mj-ea"/>
              </a:rPr>
              <a:t>is the most effective and efficient</a:t>
            </a:r>
          </a:p>
        </p:txBody>
      </p:sp>
      <p:sp>
        <p:nvSpPr>
          <p:cNvPr id="272389" name="Rectangle 5"/>
          <p:cNvSpPr>
            <a:spLocks noGrp="1" noChangeArrowheads="1"/>
          </p:cNvSpPr>
          <p:nvPr>
            <p:ph type="body" idx="1"/>
          </p:nvPr>
        </p:nvSpPr>
        <p:spPr>
          <a:xfrm>
            <a:off x="431800" y="4953000"/>
            <a:ext cx="8712200" cy="1603375"/>
          </a:xfrm>
        </p:spPr>
        <p:txBody>
          <a:bodyPr>
            <a:normAutofit/>
          </a:bodyPr>
          <a:lstStyle/>
          <a:p>
            <a:pPr fontAlgn="auto">
              <a:spcAft>
                <a:spcPts val="0"/>
              </a:spcAft>
              <a:defRPr/>
            </a:pPr>
            <a:r>
              <a:rPr lang="en-GB" sz="1800" u="sng" dirty="0">
                <a:ea typeface="+mn-ea"/>
              </a:rPr>
              <a:t>Prevention</a:t>
            </a:r>
            <a:r>
              <a:rPr lang="en-GB" sz="1800" dirty="0">
                <a:ea typeface="+mn-ea"/>
              </a:rPr>
              <a:t> data based on state of the art prevention experiences (IBM RTP), Others (Space Shuttle IBM SJ 1-95) 95%+  (99.99% in Fixes)</a:t>
            </a:r>
          </a:p>
          <a:p>
            <a:pPr fontAlgn="auto">
              <a:spcAft>
                <a:spcPts val="0"/>
              </a:spcAft>
              <a:defRPr/>
            </a:pPr>
            <a:r>
              <a:rPr lang="en-GB" sz="1800" dirty="0">
                <a:ea typeface="+mn-ea"/>
              </a:rPr>
              <a:t>Cumulative Inspection </a:t>
            </a:r>
            <a:r>
              <a:rPr lang="en-GB" sz="1800" u="sng" dirty="0">
                <a:ea typeface="+mn-ea"/>
              </a:rPr>
              <a:t>detection</a:t>
            </a:r>
            <a:r>
              <a:rPr lang="en-GB" sz="1800" dirty="0">
                <a:ea typeface="+mn-ea"/>
              </a:rPr>
              <a:t> data based on state of the art Inspection</a:t>
            </a:r>
            <a:r>
              <a:rPr lang="en-GB" sz="1600" dirty="0">
                <a:ea typeface="+mn-ea"/>
              </a:rPr>
              <a:t> (in an environment where prevention is also being used, IBM MN, </a:t>
            </a:r>
            <a:r>
              <a:rPr lang="en-GB" sz="1800" dirty="0" err="1">
                <a:ea typeface="+mn-ea"/>
              </a:rPr>
              <a:t>Sema</a:t>
            </a:r>
            <a:r>
              <a:rPr lang="en-GB" sz="1800" dirty="0">
                <a:ea typeface="+mn-ea"/>
              </a:rPr>
              <a:t> UK, IBM UK</a:t>
            </a:r>
            <a:r>
              <a:rPr lang="en-GB" sz="1600" dirty="0">
                <a:ea typeface="+mn-ea"/>
              </a:rPr>
              <a:t>)</a:t>
            </a:r>
          </a:p>
        </p:txBody>
      </p:sp>
      <p:grpSp>
        <p:nvGrpSpPr>
          <p:cNvPr id="225286" name="Group 6"/>
          <p:cNvGrpSpPr>
            <a:grpSpLocks/>
          </p:cNvGrpSpPr>
          <p:nvPr/>
        </p:nvGrpSpPr>
        <p:grpSpPr bwMode="auto">
          <a:xfrm>
            <a:off x="4763" y="1103313"/>
            <a:ext cx="9131300" cy="3794125"/>
            <a:chOff x="3" y="695"/>
            <a:chExt cx="5752" cy="2390"/>
          </a:xfrm>
        </p:grpSpPr>
        <p:sp>
          <p:nvSpPr>
            <p:cNvPr id="225292" name="Rectangle 7"/>
            <p:cNvSpPr>
              <a:spLocks noChangeArrowheads="1"/>
            </p:cNvSpPr>
            <p:nvPr/>
          </p:nvSpPr>
          <p:spPr bwMode="auto">
            <a:xfrm>
              <a:off x="3" y="695"/>
              <a:ext cx="5752" cy="2350"/>
            </a:xfrm>
            <a:prstGeom prst="rect">
              <a:avLst/>
            </a:prstGeom>
            <a:solidFill>
              <a:schemeClr val="bg1"/>
            </a:solidFill>
            <a:ln w="12700">
              <a:solidFill>
                <a:schemeClr val="tx1"/>
              </a:solidFill>
              <a:miter lim="800000"/>
              <a:headEnd/>
              <a:tailEnd/>
            </a:ln>
          </p:spPr>
          <p:txBody>
            <a:bodyPr wrap="none" lIns="131762" tIns="66675" rIns="131762" bIns="66675" anchor="ctr">
              <a:prstTxWarp prst="textNoShape">
                <a:avLst/>
              </a:prstTxWarp>
            </a:bodyPr>
            <a:lstStyle/>
            <a:p>
              <a:pPr defTabSz="1881188" eaLnBrk="0" hangingPunct="0"/>
              <a:r>
                <a:rPr lang="en-GB" sz="1400"/>
                <a:t>\</a:t>
              </a:r>
            </a:p>
          </p:txBody>
        </p:sp>
        <p:sp>
          <p:nvSpPr>
            <p:cNvPr id="225293" name="Line 8"/>
            <p:cNvSpPr>
              <a:spLocks noChangeShapeType="1"/>
            </p:cNvSpPr>
            <p:nvPr/>
          </p:nvSpPr>
          <p:spPr bwMode="auto">
            <a:xfrm>
              <a:off x="1766" y="3015"/>
              <a:ext cx="0" cy="70"/>
            </a:xfrm>
            <a:prstGeom prst="line">
              <a:avLst/>
            </a:prstGeom>
            <a:noFill/>
            <a:ln w="50800">
              <a:solidFill>
                <a:schemeClr val="tx1"/>
              </a:solidFill>
              <a:round/>
              <a:headEnd/>
              <a:tailEnd/>
            </a:ln>
          </p:spPr>
          <p:txBody>
            <a:bodyPr wrap="none" anchor="ctr">
              <a:prstTxWarp prst="textNoShape">
                <a:avLst/>
              </a:prstTxWarp>
            </a:bodyPr>
            <a:lstStyle/>
            <a:p>
              <a:endParaRPr lang="en-GB"/>
            </a:p>
          </p:txBody>
        </p:sp>
        <p:sp>
          <p:nvSpPr>
            <p:cNvPr id="225294" name="Line 9"/>
            <p:cNvSpPr>
              <a:spLocks noChangeShapeType="1"/>
            </p:cNvSpPr>
            <p:nvPr/>
          </p:nvSpPr>
          <p:spPr bwMode="auto">
            <a:xfrm>
              <a:off x="2409" y="3015"/>
              <a:ext cx="0" cy="70"/>
            </a:xfrm>
            <a:prstGeom prst="line">
              <a:avLst/>
            </a:prstGeom>
            <a:noFill/>
            <a:ln w="50800">
              <a:solidFill>
                <a:schemeClr val="tx1"/>
              </a:solidFill>
              <a:round/>
              <a:headEnd/>
              <a:tailEnd/>
            </a:ln>
          </p:spPr>
          <p:txBody>
            <a:bodyPr wrap="none" anchor="ctr">
              <a:prstTxWarp prst="textNoShape">
                <a:avLst/>
              </a:prstTxWarp>
            </a:bodyPr>
            <a:lstStyle/>
            <a:p>
              <a:endParaRPr lang="en-GB"/>
            </a:p>
          </p:txBody>
        </p:sp>
        <p:sp>
          <p:nvSpPr>
            <p:cNvPr id="225295" name="Line 10"/>
            <p:cNvSpPr>
              <a:spLocks noChangeShapeType="1"/>
            </p:cNvSpPr>
            <p:nvPr/>
          </p:nvSpPr>
          <p:spPr bwMode="auto">
            <a:xfrm>
              <a:off x="3051" y="3015"/>
              <a:ext cx="0" cy="70"/>
            </a:xfrm>
            <a:prstGeom prst="line">
              <a:avLst/>
            </a:prstGeom>
            <a:noFill/>
            <a:ln w="50800">
              <a:solidFill>
                <a:schemeClr val="tx1"/>
              </a:solidFill>
              <a:round/>
              <a:headEnd/>
              <a:tailEnd/>
            </a:ln>
          </p:spPr>
          <p:txBody>
            <a:bodyPr wrap="none" anchor="ctr">
              <a:prstTxWarp prst="textNoShape">
                <a:avLst/>
              </a:prstTxWarp>
            </a:bodyPr>
            <a:lstStyle/>
            <a:p>
              <a:endParaRPr lang="en-GB"/>
            </a:p>
          </p:txBody>
        </p:sp>
        <p:sp>
          <p:nvSpPr>
            <p:cNvPr id="225296" name="Line 11"/>
            <p:cNvSpPr>
              <a:spLocks noChangeShapeType="1"/>
            </p:cNvSpPr>
            <p:nvPr/>
          </p:nvSpPr>
          <p:spPr bwMode="auto">
            <a:xfrm>
              <a:off x="3694" y="3015"/>
              <a:ext cx="0" cy="70"/>
            </a:xfrm>
            <a:prstGeom prst="line">
              <a:avLst/>
            </a:prstGeom>
            <a:noFill/>
            <a:ln w="50800">
              <a:solidFill>
                <a:schemeClr val="tx1"/>
              </a:solidFill>
              <a:round/>
              <a:headEnd/>
              <a:tailEnd/>
            </a:ln>
          </p:spPr>
          <p:txBody>
            <a:bodyPr wrap="none" anchor="ctr">
              <a:prstTxWarp prst="textNoShape">
                <a:avLst/>
              </a:prstTxWarp>
            </a:bodyPr>
            <a:lstStyle/>
            <a:p>
              <a:endParaRPr lang="en-GB"/>
            </a:p>
          </p:txBody>
        </p:sp>
        <p:sp>
          <p:nvSpPr>
            <p:cNvPr id="225297" name="Line 12"/>
            <p:cNvSpPr>
              <a:spLocks noChangeShapeType="1"/>
            </p:cNvSpPr>
            <p:nvPr/>
          </p:nvSpPr>
          <p:spPr bwMode="auto">
            <a:xfrm>
              <a:off x="4428" y="3015"/>
              <a:ext cx="0" cy="70"/>
            </a:xfrm>
            <a:prstGeom prst="line">
              <a:avLst/>
            </a:prstGeom>
            <a:noFill/>
            <a:ln w="50800">
              <a:solidFill>
                <a:schemeClr val="tx1"/>
              </a:solidFill>
              <a:round/>
              <a:headEnd/>
              <a:tailEnd/>
            </a:ln>
          </p:spPr>
          <p:txBody>
            <a:bodyPr wrap="none" anchor="ctr">
              <a:prstTxWarp prst="textNoShape">
                <a:avLst/>
              </a:prstTxWarp>
            </a:bodyPr>
            <a:lstStyle/>
            <a:p>
              <a:endParaRPr lang="en-GB"/>
            </a:p>
          </p:txBody>
        </p:sp>
        <p:sp>
          <p:nvSpPr>
            <p:cNvPr id="225298" name="Line 13"/>
            <p:cNvSpPr>
              <a:spLocks noChangeShapeType="1"/>
            </p:cNvSpPr>
            <p:nvPr/>
          </p:nvSpPr>
          <p:spPr bwMode="auto">
            <a:xfrm>
              <a:off x="5071" y="3015"/>
              <a:ext cx="0" cy="70"/>
            </a:xfrm>
            <a:prstGeom prst="line">
              <a:avLst/>
            </a:prstGeom>
            <a:noFill/>
            <a:ln w="50800">
              <a:solidFill>
                <a:schemeClr val="tx1"/>
              </a:solidFill>
              <a:round/>
              <a:headEnd/>
              <a:tailEnd/>
            </a:ln>
          </p:spPr>
          <p:txBody>
            <a:bodyPr wrap="none" anchor="ctr">
              <a:prstTxWarp prst="textNoShape">
                <a:avLst/>
              </a:prstTxWarp>
            </a:bodyPr>
            <a:lstStyle/>
            <a:p>
              <a:endParaRPr lang="en-GB"/>
            </a:p>
          </p:txBody>
        </p:sp>
        <p:sp>
          <p:nvSpPr>
            <p:cNvPr id="225299" name="Line 14"/>
            <p:cNvSpPr>
              <a:spLocks noChangeShapeType="1"/>
            </p:cNvSpPr>
            <p:nvPr/>
          </p:nvSpPr>
          <p:spPr bwMode="auto">
            <a:xfrm>
              <a:off x="956" y="2017"/>
              <a:ext cx="150" cy="0"/>
            </a:xfrm>
            <a:prstGeom prst="line">
              <a:avLst/>
            </a:prstGeom>
            <a:noFill/>
            <a:ln w="50800">
              <a:solidFill>
                <a:schemeClr val="tx1"/>
              </a:solidFill>
              <a:round/>
              <a:headEnd/>
              <a:tailEnd/>
            </a:ln>
          </p:spPr>
          <p:txBody>
            <a:bodyPr wrap="none" anchor="ctr">
              <a:prstTxWarp prst="textNoShape">
                <a:avLst/>
              </a:prstTxWarp>
            </a:bodyPr>
            <a:lstStyle/>
            <a:p>
              <a:endParaRPr lang="en-GB"/>
            </a:p>
          </p:txBody>
        </p:sp>
        <p:sp>
          <p:nvSpPr>
            <p:cNvPr id="225300" name="Line 15"/>
            <p:cNvSpPr>
              <a:spLocks noChangeShapeType="1"/>
            </p:cNvSpPr>
            <p:nvPr/>
          </p:nvSpPr>
          <p:spPr bwMode="auto">
            <a:xfrm>
              <a:off x="956" y="1603"/>
              <a:ext cx="150" cy="0"/>
            </a:xfrm>
            <a:prstGeom prst="line">
              <a:avLst/>
            </a:prstGeom>
            <a:noFill/>
            <a:ln w="50800">
              <a:solidFill>
                <a:schemeClr val="tx1"/>
              </a:solidFill>
              <a:round/>
              <a:headEnd/>
              <a:tailEnd/>
            </a:ln>
          </p:spPr>
          <p:txBody>
            <a:bodyPr wrap="none" anchor="ctr">
              <a:prstTxWarp prst="textNoShape">
                <a:avLst/>
              </a:prstTxWarp>
            </a:bodyPr>
            <a:lstStyle/>
            <a:p>
              <a:endParaRPr lang="en-GB"/>
            </a:p>
          </p:txBody>
        </p:sp>
        <p:sp>
          <p:nvSpPr>
            <p:cNvPr id="225301" name="Line 16"/>
            <p:cNvSpPr>
              <a:spLocks noChangeShapeType="1"/>
            </p:cNvSpPr>
            <p:nvPr/>
          </p:nvSpPr>
          <p:spPr bwMode="auto">
            <a:xfrm>
              <a:off x="956" y="1345"/>
              <a:ext cx="150" cy="0"/>
            </a:xfrm>
            <a:prstGeom prst="line">
              <a:avLst/>
            </a:prstGeom>
            <a:noFill/>
            <a:ln w="50800">
              <a:solidFill>
                <a:schemeClr val="tx1"/>
              </a:solidFill>
              <a:round/>
              <a:headEnd/>
              <a:tailEnd/>
            </a:ln>
          </p:spPr>
          <p:txBody>
            <a:bodyPr wrap="none" anchor="ctr">
              <a:prstTxWarp prst="textNoShape">
                <a:avLst/>
              </a:prstTxWarp>
            </a:bodyPr>
            <a:lstStyle/>
            <a:p>
              <a:endParaRPr lang="en-GB"/>
            </a:p>
          </p:txBody>
        </p:sp>
        <p:sp>
          <p:nvSpPr>
            <p:cNvPr id="225302" name="Line 17"/>
            <p:cNvSpPr>
              <a:spLocks noChangeShapeType="1"/>
            </p:cNvSpPr>
            <p:nvPr/>
          </p:nvSpPr>
          <p:spPr bwMode="auto">
            <a:xfrm>
              <a:off x="956" y="1139"/>
              <a:ext cx="150" cy="0"/>
            </a:xfrm>
            <a:prstGeom prst="line">
              <a:avLst/>
            </a:prstGeom>
            <a:noFill/>
            <a:ln w="50800">
              <a:solidFill>
                <a:schemeClr val="tx1"/>
              </a:solidFill>
              <a:round/>
              <a:headEnd/>
              <a:tailEnd/>
            </a:ln>
          </p:spPr>
          <p:txBody>
            <a:bodyPr wrap="none" anchor="ctr">
              <a:prstTxWarp prst="textNoShape">
                <a:avLst/>
              </a:prstTxWarp>
            </a:bodyPr>
            <a:lstStyle/>
            <a:p>
              <a:endParaRPr lang="en-GB"/>
            </a:p>
          </p:txBody>
        </p:sp>
        <p:sp>
          <p:nvSpPr>
            <p:cNvPr id="225303" name="Rectangle 18"/>
            <p:cNvSpPr>
              <a:spLocks noChangeArrowheads="1"/>
            </p:cNvSpPr>
            <p:nvPr/>
          </p:nvSpPr>
          <p:spPr bwMode="auto">
            <a:xfrm>
              <a:off x="183" y="1893"/>
              <a:ext cx="559" cy="335"/>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600">
                  <a:latin typeface="Book Antiqua" charset="0"/>
                </a:rPr>
                <a:t>50%</a:t>
              </a:r>
            </a:p>
          </p:txBody>
        </p:sp>
        <p:sp>
          <p:nvSpPr>
            <p:cNvPr id="225304" name="Rectangle 19"/>
            <p:cNvSpPr>
              <a:spLocks noChangeArrowheads="1"/>
            </p:cNvSpPr>
            <p:nvPr/>
          </p:nvSpPr>
          <p:spPr bwMode="auto">
            <a:xfrm>
              <a:off x="183" y="1480"/>
              <a:ext cx="559" cy="335"/>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600">
                  <a:latin typeface="Book Antiqua" charset="0"/>
                </a:rPr>
                <a:t>70%</a:t>
              </a:r>
            </a:p>
          </p:txBody>
        </p:sp>
        <p:sp>
          <p:nvSpPr>
            <p:cNvPr id="225305" name="Rectangle 20"/>
            <p:cNvSpPr>
              <a:spLocks noChangeArrowheads="1"/>
            </p:cNvSpPr>
            <p:nvPr/>
          </p:nvSpPr>
          <p:spPr bwMode="auto">
            <a:xfrm>
              <a:off x="183" y="1222"/>
              <a:ext cx="559" cy="335"/>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600">
                  <a:latin typeface="Book Antiqua" charset="0"/>
                </a:rPr>
                <a:t>80%</a:t>
              </a:r>
            </a:p>
          </p:txBody>
        </p:sp>
        <p:sp>
          <p:nvSpPr>
            <p:cNvPr id="225306" name="Rectangle 21"/>
            <p:cNvSpPr>
              <a:spLocks noChangeArrowheads="1"/>
            </p:cNvSpPr>
            <p:nvPr/>
          </p:nvSpPr>
          <p:spPr bwMode="auto">
            <a:xfrm>
              <a:off x="183" y="1016"/>
              <a:ext cx="559" cy="335"/>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600">
                  <a:latin typeface="Book Antiqua" charset="0"/>
                </a:rPr>
                <a:t>90%</a:t>
              </a:r>
            </a:p>
          </p:txBody>
        </p:sp>
        <p:sp>
          <p:nvSpPr>
            <p:cNvPr id="225307" name="Line 22"/>
            <p:cNvSpPr>
              <a:spLocks noChangeShapeType="1"/>
            </p:cNvSpPr>
            <p:nvPr/>
          </p:nvSpPr>
          <p:spPr bwMode="auto">
            <a:xfrm flipV="1">
              <a:off x="1057" y="2018"/>
              <a:ext cx="593" cy="1031"/>
            </a:xfrm>
            <a:prstGeom prst="line">
              <a:avLst/>
            </a:prstGeom>
            <a:noFill/>
            <a:ln w="76200">
              <a:solidFill>
                <a:schemeClr val="hlink"/>
              </a:solidFill>
              <a:round/>
              <a:headEnd/>
              <a:tailEnd/>
            </a:ln>
          </p:spPr>
          <p:txBody>
            <a:bodyPr wrap="none" anchor="ctr">
              <a:prstTxWarp prst="textNoShape">
                <a:avLst/>
              </a:prstTxWarp>
            </a:bodyPr>
            <a:lstStyle/>
            <a:p>
              <a:endParaRPr lang="en-GB"/>
            </a:p>
          </p:txBody>
        </p:sp>
        <p:sp>
          <p:nvSpPr>
            <p:cNvPr id="225308" name="Line 23"/>
            <p:cNvSpPr>
              <a:spLocks noChangeShapeType="1"/>
            </p:cNvSpPr>
            <p:nvPr/>
          </p:nvSpPr>
          <p:spPr bwMode="auto">
            <a:xfrm flipV="1">
              <a:off x="1691" y="1604"/>
              <a:ext cx="793" cy="413"/>
            </a:xfrm>
            <a:prstGeom prst="line">
              <a:avLst/>
            </a:prstGeom>
            <a:noFill/>
            <a:ln w="50800">
              <a:solidFill>
                <a:schemeClr val="hlink"/>
              </a:solidFill>
              <a:round/>
              <a:headEnd/>
              <a:tailEnd/>
            </a:ln>
          </p:spPr>
          <p:txBody>
            <a:bodyPr wrap="none" anchor="ctr">
              <a:prstTxWarp prst="textNoShape">
                <a:avLst/>
              </a:prstTxWarp>
            </a:bodyPr>
            <a:lstStyle/>
            <a:p>
              <a:endParaRPr lang="en-GB"/>
            </a:p>
          </p:txBody>
        </p:sp>
        <p:sp>
          <p:nvSpPr>
            <p:cNvPr id="225309" name="Line 24"/>
            <p:cNvSpPr>
              <a:spLocks noChangeShapeType="1"/>
            </p:cNvSpPr>
            <p:nvPr/>
          </p:nvSpPr>
          <p:spPr bwMode="auto">
            <a:xfrm flipV="1">
              <a:off x="2508" y="1140"/>
              <a:ext cx="1269" cy="463"/>
            </a:xfrm>
            <a:prstGeom prst="line">
              <a:avLst/>
            </a:prstGeom>
            <a:noFill/>
            <a:ln w="25400">
              <a:solidFill>
                <a:schemeClr val="hlink"/>
              </a:solidFill>
              <a:round/>
              <a:headEnd/>
              <a:tailEnd/>
            </a:ln>
          </p:spPr>
          <p:txBody>
            <a:bodyPr wrap="none" anchor="ctr">
              <a:prstTxWarp prst="textNoShape">
                <a:avLst/>
              </a:prstTxWarp>
            </a:bodyPr>
            <a:lstStyle/>
            <a:p>
              <a:endParaRPr lang="en-GB"/>
            </a:p>
          </p:txBody>
        </p:sp>
        <p:sp>
          <p:nvSpPr>
            <p:cNvPr id="225310" name="Rectangle 25"/>
            <p:cNvSpPr>
              <a:spLocks noChangeArrowheads="1"/>
            </p:cNvSpPr>
            <p:nvPr/>
          </p:nvSpPr>
          <p:spPr bwMode="auto">
            <a:xfrm>
              <a:off x="1743" y="1928"/>
              <a:ext cx="3245" cy="277"/>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000">
                  <a:latin typeface="Book Antiqua" charset="0"/>
                </a:rPr>
                <a:t>&lt;-Mays &amp; Jones 50% prevented(IBM) 1990</a:t>
              </a:r>
            </a:p>
          </p:txBody>
        </p:sp>
        <p:sp>
          <p:nvSpPr>
            <p:cNvPr id="225311" name="Rectangle 26"/>
            <p:cNvSpPr>
              <a:spLocks noChangeArrowheads="1"/>
            </p:cNvSpPr>
            <p:nvPr/>
          </p:nvSpPr>
          <p:spPr bwMode="auto">
            <a:xfrm>
              <a:off x="2570" y="1510"/>
              <a:ext cx="2276" cy="277"/>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000">
                  <a:latin typeface="Book Antiqua" charset="0"/>
                </a:rPr>
                <a:t>&lt;- Mays 1993, 70% prevented</a:t>
              </a:r>
            </a:p>
          </p:txBody>
        </p:sp>
        <p:sp>
          <p:nvSpPr>
            <p:cNvPr id="225312" name="Rectangle 27"/>
            <p:cNvSpPr>
              <a:spLocks noChangeArrowheads="1"/>
            </p:cNvSpPr>
            <p:nvPr/>
          </p:nvSpPr>
          <p:spPr bwMode="auto">
            <a:xfrm>
              <a:off x="1560" y="2720"/>
              <a:ext cx="270" cy="335"/>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600">
                  <a:latin typeface="Book Antiqua" charset="0"/>
                </a:rPr>
                <a:t>1</a:t>
              </a:r>
            </a:p>
          </p:txBody>
        </p:sp>
        <p:sp>
          <p:nvSpPr>
            <p:cNvPr id="225313" name="Rectangle 28"/>
            <p:cNvSpPr>
              <a:spLocks noChangeArrowheads="1"/>
            </p:cNvSpPr>
            <p:nvPr/>
          </p:nvSpPr>
          <p:spPr bwMode="auto">
            <a:xfrm>
              <a:off x="2202" y="2720"/>
              <a:ext cx="270" cy="335"/>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600">
                  <a:latin typeface="Book Antiqua" charset="0"/>
                </a:rPr>
                <a:t>2</a:t>
              </a:r>
            </a:p>
          </p:txBody>
        </p:sp>
        <p:sp>
          <p:nvSpPr>
            <p:cNvPr id="225314" name="Rectangle 29"/>
            <p:cNvSpPr>
              <a:spLocks noChangeArrowheads="1"/>
            </p:cNvSpPr>
            <p:nvPr/>
          </p:nvSpPr>
          <p:spPr bwMode="auto">
            <a:xfrm>
              <a:off x="2845" y="2720"/>
              <a:ext cx="270" cy="335"/>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600">
                  <a:latin typeface="Book Antiqua" charset="0"/>
                </a:rPr>
                <a:t>3</a:t>
              </a:r>
            </a:p>
          </p:txBody>
        </p:sp>
        <p:sp>
          <p:nvSpPr>
            <p:cNvPr id="225315" name="Rectangle 30"/>
            <p:cNvSpPr>
              <a:spLocks noChangeArrowheads="1"/>
            </p:cNvSpPr>
            <p:nvPr/>
          </p:nvSpPr>
          <p:spPr bwMode="auto">
            <a:xfrm>
              <a:off x="3487" y="2720"/>
              <a:ext cx="270" cy="335"/>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600">
                  <a:latin typeface="Book Antiqua" charset="0"/>
                </a:rPr>
                <a:t>4</a:t>
              </a:r>
            </a:p>
          </p:txBody>
        </p:sp>
        <p:sp>
          <p:nvSpPr>
            <p:cNvPr id="225316" name="Rectangle 31"/>
            <p:cNvSpPr>
              <a:spLocks noChangeArrowheads="1"/>
            </p:cNvSpPr>
            <p:nvPr/>
          </p:nvSpPr>
          <p:spPr bwMode="auto">
            <a:xfrm>
              <a:off x="4222" y="2720"/>
              <a:ext cx="270" cy="335"/>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600">
                  <a:latin typeface="Book Antiqua" charset="0"/>
                </a:rPr>
                <a:t>5</a:t>
              </a:r>
            </a:p>
          </p:txBody>
        </p:sp>
        <p:sp>
          <p:nvSpPr>
            <p:cNvPr id="225317" name="Rectangle 32"/>
            <p:cNvSpPr>
              <a:spLocks noChangeArrowheads="1"/>
            </p:cNvSpPr>
            <p:nvPr/>
          </p:nvSpPr>
          <p:spPr bwMode="auto">
            <a:xfrm>
              <a:off x="4773" y="2720"/>
              <a:ext cx="270" cy="335"/>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600">
                  <a:latin typeface="Book Antiqua" charset="0"/>
                </a:rPr>
                <a:t>6</a:t>
              </a:r>
            </a:p>
          </p:txBody>
        </p:sp>
        <p:sp>
          <p:nvSpPr>
            <p:cNvPr id="225318" name="Line 33"/>
            <p:cNvSpPr>
              <a:spLocks noChangeShapeType="1"/>
            </p:cNvSpPr>
            <p:nvPr/>
          </p:nvSpPr>
          <p:spPr bwMode="auto">
            <a:xfrm flipV="1">
              <a:off x="1047" y="2017"/>
              <a:ext cx="334" cy="981"/>
            </a:xfrm>
            <a:prstGeom prst="line">
              <a:avLst/>
            </a:prstGeom>
            <a:noFill/>
            <a:ln w="50800">
              <a:solidFill>
                <a:schemeClr val="accent1"/>
              </a:solidFill>
              <a:round/>
              <a:headEnd/>
              <a:tailEnd/>
            </a:ln>
          </p:spPr>
          <p:txBody>
            <a:bodyPr wrap="none" anchor="ctr">
              <a:prstTxWarp prst="textNoShape">
                <a:avLst/>
              </a:prstTxWarp>
            </a:bodyPr>
            <a:lstStyle/>
            <a:p>
              <a:endParaRPr lang="en-GB"/>
            </a:p>
          </p:txBody>
        </p:sp>
        <p:sp>
          <p:nvSpPr>
            <p:cNvPr id="299042" name="Rectangle 34"/>
            <p:cNvSpPr>
              <a:spLocks noChangeArrowheads="1"/>
            </p:cNvSpPr>
            <p:nvPr/>
          </p:nvSpPr>
          <p:spPr bwMode="auto">
            <a:xfrm>
              <a:off x="2113" y="1858"/>
              <a:ext cx="2296" cy="779"/>
            </a:xfrm>
            <a:prstGeom prst="rect">
              <a:avLst/>
            </a:prstGeom>
            <a:noFill/>
            <a:ln w="12700">
              <a:noFill/>
              <a:miter lim="800000"/>
              <a:headEnd/>
              <a:tailEnd/>
            </a:ln>
            <a:effectLst/>
          </p:spPr>
          <p:txBody>
            <a:bodyPr lIns="131762" tIns="66675" rIns="131762" bIns="66675">
              <a:prstTxWarp prst="textNoShape">
                <a:avLst/>
              </a:prstTxWarp>
              <a:spAutoFit/>
            </a:bodyPr>
            <a:lstStyle/>
            <a:p>
              <a:pPr defTabSz="1881188" eaLnBrk="0" fontAlgn="auto" hangingPunct="0">
                <a:spcBef>
                  <a:spcPts val="0"/>
                </a:spcBef>
                <a:spcAft>
                  <a:spcPts val="0"/>
                </a:spcAft>
                <a:defRPr/>
              </a:pPr>
              <a:r>
                <a:rPr lang="en-GB" sz="2600">
                  <a:solidFill>
                    <a:schemeClr val="hlink"/>
                  </a:solidFill>
                  <a:latin typeface="Book Antiqua" pitchFamily="-65" charset="0"/>
                  <a:ea typeface="+mn-ea"/>
                  <a:cs typeface="+mn-cs"/>
                </a:rPr>
                <a:t>   </a:t>
              </a:r>
            </a:p>
            <a:p>
              <a:pPr defTabSz="1881188" eaLnBrk="0" fontAlgn="auto" hangingPunct="0">
                <a:spcBef>
                  <a:spcPts val="0"/>
                </a:spcBef>
                <a:spcAft>
                  <a:spcPts val="0"/>
                </a:spcAft>
                <a:defRPr/>
              </a:pPr>
              <a:r>
                <a:rPr lang="en-GB" sz="2600">
                  <a:solidFill>
                    <a:schemeClr val="hlink"/>
                  </a:solidFill>
                  <a:latin typeface="Book Antiqua" pitchFamily="-65" charset="0"/>
                  <a:ea typeface="+mn-ea"/>
                  <a:cs typeface="+mn-cs"/>
                </a:rPr>
                <a:t> </a:t>
              </a:r>
              <a:r>
                <a:rPr lang="en-GB" sz="2000">
                  <a:solidFill>
                    <a:schemeClr val="accent2"/>
                  </a:solidFill>
                  <a:effectLst>
                    <a:outerShdw blurRad="38100" dist="38100" dir="2700000" algn="tl">
                      <a:srgbClr val="DDDDDD"/>
                    </a:outerShdw>
                  </a:effectLst>
                  <a:latin typeface="Book Antiqua" pitchFamily="-65" charset="0"/>
                  <a:ea typeface="+mn-ea"/>
                  <a:cs typeface="+mn-cs"/>
                </a:rPr>
                <a:t>"</a:t>
              </a:r>
              <a:r>
                <a:rPr lang="en-GB" sz="4600">
                  <a:solidFill>
                    <a:schemeClr val="accent2"/>
                  </a:solidFill>
                  <a:effectLst>
                    <a:outerShdw blurRad="38100" dist="38100" dir="2700000" algn="tl">
                      <a:srgbClr val="DDDDDD"/>
                    </a:outerShdw>
                  </a:effectLst>
                  <a:latin typeface="Book Antiqua" pitchFamily="-65" charset="0"/>
                  <a:ea typeface="+mn-ea"/>
                  <a:cs typeface="+mn-cs"/>
                </a:rPr>
                <a:t>Prevented</a:t>
              </a:r>
              <a:r>
                <a:rPr lang="en-GB" sz="2000">
                  <a:solidFill>
                    <a:schemeClr val="hlink"/>
                  </a:solidFill>
                  <a:effectLst>
                    <a:outerShdw blurRad="38100" dist="38100" dir="2700000" algn="tl">
                      <a:srgbClr val="DDDDDD"/>
                    </a:outerShdw>
                  </a:effectLst>
                  <a:latin typeface="Book Antiqua" pitchFamily="-65" charset="0"/>
                  <a:ea typeface="+mn-ea"/>
                  <a:cs typeface="+mn-cs"/>
                </a:rPr>
                <a:t>"</a:t>
              </a:r>
            </a:p>
          </p:txBody>
        </p:sp>
        <p:sp>
          <p:nvSpPr>
            <p:cNvPr id="225320" name="Line 35"/>
            <p:cNvSpPr>
              <a:spLocks noChangeShapeType="1"/>
            </p:cNvSpPr>
            <p:nvPr/>
          </p:nvSpPr>
          <p:spPr bwMode="auto">
            <a:xfrm>
              <a:off x="1036" y="932"/>
              <a:ext cx="2837" cy="0"/>
            </a:xfrm>
            <a:prstGeom prst="line">
              <a:avLst/>
            </a:prstGeom>
            <a:noFill/>
            <a:ln w="12700">
              <a:solidFill>
                <a:schemeClr val="tx1"/>
              </a:solidFill>
              <a:round/>
              <a:headEnd/>
              <a:tailEnd/>
            </a:ln>
          </p:spPr>
          <p:txBody>
            <a:bodyPr wrap="none" anchor="ctr">
              <a:prstTxWarp prst="textNoShape">
                <a:avLst/>
              </a:prstTxWarp>
            </a:bodyPr>
            <a:lstStyle/>
            <a:p>
              <a:endParaRPr lang="en-GB"/>
            </a:p>
          </p:txBody>
        </p:sp>
        <p:sp>
          <p:nvSpPr>
            <p:cNvPr id="225321" name="Line 36"/>
            <p:cNvSpPr>
              <a:spLocks noChangeShapeType="1"/>
            </p:cNvSpPr>
            <p:nvPr/>
          </p:nvSpPr>
          <p:spPr bwMode="auto">
            <a:xfrm flipV="1">
              <a:off x="1414" y="1210"/>
              <a:ext cx="242" cy="811"/>
            </a:xfrm>
            <a:prstGeom prst="line">
              <a:avLst/>
            </a:prstGeom>
            <a:noFill/>
            <a:ln w="50800">
              <a:solidFill>
                <a:schemeClr val="accent1"/>
              </a:solidFill>
              <a:round/>
              <a:headEnd/>
              <a:tailEnd/>
            </a:ln>
          </p:spPr>
          <p:txBody>
            <a:bodyPr wrap="none" anchor="ctr">
              <a:prstTxWarp prst="textNoShape">
                <a:avLst/>
              </a:prstTxWarp>
            </a:bodyPr>
            <a:lstStyle/>
            <a:p>
              <a:endParaRPr lang="en-GB"/>
            </a:p>
          </p:txBody>
        </p:sp>
        <p:sp>
          <p:nvSpPr>
            <p:cNvPr id="225322" name="Line 37"/>
            <p:cNvSpPr>
              <a:spLocks noChangeShapeType="1"/>
            </p:cNvSpPr>
            <p:nvPr/>
          </p:nvSpPr>
          <p:spPr bwMode="auto">
            <a:xfrm flipV="1">
              <a:off x="1691" y="1019"/>
              <a:ext cx="793" cy="188"/>
            </a:xfrm>
            <a:prstGeom prst="line">
              <a:avLst/>
            </a:prstGeom>
            <a:noFill/>
            <a:ln w="50800">
              <a:solidFill>
                <a:schemeClr val="accent1"/>
              </a:solidFill>
              <a:round/>
              <a:headEnd/>
              <a:tailEnd/>
            </a:ln>
          </p:spPr>
          <p:txBody>
            <a:bodyPr wrap="none" anchor="ctr">
              <a:prstTxWarp prst="textNoShape">
                <a:avLst/>
              </a:prstTxWarp>
            </a:bodyPr>
            <a:lstStyle/>
            <a:p>
              <a:endParaRPr lang="en-GB"/>
            </a:p>
          </p:txBody>
        </p:sp>
        <p:sp>
          <p:nvSpPr>
            <p:cNvPr id="225323" name="Line 38"/>
            <p:cNvSpPr>
              <a:spLocks noChangeShapeType="1"/>
            </p:cNvSpPr>
            <p:nvPr/>
          </p:nvSpPr>
          <p:spPr bwMode="auto">
            <a:xfrm flipV="1">
              <a:off x="2509" y="974"/>
              <a:ext cx="1177" cy="47"/>
            </a:xfrm>
            <a:prstGeom prst="line">
              <a:avLst/>
            </a:prstGeom>
            <a:noFill/>
            <a:ln w="25400">
              <a:solidFill>
                <a:schemeClr val="accent1"/>
              </a:solidFill>
              <a:round/>
              <a:headEnd/>
              <a:tailEnd/>
            </a:ln>
          </p:spPr>
          <p:txBody>
            <a:bodyPr wrap="none" anchor="ctr">
              <a:prstTxWarp prst="textNoShape">
                <a:avLst/>
              </a:prstTxWarp>
            </a:bodyPr>
            <a:lstStyle/>
            <a:p>
              <a:endParaRPr lang="en-GB"/>
            </a:p>
          </p:txBody>
        </p:sp>
        <p:sp>
          <p:nvSpPr>
            <p:cNvPr id="225324" name="Rectangle 39"/>
            <p:cNvSpPr>
              <a:spLocks noChangeArrowheads="1"/>
            </p:cNvSpPr>
            <p:nvPr/>
          </p:nvSpPr>
          <p:spPr bwMode="auto">
            <a:xfrm>
              <a:off x="1743" y="1213"/>
              <a:ext cx="1260" cy="468"/>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000"/>
                <a:t>70% Detection</a:t>
              </a:r>
            </a:p>
            <a:p>
              <a:pPr defTabSz="1881188" eaLnBrk="0" hangingPunct="0"/>
              <a:r>
                <a:rPr lang="en-GB" sz="2000"/>
                <a:t> by Inspection</a:t>
              </a:r>
            </a:p>
          </p:txBody>
        </p:sp>
        <p:sp>
          <p:nvSpPr>
            <p:cNvPr id="225325" name="Rectangle 40"/>
            <p:cNvSpPr>
              <a:spLocks noChangeArrowheads="1"/>
            </p:cNvSpPr>
            <p:nvPr/>
          </p:nvSpPr>
          <p:spPr bwMode="auto">
            <a:xfrm>
              <a:off x="2570" y="872"/>
              <a:ext cx="2824" cy="468"/>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000"/>
                <a:t>95% cumulative detection </a:t>
              </a:r>
            </a:p>
            <a:p>
              <a:pPr defTabSz="1881188" eaLnBrk="0" hangingPunct="0"/>
              <a:r>
                <a:rPr lang="en-GB" sz="2000"/>
                <a:t>by Inspection (state of the art limit)</a:t>
              </a:r>
            </a:p>
          </p:txBody>
        </p:sp>
        <p:sp>
          <p:nvSpPr>
            <p:cNvPr id="225326" name="Rectangle 41"/>
            <p:cNvSpPr>
              <a:spLocks noChangeArrowheads="1"/>
            </p:cNvSpPr>
            <p:nvPr/>
          </p:nvSpPr>
          <p:spPr bwMode="auto">
            <a:xfrm>
              <a:off x="1239" y="1199"/>
              <a:ext cx="495" cy="276"/>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000"/>
                <a:t>Test</a:t>
              </a:r>
            </a:p>
          </p:txBody>
        </p:sp>
        <p:sp>
          <p:nvSpPr>
            <p:cNvPr id="299050" name="Rectangle 42"/>
            <p:cNvSpPr>
              <a:spLocks noChangeArrowheads="1"/>
            </p:cNvSpPr>
            <p:nvPr/>
          </p:nvSpPr>
          <p:spPr bwMode="auto">
            <a:xfrm>
              <a:off x="1415" y="1536"/>
              <a:ext cx="919" cy="470"/>
            </a:xfrm>
            <a:prstGeom prst="rect">
              <a:avLst/>
            </a:prstGeom>
            <a:noFill/>
            <a:ln w="12700">
              <a:noFill/>
              <a:miter lim="800000"/>
              <a:headEnd/>
              <a:tailEnd/>
            </a:ln>
            <a:effectLst/>
          </p:spPr>
          <p:txBody>
            <a:bodyPr wrap="none" lIns="131762" tIns="66675" rIns="131762" bIns="66675">
              <a:prstTxWarp prst="textNoShape">
                <a:avLst/>
              </a:prstTxWarp>
              <a:spAutoFit/>
            </a:bodyPr>
            <a:lstStyle/>
            <a:p>
              <a:pPr defTabSz="1881188" eaLnBrk="0" fontAlgn="auto" hangingPunct="0">
                <a:spcBef>
                  <a:spcPts val="0"/>
                </a:spcBef>
                <a:spcAft>
                  <a:spcPts val="0"/>
                </a:spcAft>
                <a:defRPr/>
              </a:pPr>
              <a:r>
                <a:rPr lang="en-GB" sz="2000">
                  <a:solidFill>
                    <a:schemeClr val="accent1"/>
                  </a:solidFill>
                  <a:effectLst>
                    <a:outerShdw blurRad="38100" dist="38100" dir="2700000" algn="tl">
                      <a:srgbClr val="DDDDDD"/>
                    </a:outerShdw>
                  </a:effectLst>
                  <a:latin typeface="Book Antiqua" pitchFamily="-65" charset="0"/>
                  <a:ea typeface="+mn-ea"/>
                  <a:cs typeface="+mn-cs"/>
                </a:rPr>
                <a:t> "Detected</a:t>
              </a:r>
            </a:p>
            <a:p>
              <a:pPr defTabSz="1881188" eaLnBrk="0" fontAlgn="auto" hangingPunct="0">
                <a:spcBef>
                  <a:spcPts val="0"/>
                </a:spcBef>
                <a:spcAft>
                  <a:spcPts val="0"/>
                </a:spcAft>
                <a:defRPr/>
              </a:pPr>
              <a:r>
                <a:rPr lang="en-GB" sz="2000">
                  <a:solidFill>
                    <a:schemeClr val="accent1"/>
                  </a:solidFill>
                  <a:effectLst>
                    <a:outerShdw blurRad="38100" dist="38100" dir="2700000" algn="tl">
                      <a:srgbClr val="DDDDDD"/>
                    </a:outerShdw>
                  </a:effectLst>
                  <a:latin typeface="Book Antiqua" pitchFamily="-65" charset="0"/>
                  <a:ea typeface="+mn-ea"/>
                  <a:cs typeface="+mn-cs"/>
                </a:rPr>
                <a:t>Cheaply"</a:t>
              </a:r>
            </a:p>
          </p:txBody>
        </p:sp>
        <p:sp>
          <p:nvSpPr>
            <p:cNvPr id="225328" name="Rectangle 43"/>
            <p:cNvSpPr>
              <a:spLocks noChangeArrowheads="1"/>
            </p:cNvSpPr>
            <p:nvPr/>
          </p:nvSpPr>
          <p:spPr bwMode="auto">
            <a:xfrm>
              <a:off x="3855" y="780"/>
              <a:ext cx="575" cy="276"/>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000"/>
                <a:t>100%</a:t>
              </a:r>
            </a:p>
          </p:txBody>
        </p:sp>
        <p:sp>
          <p:nvSpPr>
            <p:cNvPr id="225329" name="Oval 44"/>
            <p:cNvSpPr>
              <a:spLocks noChangeArrowheads="1"/>
            </p:cNvSpPr>
            <p:nvPr/>
          </p:nvSpPr>
          <p:spPr bwMode="auto">
            <a:xfrm>
              <a:off x="1622" y="1218"/>
              <a:ext cx="12" cy="31"/>
            </a:xfrm>
            <a:prstGeom prst="ellipse">
              <a:avLst/>
            </a:prstGeom>
            <a:noFill/>
            <a:ln w="127000">
              <a:solidFill>
                <a:schemeClr val="accent2"/>
              </a:solidFill>
              <a:round/>
              <a:headEnd/>
              <a:tailEnd/>
            </a:ln>
          </p:spPr>
          <p:txBody>
            <a:bodyPr wrap="none" anchor="ctr">
              <a:prstTxWarp prst="textNoShape">
                <a:avLst/>
              </a:prstTxWarp>
            </a:bodyPr>
            <a:lstStyle/>
            <a:p>
              <a:endParaRPr lang="en-GB"/>
            </a:p>
          </p:txBody>
        </p:sp>
        <p:sp>
          <p:nvSpPr>
            <p:cNvPr id="225330" name="Oval 45"/>
            <p:cNvSpPr>
              <a:spLocks noChangeArrowheads="1"/>
            </p:cNvSpPr>
            <p:nvPr/>
          </p:nvSpPr>
          <p:spPr bwMode="auto">
            <a:xfrm>
              <a:off x="2540" y="980"/>
              <a:ext cx="12" cy="32"/>
            </a:xfrm>
            <a:prstGeom prst="ellipse">
              <a:avLst/>
            </a:prstGeom>
            <a:noFill/>
            <a:ln w="127000">
              <a:solidFill>
                <a:schemeClr val="accent2"/>
              </a:solidFill>
              <a:round/>
              <a:headEnd/>
              <a:tailEnd/>
            </a:ln>
          </p:spPr>
          <p:txBody>
            <a:bodyPr wrap="none" anchor="ctr">
              <a:prstTxWarp prst="textNoShape">
                <a:avLst/>
              </a:prstTxWarp>
            </a:bodyPr>
            <a:lstStyle/>
            <a:p>
              <a:endParaRPr lang="en-GB"/>
            </a:p>
          </p:txBody>
        </p:sp>
        <p:sp>
          <p:nvSpPr>
            <p:cNvPr id="225331" name="Oval 46"/>
            <p:cNvSpPr>
              <a:spLocks noChangeArrowheads="1"/>
            </p:cNvSpPr>
            <p:nvPr/>
          </p:nvSpPr>
          <p:spPr bwMode="auto">
            <a:xfrm>
              <a:off x="1714" y="1981"/>
              <a:ext cx="12" cy="31"/>
            </a:xfrm>
            <a:prstGeom prst="ellipse">
              <a:avLst/>
            </a:prstGeom>
            <a:noFill/>
            <a:ln w="127000">
              <a:solidFill>
                <a:schemeClr val="accent2"/>
              </a:solidFill>
              <a:round/>
              <a:headEnd/>
              <a:tailEnd/>
            </a:ln>
          </p:spPr>
          <p:txBody>
            <a:bodyPr wrap="none" anchor="ctr">
              <a:prstTxWarp prst="textNoShape">
                <a:avLst/>
              </a:prstTxWarp>
            </a:bodyPr>
            <a:lstStyle/>
            <a:p>
              <a:endParaRPr lang="en-GB"/>
            </a:p>
          </p:txBody>
        </p:sp>
        <p:sp>
          <p:nvSpPr>
            <p:cNvPr id="225332" name="Oval 47"/>
            <p:cNvSpPr>
              <a:spLocks noChangeArrowheads="1"/>
            </p:cNvSpPr>
            <p:nvPr/>
          </p:nvSpPr>
          <p:spPr bwMode="auto">
            <a:xfrm>
              <a:off x="2449" y="1599"/>
              <a:ext cx="11" cy="33"/>
            </a:xfrm>
            <a:prstGeom prst="ellipse">
              <a:avLst/>
            </a:prstGeom>
            <a:noFill/>
            <a:ln w="127000">
              <a:solidFill>
                <a:schemeClr val="accent2"/>
              </a:solidFill>
              <a:round/>
              <a:headEnd/>
              <a:tailEnd/>
            </a:ln>
          </p:spPr>
          <p:txBody>
            <a:bodyPr wrap="none" anchor="ctr">
              <a:prstTxWarp prst="textNoShape">
                <a:avLst/>
              </a:prstTxWarp>
            </a:bodyPr>
            <a:lstStyle/>
            <a:p>
              <a:endParaRPr lang="en-GB"/>
            </a:p>
          </p:txBody>
        </p:sp>
        <p:sp>
          <p:nvSpPr>
            <p:cNvPr id="225333" name="Line 48"/>
            <p:cNvSpPr>
              <a:spLocks noChangeShapeType="1"/>
            </p:cNvSpPr>
            <p:nvPr/>
          </p:nvSpPr>
          <p:spPr bwMode="auto">
            <a:xfrm flipV="1">
              <a:off x="966" y="1173"/>
              <a:ext cx="404" cy="1859"/>
            </a:xfrm>
            <a:prstGeom prst="line">
              <a:avLst/>
            </a:prstGeom>
            <a:noFill/>
            <a:ln w="12700">
              <a:solidFill>
                <a:schemeClr val="tx1"/>
              </a:solidFill>
              <a:round/>
              <a:headEnd/>
              <a:tailEnd/>
            </a:ln>
          </p:spPr>
          <p:txBody>
            <a:bodyPr wrap="none" anchor="ctr">
              <a:prstTxWarp prst="textNoShape">
                <a:avLst/>
              </a:prstTxWarp>
            </a:bodyPr>
            <a:lstStyle/>
            <a:p>
              <a:endParaRPr lang="en-GB"/>
            </a:p>
          </p:txBody>
        </p:sp>
        <p:sp>
          <p:nvSpPr>
            <p:cNvPr id="225334" name="Line 49"/>
            <p:cNvSpPr>
              <a:spLocks noChangeShapeType="1"/>
            </p:cNvSpPr>
            <p:nvPr/>
          </p:nvSpPr>
          <p:spPr bwMode="auto">
            <a:xfrm flipV="1">
              <a:off x="1379" y="965"/>
              <a:ext cx="1092" cy="206"/>
            </a:xfrm>
            <a:prstGeom prst="line">
              <a:avLst/>
            </a:prstGeom>
            <a:noFill/>
            <a:ln w="12700">
              <a:solidFill>
                <a:schemeClr val="tx1"/>
              </a:solidFill>
              <a:round/>
              <a:headEnd/>
              <a:tailEnd/>
            </a:ln>
          </p:spPr>
          <p:txBody>
            <a:bodyPr wrap="none" anchor="ctr">
              <a:prstTxWarp prst="textNoShape">
                <a:avLst/>
              </a:prstTxWarp>
            </a:bodyPr>
            <a:lstStyle/>
            <a:p>
              <a:endParaRPr lang="en-GB"/>
            </a:p>
          </p:txBody>
        </p:sp>
        <p:sp>
          <p:nvSpPr>
            <p:cNvPr id="225335" name="Rectangle 50"/>
            <p:cNvSpPr>
              <a:spLocks noChangeArrowheads="1"/>
            </p:cNvSpPr>
            <p:nvPr/>
          </p:nvSpPr>
          <p:spPr bwMode="auto">
            <a:xfrm>
              <a:off x="1151" y="872"/>
              <a:ext cx="489" cy="334"/>
            </a:xfrm>
            <a:prstGeom prst="rect">
              <a:avLst/>
            </a:prstGeom>
            <a:noFill/>
            <a:ln w="12700">
              <a:noFill/>
              <a:miter lim="800000"/>
              <a:headEnd/>
              <a:tailEnd/>
            </a:ln>
          </p:spPr>
          <p:txBody>
            <a:bodyPr wrap="none" lIns="131762" tIns="66675" rIns="131762" bIns="66675">
              <a:prstTxWarp prst="textNoShape">
                <a:avLst/>
              </a:prstTxWarp>
              <a:spAutoFit/>
            </a:bodyPr>
            <a:lstStyle/>
            <a:p>
              <a:pPr defTabSz="1881188" eaLnBrk="0" hangingPunct="0"/>
              <a:r>
                <a:rPr lang="en-GB" sz="2600">
                  <a:latin typeface="Times New Roman" charset="0"/>
                </a:rPr>
                <a:t>Use</a:t>
              </a:r>
            </a:p>
          </p:txBody>
        </p:sp>
      </p:grpSp>
      <p:pic>
        <p:nvPicPr>
          <p:cNvPr id="225287" name="Picture 51" descr="IBMLOGO"/>
          <p:cNvPicPr>
            <a:picLocks noChangeAspect="1" noChangeArrowheads="1"/>
          </p:cNvPicPr>
          <p:nvPr/>
        </p:nvPicPr>
        <p:blipFill>
          <a:blip r:embed="rId3"/>
          <a:srcRect/>
          <a:stretch>
            <a:fillRect/>
          </a:stretch>
        </p:blipFill>
        <p:spPr bwMode="auto">
          <a:xfrm>
            <a:off x="7315200" y="3352800"/>
            <a:ext cx="1727200" cy="903288"/>
          </a:xfrm>
          <a:prstGeom prst="rect">
            <a:avLst/>
          </a:prstGeom>
          <a:noFill/>
          <a:ln w="9525">
            <a:noFill/>
            <a:miter lim="800000"/>
            <a:headEnd/>
            <a:tailEnd/>
          </a:ln>
        </p:spPr>
      </p:pic>
      <p:pic>
        <p:nvPicPr>
          <p:cNvPr id="225288" name="Picture 52"/>
          <p:cNvPicPr>
            <a:picLocks noChangeArrowheads="1"/>
          </p:cNvPicPr>
          <p:nvPr/>
        </p:nvPicPr>
        <p:blipFill>
          <a:blip r:embed="rId4"/>
          <a:srcRect/>
          <a:stretch>
            <a:fillRect/>
          </a:stretch>
        </p:blipFill>
        <p:spPr bwMode="auto">
          <a:xfrm>
            <a:off x="7467600" y="4038600"/>
            <a:ext cx="1377950" cy="520700"/>
          </a:xfrm>
          <a:prstGeom prst="rect">
            <a:avLst/>
          </a:prstGeom>
          <a:noFill/>
          <a:ln w="12700">
            <a:noFill/>
            <a:miter lim="800000"/>
            <a:headEnd/>
            <a:tailEnd/>
          </a:ln>
        </p:spPr>
      </p:pic>
      <p:sp>
        <p:nvSpPr>
          <p:cNvPr id="54" name="Slide Number Placeholder 53"/>
          <p:cNvSpPr>
            <a:spLocks noGrp="1"/>
          </p:cNvSpPr>
          <p:nvPr>
            <p:ph type="sldNum" sz="quarter" idx="12"/>
          </p:nvPr>
        </p:nvSpPr>
        <p:spPr/>
        <p:txBody>
          <a:bodyPr/>
          <a:lstStyle/>
          <a:p>
            <a:pPr>
              <a:defRPr/>
            </a:pPr>
            <a:fld id="{A0CDE5F3-0B1F-1842-AED2-F5577DF196E1}" type="slidenum">
              <a:rPr lang="en-US"/>
              <a:pPr>
                <a:defRPr/>
              </a:pPr>
              <a:t>35</a:t>
            </a:fld>
            <a:endParaRPr lang="en-US"/>
          </a:p>
        </p:txBody>
      </p:sp>
      <p:sp>
        <p:nvSpPr>
          <p:cNvPr id="55" name="Footer Placeholder 54"/>
          <p:cNvSpPr>
            <a:spLocks noGrp="1"/>
          </p:cNvSpPr>
          <p:nvPr>
            <p:ph type="ftr" sz="quarter" idx="11"/>
          </p:nvPr>
        </p:nvSpPr>
        <p:spPr/>
        <p:txBody>
          <a:bodyPr/>
          <a:lstStyle/>
          <a:p>
            <a:pPr>
              <a:defRPr/>
            </a:pPr>
            <a:r>
              <a:rPr lang="en-US" smtClean="0"/>
              <a:t>Copyright Tom@Gilb.com 2014</a:t>
            </a:r>
            <a:endParaRPr lang="en-US"/>
          </a:p>
        </p:txBody>
      </p:sp>
      <p:sp>
        <p:nvSpPr>
          <p:cNvPr id="56" name="Date Placeholder 55"/>
          <p:cNvSpPr>
            <a:spLocks noGrp="1"/>
          </p:cNvSpPr>
          <p:nvPr>
            <p:ph type="dt" sz="quarter" idx="10"/>
          </p:nvPr>
        </p:nvSpPr>
        <p:spPr/>
        <p:txBody>
          <a:bodyPr/>
          <a:lstStyle/>
          <a:p>
            <a:fld id="{A19AC8CB-CDC5-0B4C-97F4-FA17E84831D2}" type="datetime3">
              <a:rPr lang="en-GB" smtClean="0"/>
              <a:t>14 April 2015</a:t>
            </a:fld>
            <a:endParaRPr lang="en-GB"/>
          </a:p>
        </p:txBody>
      </p:sp>
    </p:spTree>
    <p:extLst>
      <p:ext uri="{BB962C8B-B14F-4D97-AF65-F5344CB8AC3E}">
        <p14:creationId xmlns:p14="http://schemas.microsoft.com/office/powerpoint/2010/main" val="101719517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ChangeArrowheads="1"/>
          </p:cNvSpPr>
          <p:nvPr/>
        </p:nvSpPr>
        <p:spPr bwMode="auto">
          <a:xfrm>
            <a:off x="685800" y="6248400"/>
            <a:ext cx="1905000" cy="457200"/>
          </a:xfrm>
          <a:prstGeom prst="rect">
            <a:avLst/>
          </a:prstGeom>
          <a:noFill/>
          <a:ln w="12700">
            <a:noFill/>
            <a:miter lim="800000"/>
            <a:headEnd/>
            <a:tailEnd/>
          </a:ln>
        </p:spPr>
        <p:txBody>
          <a:bodyPr wrap="none" lIns="90487" tIns="44450" rIns="90487" bIns="44450" anchor="ctr">
            <a:prstTxWarp prst="textNoShape">
              <a:avLst/>
            </a:prstTxWarp>
          </a:bodyPr>
          <a:lstStyle/>
          <a:p>
            <a:pPr eaLnBrk="0" hangingPunct="0"/>
            <a:r>
              <a:rPr lang="en-GB" sz="1000">
                <a:latin typeface="Times New Roman" charset="0"/>
              </a:rPr>
              <a:t> </a:t>
            </a:r>
          </a:p>
        </p:txBody>
      </p:sp>
      <p:sp>
        <p:nvSpPr>
          <p:cNvPr id="227331" name="Rectangle 3"/>
          <p:cNvSpPr>
            <a:spLocks noChangeArrowheads="1"/>
          </p:cNvSpPr>
          <p:nvPr/>
        </p:nvSpPr>
        <p:spPr bwMode="auto">
          <a:xfrm>
            <a:off x="3124200" y="6248400"/>
            <a:ext cx="2895600" cy="457200"/>
          </a:xfrm>
          <a:prstGeom prst="rect">
            <a:avLst/>
          </a:prstGeom>
          <a:noFill/>
          <a:ln w="12700">
            <a:noFill/>
            <a:miter lim="800000"/>
            <a:headEnd/>
            <a:tailEnd/>
          </a:ln>
        </p:spPr>
        <p:txBody>
          <a:bodyPr wrap="none" lIns="90487" tIns="44450" rIns="90487" bIns="44450" anchor="ctr">
            <a:prstTxWarp prst="textNoShape">
              <a:avLst/>
            </a:prstTxWarp>
          </a:bodyPr>
          <a:lstStyle/>
          <a:p>
            <a:pPr eaLnBrk="0" hangingPunct="0"/>
            <a:r>
              <a:rPr lang="en-GB" sz="1000">
                <a:latin typeface="Times New Roman" charset="0"/>
              </a:rPr>
              <a:t>Half-day Inspection Economics. Gilb@acm.org </a:t>
            </a:r>
          </a:p>
        </p:txBody>
      </p:sp>
      <p:sp>
        <p:nvSpPr>
          <p:cNvPr id="274436" name="Rectangle 4"/>
          <p:cNvSpPr>
            <a:spLocks noGrp="1" noChangeArrowheads="1"/>
          </p:cNvSpPr>
          <p:nvPr>
            <p:ph type="title"/>
          </p:nvPr>
        </p:nvSpPr>
        <p:spPr>
          <a:xfrm>
            <a:off x="611188" y="152400"/>
            <a:ext cx="7772400" cy="609600"/>
          </a:xfrm>
        </p:spPr>
        <p:txBody>
          <a:bodyPr>
            <a:normAutofit fontScale="90000"/>
          </a:bodyPr>
          <a:lstStyle/>
          <a:p>
            <a:pPr fontAlgn="auto">
              <a:spcAft>
                <a:spcPts val="0"/>
              </a:spcAft>
              <a:defRPr/>
            </a:pPr>
            <a:r>
              <a:rPr lang="en-GB">
                <a:ea typeface="+mj-ea"/>
              </a:rPr>
              <a:t>IBM MN &amp; NC DP Experience  </a:t>
            </a:r>
          </a:p>
        </p:txBody>
      </p:sp>
      <p:sp>
        <p:nvSpPr>
          <p:cNvPr id="274437" name="Rectangle 5"/>
          <p:cNvSpPr>
            <a:spLocks noGrp="1" noChangeArrowheads="1"/>
          </p:cNvSpPr>
          <p:nvPr>
            <p:ph type="body" idx="1"/>
          </p:nvPr>
        </p:nvSpPr>
        <p:spPr>
          <a:xfrm>
            <a:off x="150813" y="698500"/>
            <a:ext cx="8991600" cy="6170613"/>
          </a:xfrm>
        </p:spPr>
        <p:txBody>
          <a:bodyPr/>
          <a:lstStyle/>
          <a:p>
            <a:pPr fontAlgn="auto">
              <a:spcAft>
                <a:spcPts val="0"/>
              </a:spcAft>
              <a:defRPr/>
            </a:pPr>
            <a:r>
              <a:rPr lang="en-GB" sz="2000" b="1" dirty="0">
                <a:latin typeface="Arial Black"/>
                <a:ea typeface="+mn-ea"/>
                <a:cs typeface="Arial Black"/>
              </a:rPr>
              <a:t>2162 DPP Actions implemented </a:t>
            </a:r>
          </a:p>
          <a:p>
            <a:pPr lvl="1" fontAlgn="auto">
              <a:spcAft>
                <a:spcPts val="0"/>
              </a:spcAft>
              <a:defRPr/>
            </a:pPr>
            <a:r>
              <a:rPr lang="en-GB" sz="2000" dirty="0">
                <a:ea typeface="+mn-ea"/>
              </a:rPr>
              <a:t>between Dec. 91 and May 1993 (30 months)&lt;-</a:t>
            </a:r>
            <a:r>
              <a:rPr lang="en-GB" sz="2000" dirty="0" err="1">
                <a:ea typeface="+mn-ea"/>
              </a:rPr>
              <a:t>Kan</a:t>
            </a:r>
            <a:endParaRPr lang="en-GB" sz="2000" dirty="0">
              <a:ea typeface="+mn-ea"/>
            </a:endParaRPr>
          </a:p>
          <a:p>
            <a:pPr fontAlgn="auto">
              <a:spcAft>
                <a:spcPts val="0"/>
              </a:spcAft>
              <a:defRPr/>
            </a:pPr>
            <a:r>
              <a:rPr lang="en-GB" sz="2000" dirty="0">
                <a:ea typeface="+mn-ea"/>
              </a:rPr>
              <a:t>RTP about 182 per year for 200 people.&lt;-Mays 1995</a:t>
            </a:r>
          </a:p>
          <a:p>
            <a:pPr lvl="1" fontAlgn="auto">
              <a:spcAft>
                <a:spcPts val="0"/>
              </a:spcAft>
              <a:defRPr/>
            </a:pPr>
            <a:r>
              <a:rPr lang="en-GB" sz="1800" dirty="0">
                <a:ea typeface="+mn-ea"/>
              </a:rPr>
              <a:t>1822 suggested ten years (85-94)</a:t>
            </a:r>
          </a:p>
          <a:p>
            <a:pPr lvl="1" fontAlgn="auto">
              <a:spcAft>
                <a:spcPts val="0"/>
              </a:spcAft>
              <a:defRPr/>
            </a:pPr>
            <a:r>
              <a:rPr lang="en-GB" sz="1800" dirty="0">
                <a:ea typeface="+mn-ea"/>
              </a:rPr>
              <a:t>175 test related</a:t>
            </a:r>
          </a:p>
          <a:p>
            <a:pPr fontAlgn="auto">
              <a:spcAft>
                <a:spcPts val="0"/>
              </a:spcAft>
              <a:defRPr/>
            </a:pPr>
            <a:r>
              <a:rPr lang="en-GB" sz="2000" dirty="0">
                <a:ea typeface="+mn-ea"/>
              </a:rPr>
              <a:t>RTP 227 person org&lt;- Mays slides</a:t>
            </a:r>
          </a:p>
          <a:p>
            <a:pPr lvl="1" fontAlgn="auto">
              <a:spcAft>
                <a:spcPts val="0"/>
              </a:spcAft>
              <a:defRPr/>
            </a:pPr>
            <a:r>
              <a:rPr lang="en-GB" sz="1800" dirty="0">
                <a:ea typeface="+mn-ea"/>
              </a:rPr>
              <a:t>130 actions (@ 0.5 work-years</a:t>
            </a:r>
          </a:p>
          <a:p>
            <a:pPr lvl="1" fontAlgn="auto">
              <a:spcAft>
                <a:spcPts val="0"/>
              </a:spcAft>
              <a:defRPr/>
            </a:pPr>
            <a:r>
              <a:rPr lang="en-GB" sz="1800" dirty="0">
                <a:ea typeface="+mn-ea"/>
              </a:rPr>
              <a:t>34 causal analysis meetings @ 0.2 work-years</a:t>
            </a:r>
          </a:p>
          <a:p>
            <a:pPr lvl="1" fontAlgn="auto">
              <a:spcAft>
                <a:spcPts val="0"/>
              </a:spcAft>
              <a:defRPr/>
            </a:pPr>
            <a:r>
              <a:rPr lang="en-GB" sz="1800" dirty="0">
                <a:ea typeface="+mn-ea"/>
              </a:rPr>
              <a:t>19 action team meetings @ 0.1work-years</a:t>
            </a:r>
          </a:p>
          <a:p>
            <a:pPr lvl="1" fontAlgn="auto">
              <a:spcAft>
                <a:spcPts val="0"/>
              </a:spcAft>
              <a:defRPr/>
            </a:pPr>
            <a:r>
              <a:rPr lang="en-GB" sz="1800" dirty="0" err="1">
                <a:ea typeface="+mn-ea"/>
              </a:rPr>
              <a:t>Kickoff</a:t>
            </a:r>
            <a:r>
              <a:rPr lang="en-GB" sz="1800" dirty="0">
                <a:ea typeface="+mn-ea"/>
              </a:rPr>
              <a:t> meeting @ 0.1 work-years</a:t>
            </a:r>
          </a:p>
          <a:p>
            <a:pPr lvl="1" fontAlgn="auto">
              <a:spcAft>
                <a:spcPts val="0"/>
              </a:spcAft>
              <a:defRPr/>
            </a:pPr>
            <a:r>
              <a:rPr lang="en-GB" sz="1800" dirty="0">
                <a:ea typeface="+mn-ea"/>
              </a:rPr>
              <a:t>TOTAL costs 1% of org. resources</a:t>
            </a:r>
          </a:p>
          <a:p>
            <a:pPr fontAlgn="auto">
              <a:spcAft>
                <a:spcPts val="0"/>
              </a:spcAft>
              <a:defRPr/>
            </a:pPr>
            <a:r>
              <a:rPr lang="en-GB" dirty="0">
                <a:ea typeface="+mn-ea"/>
              </a:rPr>
              <a:t>ROI DPP 10:1 to 13:1, internal 2:1 to 3:1</a:t>
            </a:r>
          </a:p>
          <a:p>
            <a:pPr fontAlgn="auto">
              <a:spcAft>
                <a:spcPts val="0"/>
              </a:spcAft>
              <a:defRPr/>
            </a:pPr>
            <a:r>
              <a:rPr lang="en-GB" dirty="0">
                <a:ea typeface="+mn-ea"/>
              </a:rPr>
              <a:t>Defect Rates at all stages 50% lower with DPP</a:t>
            </a:r>
          </a:p>
        </p:txBody>
      </p:sp>
      <p:pic>
        <p:nvPicPr>
          <p:cNvPr id="227334" name="Picture 6"/>
          <p:cNvPicPr>
            <a:picLocks noChangeArrowheads="1"/>
          </p:cNvPicPr>
          <p:nvPr/>
        </p:nvPicPr>
        <p:blipFill>
          <a:blip r:embed="rId3"/>
          <a:srcRect/>
          <a:stretch>
            <a:fillRect/>
          </a:stretch>
        </p:blipFill>
        <p:spPr bwMode="auto">
          <a:xfrm>
            <a:off x="6172200" y="3048000"/>
            <a:ext cx="2455863" cy="1092200"/>
          </a:xfrm>
          <a:prstGeom prst="rect">
            <a:avLst/>
          </a:prstGeom>
          <a:noFill/>
          <a:ln w="12700">
            <a:noFill/>
            <a:miter lim="800000"/>
            <a:headEnd/>
            <a:tailEnd/>
          </a:ln>
        </p:spPr>
      </p:pic>
      <p:pic>
        <p:nvPicPr>
          <p:cNvPr id="227335" name="Picture 7" descr="IBMLOGO"/>
          <p:cNvPicPr>
            <a:picLocks noChangeAspect="1" noChangeArrowheads="1"/>
          </p:cNvPicPr>
          <p:nvPr/>
        </p:nvPicPr>
        <p:blipFill>
          <a:blip r:embed="rId4"/>
          <a:srcRect/>
          <a:stretch>
            <a:fillRect/>
          </a:stretch>
        </p:blipFill>
        <p:spPr bwMode="auto">
          <a:xfrm>
            <a:off x="7416800" y="1371600"/>
            <a:ext cx="1727200" cy="903288"/>
          </a:xfrm>
          <a:prstGeom prst="rect">
            <a:avLst/>
          </a:prstGeom>
          <a:noFill/>
          <a:ln w="9525">
            <a:noFill/>
            <a:miter lim="800000"/>
            <a:headEnd/>
            <a:tailEnd/>
          </a:ln>
        </p:spPr>
      </p:pic>
      <p:pic>
        <p:nvPicPr>
          <p:cNvPr id="227336" name="Picture 8" descr="Picture 5"/>
          <p:cNvPicPr>
            <a:picLocks noChangeAspect="1" noChangeArrowheads="1"/>
          </p:cNvPicPr>
          <p:nvPr/>
        </p:nvPicPr>
        <p:blipFill>
          <a:blip r:embed="rId5"/>
          <a:srcRect/>
          <a:stretch>
            <a:fillRect/>
          </a:stretch>
        </p:blipFill>
        <p:spPr bwMode="auto">
          <a:xfrm>
            <a:off x="5638800" y="2101850"/>
            <a:ext cx="1536700" cy="1098550"/>
          </a:xfrm>
          <a:prstGeom prst="rect">
            <a:avLst/>
          </a:prstGeom>
          <a:noFill/>
          <a:ln w="9525">
            <a:noFill/>
            <a:miter lim="800000"/>
            <a:headEnd/>
            <a:tailEnd/>
          </a:ln>
        </p:spPr>
      </p:pic>
      <p:sp>
        <p:nvSpPr>
          <p:cNvPr id="10" name="Slide Number Placeholder 9"/>
          <p:cNvSpPr>
            <a:spLocks noGrp="1"/>
          </p:cNvSpPr>
          <p:nvPr>
            <p:ph type="sldNum" sz="quarter" idx="12"/>
          </p:nvPr>
        </p:nvSpPr>
        <p:spPr/>
        <p:txBody>
          <a:bodyPr/>
          <a:lstStyle/>
          <a:p>
            <a:pPr>
              <a:defRPr/>
            </a:pPr>
            <a:fld id="{5C330118-B7E7-C643-909C-46F6C8F0A229}" type="slidenum">
              <a:rPr lang="en-US"/>
              <a:pPr>
                <a:defRPr/>
              </a:pPr>
              <a:t>36</a:t>
            </a:fld>
            <a:endParaRPr lang="en-US"/>
          </a:p>
        </p:txBody>
      </p:sp>
      <p:sp>
        <p:nvSpPr>
          <p:cNvPr id="11" name="Footer Placeholder 10"/>
          <p:cNvSpPr>
            <a:spLocks noGrp="1"/>
          </p:cNvSpPr>
          <p:nvPr>
            <p:ph type="ftr" sz="quarter" idx="11"/>
          </p:nvPr>
        </p:nvSpPr>
        <p:spPr/>
        <p:txBody>
          <a:bodyPr/>
          <a:lstStyle/>
          <a:p>
            <a:pPr>
              <a:defRPr/>
            </a:pPr>
            <a:r>
              <a:rPr lang="en-US" smtClean="0"/>
              <a:t>Copyright Tom@Gilb.com 2014</a:t>
            </a:r>
            <a:endParaRPr lang="en-US"/>
          </a:p>
        </p:txBody>
      </p:sp>
      <p:sp>
        <p:nvSpPr>
          <p:cNvPr id="12" name="Date Placeholder 11"/>
          <p:cNvSpPr>
            <a:spLocks noGrp="1"/>
          </p:cNvSpPr>
          <p:nvPr>
            <p:ph type="dt" sz="quarter" idx="10"/>
          </p:nvPr>
        </p:nvSpPr>
        <p:spPr/>
        <p:txBody>
          <a:bodyPr/>
          <a:lstStyle/>
          <a:p>
            <a:fld id="{79959768-07B9-FD4D-B425-B569649E6E12}" type="datetime3">
              <a:rPr lang="en-GB" smtClean="0"/>
              <a:t>14 April 2015</a:t>
            </a:fld>
            <a:endParaRPr lang="en-GB"/>
          </a:p>
        </p:txBody>
      </p:sp>
    </p:spTree>
    <p:extLst>
      <p:ext uri="{BB962C8B-B14F-4D97-AF65-F5344CB8AC3E}">
        <p14:creationId xmlns:p14="http://schemas.microsoft.com/office/powerpoint/2010/main" val="198112704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ICL Bill </a:t>
            </a:r>
            <a:r>
              <a:rPr lang="en-GB" dirty="0"/>
              <a:t>of Rights </a:t>
            </a:r>
            <a:r>
              <a:rPr lang="en-GB" dirty="0" smtClean="0"/>
              <a:t/>
            </a:r>
            <a:br>
              <a:rPr lang="en-GB" dirty="0" smtClean="0"/>
            </a:br>
            <a:r>
              <a:rPr lang="en-GB" dirty="0" smtClean="0"/>
              <a:t>for </a:t>
            </a:r>
            <a:r>
              <a:rPr lang="en-GB" dirty="0"/>
              <a:t>Company </a:t>
            </a:r>
            <a:r>
              <a:rPr lang="en-GB" dirty="0" smtClean="0"/>
              <a:t>Communication </a:t>
            </a:r>
            <a:r>
              <a:rPr lang="en-GB" sz="2400" dirty="0" smtClean="0"/>
              <a:t>(by </a:t>
            </a:r>
            <a:r>
              <a:rPr lang="en-GB" sz="2400" dirty="0" err="1" smtClean="0"/>
              <a:t>TsG</a:t>
            </a:r>
            <a:r>
              <a:rPr lang="en-GB" sz="2400" dirty="0" smtClean="0"/>
              <a:t>)</a:t>
            </a:r>
            <a:r>
              <a:rPr lang="en-GB" sz="2400" dirty="0"/>
              <a:t/>
            </a:r>
            <a:br>
              <a:rPr lang="en-GB" sz="2400" dirty="0"/>
            </a:br>
            <a:endParaRPr lang="en-GB" dirty="0"/>
          </a:p>
        </p:txBody>
      </p:sp>
      <p:sp>
        <p:nvSpPr>
          <p:cNvPr id="3" name="Content Placeholder 2"/>
          <p:cNvSpPr>
            <a:spLocks noGrp="1"/>
          </p:cNvSpPr>
          <p:nvPr>
            <p:ph sz="half" idx="1"/>
          </p:nvPr>
        </p:nvSpPr>
        <p:spPr>
          <a:xfrm>
            <a:off x="287867" y="1600200"/>
            <a:ext cx="4538133" cy="4756150"/>
          </a:xfrm>
        </p:spPr>
        <p:txBody>
          <a:bodyPr wrap="none" numCol="2">
            <a:normAutofit fontScale="85000" lnSpcReduction="20000"/>
          </a:bodyPr>
          <a:lstStyle/>
          <a:p>
            <a:pPr marL="0" indent="0" algn="ctr">
              <a:buNone/>
            </a:pPr>
            <a:r>
              <a:rPr lang="en-GB" sz="1600" b="1" dirty="0" smtClean="0">
                <a:latin typeface="Arial Black"/>
                <a:cs typeface="Arial Black"/>
              </a:rPr>
              <a:t>1</a:t>
            </a:r>
            <a:r>
              <a:rPr lang="en-GB" sz="1600" b="1" dirty="0">
                <a:latin typeface="Arial Black"/>
                <a:cs typeface="Arial Black"/>
              </a:rPr>
              <a:t>. You have a right </a:t>
            </a:r>
            <a:r>
              <a:rPr lang="en-GB" sz="1600" b="1" dirty="0" smtClean="0">
                <a:latin typeface="Arial Black"/>
                <a:cs typeface="Arial Black"/>
              </a:rPr>
              <a:t>to know </a:t>
            </a:r>
            <a:r>
              <a:rPr lang="en-GB" sz="1600" b="1" dirty="0">
                <a:latin typeface="Arial Black"/>
                <a:cs typeface="Arial Black"/>
              </a:rPr>
              <a:t>precisely what </a:t>
            </a:r>
            <a:r>
              <a:rPr lang="en-GB" sz="1600" b="1" dirty="0" smtClean="0">
                <a:latin typeface="Arial Black"/>
                <a:cs typeface="Arial Black"/>
              </a:rPr>
              <a:t>is expected </a:t>
            </a:r>
            <a:r>
              <a:rPr lang="en-GB" sz="1600" b="1" dirty="0">
                <a:latin typeface="Arial Black"/>
                <a:cs typeface="Arial Black"/>
              </a:rPr>
              <a:t>of you</a:t>
            </a:r>
            <a:r>
              <a:rPr lang="en-GB" sz="1600" b="1" dirty="0" smtClean="0">
                <a:latin typeface="Arial Black"/>
                <a:cs typeface="Arial Black"/>
              </a:rPr>
              <a:t>.</a:t>
            </a:r>
            <a:endParaRPr lang="en-GB" sz="1600" b="1" dirty="0">
              <a:latin typeface="Arial Black"/>
              <a:cs typeface="Arial Black"/>
            </a:endParaRPr>
          </a:p>
          <a:p>
            <a:pPr marL="0" indent="0" algn="ctr">
              <a:buNone/>
            </a:pPr>
            <a:r>
              <a:rPr lang="en-GB" sz="1600" b="1" dirty="0">
                <a:latin typeface="Arial Black"/>
                <a:cs typeface="Arial Black"/>
              </a:rPr>
              <a:t>2. You have a right to clarify things with colleagues, </a:t>
            </a:r>
          </a:p>
          <a:p>
            <a:pPr marL="0" indent="0" algn="ctr">
              <a:buNone/>
            </a:pPr>
            <a:r>
              <a:rPr lang="en-GB" sz="1600" b="1" dirty="0">
                <a:latin typeface="Arial Black"/>
                <a:cs typeface="Arial Black"/>
              </a:rPr>
              <a:t>anywhere in the organization</a:t>
            </a:r>
            <a:r>
              <a:rPr lang="en-GB" sz="1600" b="1" dirty="0" smtClean="0">
                <a:latin typeface="Arial Black"/>
                <a:cs typeface="Arial Black"/>
              </a:rPr>
              <a:t>.</a:t>
            </a:r>
            <a:endParaRPr lang="en-GB" sz="1600" b="1" dirty="0">
              <a:latin typeface="Arial Black"/>
              <a:cs typeface="Arial Black"/>
            </a:endParaRPr>
          </a:p>
          <a:p>
            <a:pPr marL="0" indent="0" algn="ctr">
              <a:buNone/>
            </a:pPr>
            <a:r>
              <a:rPr lang="en-GB" sz="1600" b="1" dirty="0">
                <a:latin typeface="Arial Black"/>
                <a:cs typeface="Arial Black"/>
              </a:rPr>
              <a:t>3. You have a right to initiate clearer definitions</a:t>
            </a:r>
          </a:p>
          <a:p>
            <a:pPr marL="0" indent="0" algn="ctr">
              <a:buNone/>
            </a:pPr>
            <a:r>
              <a:rPr lang="en-GB" sz="1600" b="1" dirty="0">
                <a:latin typeface="Arial Black"/>
                <a:cs typeface="Arial Black"/>
              </a:rPr>
              <a:t> of objectives and strategies</a:t>
            </a:r>
            <a:r>
              <a:rPr lang="en-GB" sz="1600" b="1" dirty="0" smtClean="0">
                <a:latin typeface="Arial Black"/>
                <a:cs typeface="Arial Black"/>
              </a:rPr>
              <a:t>.</a:t>
            </a:r>
            <a:endParaRPr lang="en-GB" sz="1600" b="1" dirty="0">
              <a:latin typeface="Arial Black"/>
              <a:cs typeface="Arial Black"/>
            </a:endParaRPr>
          </a:p>
          <a:p>
            <a:pPr marL="0" indent="0" algn="ctr">
              <a:buNone/>
            </a:pPr>
            <a:r>
              <a:rPr lang="en-GB" sz="1600" b="1" dirty="0">
                <a:latin typeface="Arial Black"/>
                <a:cs typeface="Arial Black"/>
              </a:rPr>
              <a:t>4. You have a right to get objectives presented</a:t>
            </a:r>
          </a:p>
          <a:p>
            <a:pPr marL="0" indent="0" algn="ctr">
              <a:buNone/>
            </a:pPr>
            <a:r>
              <a:rPr lang="en-GB" sz="1600" b="1" dirty="0">
                <a:latin typeface="Arial Black"/>
                <a:cs typeface="Arial Black"/>
              </a:rPr>
              <a:t> in measurable, quantified formats</a:t>
            </a:r>
            <a:r>
              <a:rPr lang="en-GB" sz="1600" b="1" dirty="0" smtClean="0">
                <a:latin typeface="Arial Black"/>
                <a:cs typeface="Arial Black"/>
              </a:rPr>
              <a:t>.</a:t>
            </a:r>
            <a:endParaRPr lang="en-GB" sz="1600" b="1" dirty="0">
              <a:latin typeface="Arial Black"/>
              <a:cs typeface="Arial Black"/>
            </a:endParaRPr>
          </a:p>
          <a:p>
            <a:pPr marL="0" indent="0" algn="ctr">
              <a:buNone/>
            </a:pPr>
            <a:r>
              <a:rPr lang="en-GB" sz="1600" b="1" dirty="0">
                <a:latin typeface="Arial Black"/>
                <a:cs typeface="Arial Black"/>
              </a:rPr>
              <a:t>5. You have a right to change your objectives and strategies, </a:t>
            </a:r>
          </a:p>
          <a:p>
            <a:pPr marL="0" indent="0" algn="ctr">
              <a:buNone/>
            </a:pPr>
            <a:r>
              <a:rPr lang="en-GB" sz="1600" b="1" dirty="0">
                <a:latin typeface="Arial Black"/>
                <a:cs typeface="Arial Black"/>
              </a:rPr>
              <a:t>for better performance.</a:t>
            </a:r>
          </a:p>
          <a:p>
            <a:pPr marL="0" indent="0" algn="ctr">
              <a:buNone/>
            </a:pPr>
            <a:endParaRPr lang="en-GB" sz="1400" b="1" dirty="0">
              <a:latin typeface="Arial Black"/>
              <a:cs typeface="Arial Black"/>
            </a:endParaRPr>
          </a:p>
          <a:p>
            <a:pPr marL="0" indent="0" algn="ctr">
              <a:buNone/>
            </a:pPr>
            <a:endParaRPr lang="en-GB" sz="1400" b="1" dirty="0">
              <a:latin typeface="Arial Black"/>
              <a:cs typeface="Arial Black"/>
            </a:endParaRPr>
          </a:p>
          <a:p>
            <a:pPr marL="0" indent="0" algn="ctr">
              <a:buNone/>
            </a:pPr>
            <a:endParaRPr lang="en-GB" sz="1400" b="1" dirty="0">
              <a:latin typeface="Arial Black"/>
              <a:cs typeface="Arial Black"/>
            </a:endParaRPr>
          </a:p>
        </p:txBody>
      </p:sp>
      <p:sp>
        <p:nvSpPr>
          <p:cNvPr id="7" name="Content Placeholder 6"/>
          <p:cNvSpPr>
            <a:spLocks noGrp="1"/>
          </p:cNvSpPr>
          <p:nvPr>
            <p:ph sz="half" idx="2"/>
          </p:nvPr>
        </p:nvSpPr>
        <p:spPr/>
        <p:txBody>
          <a:bodyPr>
            <a:normAutofit fontScale="85000" lnSpcReduction="20000"/>
          </a:bodyPr>
          <a:lstStyle/>
          <a:p>
            <a:pPr marL="0" indent="0">
              <a:buNone/>
            </a:pPr>
            <a:r>
              <a:rPr lang="en-GB" sz="1600" b="1" dirty="0">
                <a:latin typeface="Arial Black"/>
                <a:cs typeface="Arial Black"/>
              </a:rPr>
              <a:t>6. You have the right to try out new ideas</a:t>
            </a:r>
          </a:p>
          <a:p>
            <a:pPr marL="0" indent="0">
              <a:buNone/>
            </a:pPr>
            <a:r>
              <a:rPr lang="en-GB" sz="1600" b="1" dirty="0">
                <a:latin typeface="Arial Black"/>
                <a:cs typeface="Arial Black"/>
              </a:rPr>
              <a:t> for improving communication.</a:t>
            </a:r>
          </a:p>
          <a:p>
            <a:pPr marL="0" indent="0">
              <a:buNone/>
            </a:pPr>
            <a:endParaRPr lang="en-GB" sz="1600" b="1" dirty="0">
              <a:latin typeface="Arial Black"/>
              <a:cs typeface="Arial Black"/>
            </a:endParaRPr>
          </a:p>
          <a:p>
            <a:pPr marL="0" indent="0">
              <a:buNone/>
            </a:pPr>
            <a:r>
              <a:rPr lang="en-GB" sz="1600" b="1" dirty="0">
                <a:latin typeface="Arial Black"/>
                <a:cs typeface="Arial Black"/>
              </a:rPr>
              <a:t>007. You have the right to fail when trying,</a:t>
            </a:r>
          </a:p>
          <a:p>
            <a:pPr marL="0" indent="0">
              <a:buNone/>
            </a:pPr>
            <a:r>
              <a:rPr lang="en-GB" sz="1600" b="1" dirty="0">
                <a:latin typeface="Arial Black"/>
                <a:cs typeface="Arial Black"/>
              </a:rPr>
              <a:t>but also to kill failures quickly.</a:t>
            </a:r>
          </a:p>
          <a:p>
            <a:pPr marL="0" indent="0">
              <a:buNone/>
            </a:pPr>
            <a:endParaRPr lang="en-GB" sz="1600" b="1" dirty="0">
              <a:latin typeface="Arial Black"/>
              <a:cs typeface="Arial Black"/>
            </a:endParaRPr>
          </a:p>
          <a:p>
            <a:pPr marL="0" indent="0">
              <a:buNone/>
            </a:pPr>
            <a:r>
              <a:rPr lang="en-GB" sz="1600" b="1" dirty="0">
                <a:latin typeface="Arial Black"/>
                <a:cs typeface="Arial Black"/>
              </a:rPr>
              <a:t>8. You have a right to constructively challenge </a:t>
            </a:r>
          </a:p>
          <a:p>
            <a:pPr marL="0" indent="0">
              <a:buNone/>
            </a:pPr>
            <a:r>
              <a:rPr lang="en-GB" sz="1600" b="1" dirty="0">
                <a:latin typeface="Arial Black"/>
                <a:cs typeface="Arial Black"/>
              </a:rPr>
              <a:t>higher-level objectives and strategies.</a:t>
            </a:r>
          </a:p>
          <a:p>
            <a:pPr marL="0" indent="0">
              <a:buNone/>
            </a:pPr>
            <a:endParaRPr lang="en-GB" sz="1600" b="1" dirty="0">
              <a:latin typeface="Arial Black"/>
              <a:cs typeface="Arial Black"/>
            </a:endParaRPr>
          </a:p>
          <a:p>
            <a:pPr marL="0" indent="0">
              <a:buNone/>
            </a:pPr>
            <a:r>
              <a:rPr lang="en-GB" sz="1600" b="1" dirty="0">
                <a:latin typeface="Arial Black"/>
                <a:cs typeface="Arial Black"/>
              </a:rPr>
              <a:t>9. You have a right to be judged objectively </a:t>
            </a:r>
          </a:p>
          <a:p>
            <a:pPr marL="0" indent="0">
              <a:buNone/>
            </a:pPr>
            <a:r>
              <a:rPr lang="en-GB" sz="1600" b="1" dirty="0">
                <a:latin typeface="Arial Black"/>
                <a:cs typeface="Arial Black"/>
              </a:rPr>
              <a:t>on your performance against  measurable objectives.</a:t>
            </a:r>
          </a:p>
          <a:p>
            <a:pPr marL="0" indent="0">
              <a:buNone/>
            </a:pPr>
            <a:endParaRPr lang="en-GB" sz="1600" b="1" dirty="0">
              <a:latin typeface="Arial Black"/>
              <a:cs typeface="Arial Black"/>
            </a:endParaRPr>
          </a:p>
          <a:p>
            <a:pPr marL="0" indent="0">
              <a:buNone/>
            </a:pPr>
            <a:r>
              <a:rPr lang="en-GB" sz="1600" b="1" dirty="0">
                <a:latin typeface="Arial Black"/>
                <a:cs typeface="Arial Black"/>
              </a:rPr>
              <a:t>10. You have a right to offer constructive help </a:t>
            </a:r>
          </a:p>
          <a:p>
            <a:pPr marL="0" indent="0">
              <a:buNone/>
            </a:pPr>
            <a:r>
              <a:rPr lang="en-GB" sz="1600" b="1" dirty="0">
                <a:latin typeface="Arial Black"/>
                <a:cs typeface="Arial Black"/>
              </a:rPr>
              <a:t>to colleagues to improve communication.</a:t>
            </a:r>
          </a:p>
        </p:txBody>
      </p:sp>
      <p:sp>
        <p:nvSpPr>
          <p:cNvPr id="4" name="Date Placeholder 3"/>
          <p:cNvSpPr>
            <a:spLocks noGrp="1"/>
          </p:cNvSpPr>
          <p:nvPr>
            <p:ph type="dt" sz="half" idx="10"/>
          </p:nvPr>
        </p:nvSpPr>
        <p:spPr/>
        <p:txBody>
          <a:body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37</a:t>
            </a:fld>
            <a:endParaRPr lang="en-US"/>
          </a:p>
        </p:txBody>
      </p:sp>
    </p:spTree>
    <p:extLst>
      <p:ext uri="{BB962C8B-B14F-4D97-AF65-F5344CB8AC3E}">
        <p14:creationId xmlns:p14="http://schemas.microsoft.com/office/powerpoint/2010/main" val="185555242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Summary DPP</a:t>
            </a:r>
            <a:br>
              <a:rPr lang="en-GB" dirty="0" smtClean="0"/>
            </a:br>
            <a:r>
              <a:rPr lang="en-GB" dirty="0" smtClean="0"/>
              <a:t>Managers: 0  </a:t>
            </a:r>
            <a:r>
              <a:rPr lang="en-GB" dirty="0" err="1" smtClean="0"/>
              <a:t>Devs</a:t>
            </a:r>
            <a:r>
              <a:rPr lang="en-GB" dirty="0" smtClean="0"/>
              <a:t> : 1</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Developers are </a:t>
            </a:r>
            <a:r>
              <a:rPr lang="en-GB" i="1" dirty="0" smtClean="0"/>
              <a:t>better</a:t>
            </a:r>
            <a:r>
              <a:rPr lang="en-GB" dirty="0" smtClean="0"/>
              <a:t> at managing their own work environment, than their managers are</a:t>
            </a:r>
          </a:p>
          <a:p>
            <a:endParaRPr lang="en-GB" dirty="0"/>
          </a:p>
          <a:p>
            <a:r>
              <a:rPr lang="en-GB" dirty="0" smtClean="0"/>
              <a:t>‘Directors’ should NOT design the work environment</a:t>
            </a:r>
          </a:p>
          <a:p>
            <a:endParaRPr lang="en-GB" dirty="0"/>
          </a:p>
          <a:p>
            <a:r>
              <a:rPr lang="en-GB" dirty="0"/>
              <a:t>Developers should </a:t>
            </a:r>
            <a:r>
              <a:rPr lang="en-GB" dirty="0" smtClean="0"/>
              <a:t>‘evolve the environment’</a:t>
            </a:r>
          </a:p>
          <a:p>
            <a:pPr lvl="1"/>
            <a:r>
              <a:rPr lang="en-GB" dirty="0" smtClean="0"/>
              <a:t> through practical deep personal insights, </a:t>
            </a:r>
          </a:p>
          <a:p>
            <a:pPr lvl="1"/>
            <a:r>
              <a:rPr lang="en-GB" dirty="0" smtClean="0"/>
              <a:t>and take responsibility for their own work situation</a:t>
            </a:r>
            <a:endParaRPr lang="en-GB" dirty="0"/>
          </a:p>
        </p:txBody>
      </p:sp>
      <p:sp>
        <p:nvSpPr>
          <p:cNvPr id="4" name="Date Placeholder 3"/>
          <p:cNvSpPr>
            <a:spLocks noGrp="1"/>
          </p:cNvSpPr>
          <p:nvPr>
            <p:ph type="dt" sz="half" idx="10"/>
          </p:nvPr>
        </p:nvSpPr>
        <p:spPr/>
        <p:txBody>
          <a:bodyPr/>
          <a:lstStyle/>
          <a:p>
            <a:pPr>
              <a:defRPr/>
            </a:pPr>
            <a:fld id="{665CA341-CC1C-C845-B8F4-553548BAAFB5}"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38</a:t>
            </a:fld>
            <a:endParaRPr lang="en-US"/>
          </a:p>
        </p:txBody>
      </p:sp>
      <p:pic>
        <p:nvPicPr>
          <p:cNvPr id="7" name="Picture 6"/>
          <p:cNvPicPr>
            <a:picLocks noChangeAspect="1"/>
          </p:cNvPicPr>
          <p:nvPr/>
        </p:nvPicPr>
        <p:blipFill>
          <a:blip r:embed="rId2"/>
          <a:stretch>
            <a:fillRect/>
          </a:stretch>
        </p:blipFill>
        <p:spPr>
          <a:xfrm>
            <a:off x="7251380" y="0"/>
            <a:ext cx="1892620" cy="1417638"/>
          </a:xfrm>
          <a:prstGeom prst="rect">
            <a:avLst/>
          </a:prstGeom>
        </p:spPr>
      </p:pic>
    </p:spTree>
    <p:extLst>
      <p:ext uri="{BB962C8B-B14F-4D97-AF65-F5344CB8AC3E}">
        <p14:creationId xmlns:p14="http://schemas.microsoft.com/office/powerpoint/2010/main" val="145592472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Case: Delegating Software product design to the </a:t>
            </a:r>
            <a:r>
              <a:rPr lang="en-GB" dirty="0"/>
              <a:t>Developers </a:t>
            </a:r>
          </a:p>
        </p:txBody>
      </p:sp>
      <p:pic>
        <p:nvPicPr>
          <p:cNvPr id="7" name="Content Placeholder 6"/>
          <p:cNvPicPr>
            <a:picLocks noGrp="1" noChangeAspect="1"/>
          </p:cNvPicPr>
          <p:nvPr>
            <p:ph idx="1"/>
          </p:nvPr>
        </p:nvPicPr>
        <p:blipFill>
          <a:blip r:embed="rId3"/>
          <a:srcRect l="-24591" r="-24591"/>
          <a:stretch>
            <a:fillRect/>
          </a:stretch>
        </p:blipFill>
        <p:spPr/>
      </p:pic>
      <p:sp>
        <p:nvSpPr>
          <p:cNvPr id="4" name="Date Placeholder 3"/>
          <p:cNvSpPr>
            <a:spLocks noGrp="1"/>
          </p:cNvSpPr>
          <p:nvPr>
            <p:ph type="dt" sz="half" idx="10"/>
          </p:nvPr>
        </p:nvSpPr>
        <p:spPr/>
        <p:txBody>
          <a:bodyPr/>
          <a:lstStyle/>
          <a:p>
            <a:pPr>
              <a:defRPr/>
            </a:pPr>
            <a:fld id="{D544127C-B6FB-4E42-A425-CDE1DADF16F7}"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39</a:t>
            </a:fld>
            <a:endParaRPr lang="en-US"/>
          </a:p>
        </p:txBody>
      </p:sp>
    </p:spTree>
    <p:extLst>
      <p:ext uri="{BB962C8B-B14F-4D97-AF65-F5344CB8AC3E}">
        <p14:creationId xmlns:p14="http://schemas.microsoft.com/office/powerpoint/2010/main" val="169728694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1957 I was in Beograd and witnessed car parade with Uncle Ho and Tito</a:t>
            </a:r>
            <a:endParaRPr lang="en-US" dirty="0"/>
          </a:p>
        </p:txBody>
      </p:sp>
      <p:pic>
        <p:nvPicPr>
          <p:cNvPr id="9" name="Content Placeholder 8"/>
          <p:cNvPicPr>
            <a:picLocks noGrp="1" noChangeAspect="1"/>
          </p:cNvPicPr>
          <p:nvPr>
            <p:ph sz="half" idx="2"/>
          </p:nvPr>
        </p:nvPicPr>
        <p:blipFill>
          <a:blip r:embed="rId2"/>
          <a:srcRect l="-1909" r="-1909"/>
          <a:stretch>
            <a:fillRect/>
          </a:stretch>
        </p:blipFill>
        <p:spPr/>
      </p:pic>
      <p:sp>
        <p:nvSpPr>
          <p:cNvPr id="5" name="Date Placeholder 4"/>
          <p:cNvSpPr>
            <a:spLocks noGrp="1"/>
          </p:cNvSpPr>
          <p:nvPr>
            <p:ph type="dt" sz="half" idx="10"/>
          </p:nvPr>
        </p:nvSpPr>
        <p:spPr/>
        <p:txBody>
          <a:bodyPr/>
          <a:lstStyle/>
          <a:p>
            <a:pPr>
              <a:defRPr/>
            </a:pPr>
            <a:fld id="{4DACE8CB-E2A7-1E4B-9646-52D35EC7D860}" type="datetime3">
              <a:rPr lang="en-GB" smtClean="0"/>
              <a:t>14 April 2015</a:t>
            </a:fld>
            <a:endParaRPr lang="en-US"/>
          </a:p>
        </p:txBody>
      </p:sp>
      <p:sp>
        <p:nvSpPr>
          <p:cNvPr id="6" name="Footer Placeholder 5"/>
          <p:cNvSpPr>
            <a:spLocks noGrp="1"/>
          </p:cNvSpPr>
          <p:nvPr>
            <p:ph type="ftr" sz="quarter" idx="11"/>
          </p:nvPr>
        </p:nvSpPr>
        <p:spPr/>
        <p:txBody>
          <a:bodyPr/>
          <a:lstStyle/>
          <a:p>
            <a:pPr>
              <a:defRPr/>
            </a:pPr>
            <a:r>
              <a:rPr lang="en-US" smtClean="0"/>
              <a:t>Copyright Tom@Gilb.com 2014</a:t>
            </a:r>
            <a:endParaRPr lang="en-US"/>
          </a:p>
        </p:txBody>
      </p:sp>
      <p:sp>
        <p:nvSpPr>
          <p:cNvPr id="7" name="Slide Number Placeholder 6"/>
          <p:cNvSpPr>
            <a:spLocks noGrp="1"/>
          </p:cNvSpPr>
          <p:nvPr>
            <p:ph type="sldNum" sz="quarter" idx="12"/>
          </p:nvPr>
        </p:nvSpPr>
        <p:spPr/>
        <p:txBody>
          <a:bodyPr/>
          <a:lstStyle/>
          <a:p>
            <a:pPr>
              <a:defRPr/>
            </a:pPr>
            <a:fld id="{065B7237-CA1D-AB43-9BC0-1A0BAD6E7FE3}" type="slidenum">
              <a:rPr lang="en-US" smtClean="0"/>
              <a:pPr>
                <a:defRPr/>
              </a:pPr>
              <a:t>4</a:t>
            </a:fld>
            <a:endParaRPr lang="en-US"/>
          </a:p>
        </p:txBody>
      </p:sp>
      <p:pic>
        <p:nvPicPr>
          <p:cNvPr id="10" name="Picture 9" descr="Screen Shot 2015-04-13 at 15.43.18.png"/>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46498" y="2153181"/>
            <a:ext cx="4889011" cy="3131801"/>
          </a:xfrm>
          <a:prstGeom prst="rect">
            <a:avLst/>
          </a:prstGeom>
        </p:spPr>
      </p:pic>
      <p:sp>
        <p:nvSpPr>
          <p:cNvPr id="11" name="Content Placeholder 10"/>
          <p:cNvSpPr>
            <a:spLocks noGrp="1"/>
          </p:cNvSpPr>
          <p:nvPr>
            <p:ph sz="half" idx="1"/>
          </p:nvPr>
        </p:nvSpPr>
        <p:spPr/>
        <p:txBody>
          <a:bodyPr/>
          <a:lstStyle/>
          <a:p>
            <a:endParaRPr lang="en-US"/>
          </a:p>
        </p:txBody>
      </p:sp>
    </p:spTree>
    <p:extLst>
      <p:ext uri="{BB962C8B-B14F-4D97-AF65-F5344CB8AC3E}">
        <p14:creationId xmlns:p14="http://schemas.microsoft.com/office/powerpoint/2010/main" val="987536539"/>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Product/IT System Design</a:t>
            </a:r>
            <a:endParaRPr lang="en-GB" dirty="0"/>
          </a:p>
        </p:txBody>
      </p:sp>
      <p:graphicFrame>
        <p:nvGraphicFramePr>
          <p:cNvPr id="10" name="Content Placeholder 9"/>
          <p:cNvGraphicFramePr>
            <a:graphicFrameLocks noGrp="1"/>
          </p:cNvGraphicFramePr>
          <p:nvPr>
            <p:ph sz="half" idx="1"/>
            <p:extLst>
              <p:ext uri="{D42A27DB-BD31-4B8C-83A1-F6EECF244321}">
                <p14:modId xmlns:p14="http://schemas.microsoft.com/office/powerpoint/2010/main" val="2902138429"/>
              </p:ext>
            </p:extLst>
          </p:nvPr>
        </p:nvGraphicFramePr>
        <p:xfrm>
          <a:off x="457200" y="1600200"/>
          <a:ext cx="4038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Content Placeholder 11"/>
          <p:cNvGraphicFramePr>
            <a:graphicFrameLocks noGrp="1"/>
          </p:cNvGraphicFramePr>
          <p:nvPr>
            <p:ph sz="half" idx="2"/>
            <p:extLst>
              <p:ext uri="{D42A27DB-BD31-4B8C-83A1-F6EECF244321}">
                <p14:modId xmlns:p14="http://schemas.microsoft.com/office/powerpoint/2010/main" val="4234460379"/>
              </p:ext>
            </p:extLst>
          </p:nvPr>
        </p:nvGraphicFramePr>
        <p:xfrm>
          <a:off x="4648200" y="1600200"/>
          <a:ext cx="4038600" cy="452596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 name="Date Placeholder 3"/>
          <p:cNvSpPr>
            <a:spLocks noGrp="1"/>
          </p:cNvSpPr>
          <p:nvPr>
            <p:ph type="dt" sz="half" idx="10"/>
          </p:nvPr>
        </p:nvSpPr>
        <p:spPr/>
        <p:txBody>
          <a:body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40</a:t>
            </a:fld>
            <a:endParaRPr lang="en-US"/>
          </a:p>
        </p:txBody>
      </p:sp>
      <p:sp>
        <p:nvSpPr>
          <p:cNvPr id="2" name="TextBox 1"/>
          <p:cNvSpPr txBox="1"/>
          <p:nvPr/>
        </p:nvSpPr>
        <p:spPr>
          <a:xfrm>
            <a:off x="3876488" y="2389766"/>
            <a:ext cx="1420265" cy="923330"/>
          </a:xfrm>
          <a:prstGeom prst="rect">
            <a:avLst/>
          </a:prstGeom>
          <a:noFill/>
        </p:spPr>
        <p:txBody>
          <a:bodyPr wrap="square" rtlCol="0">
            <a:spAutoFit/>
          </a:bodyPr>
          <a:lstStyle/>
          <a:p>
            <a:pPr algn="ctr"/>
            <a:r>
              <a:rPr lang="en-GB" sz="5400" dirty="0" smtClean="0"/>
              <a:t>or</a:t>
            </a:r>
            <a:endParaRPr lang="en-GB" sz="5400" dirty="0"/>
          </a:p>
        </p:txBody>
      </p:sp>
    </p:spTree>
    <p:extLst>
      <p:ext uri="{BB962C8B-B14F-4D97-AF65-F5344CB8AC3E}">
        <p14:creationId xmlns:p14="http://schemas.microsoft.com/office/powerpoint/2010/main" val="392225454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Programmer Team does </a:t>
            </a:r>
            <a:r>
              <a:rPr lang="en-GB" i="1" dirty="0" smtClean="0"/>
              <a:t>design</a:t>
            </a:r>
            <a:r>
              <a:rPr lang="en-GB" dirty="0" smtClean="0"/>
              <a:t/>
            </a:r>
            <a:br>
              <a:rPr lang="en-GB" dirty="0" smtClean="0"/>
            </a:br>
            <a:r>
              <a:rPr lang="en-GB" dirty="0" smtClean="0"/>
              <a:t>and </a:t>
            </a:r>
            <a:r>
              <a:rPr lang="en-GB" i="1" dirty="0" smtClean="0"/>
              <a:t>measurement</a:t>
            </a:r>
            <a:r>
              <a:rPr lang="en-GB" dirty="0" smtClean="0"/>
              <a:t> of their design</a:t>
            </a:r>
            <a:endParaRPr lang="en-GB" dirty="0"/>
          </a:p>
        </p:txBody>
      </p:sp>
      <p:graphicFrame>
        <p:nvGraphicFramePr>
          <p:cNvPr id="10" name="Content Placeholder 9"/>
          <p:cNvGraphicFramePr>
            <a:graphicFrameLocks noGrp="1"/>
          </p:cNvGraphicFramePr>
          <p:nvPr>
            <p:ph sz="half" idx="1"/>
            <p:extLst>
              <p:ext uri="{D42A27DB-BD31-4B8C-83A1-F6EECF244321}">
                <p14:modId xmlns:p14="http://schemas.microsoft.com/office/powerpoint/2010/main" val="3287865885"/>
              </p:ext>
            </p:extLst>
          </p:nvPr>
        </p:nvGraphicFramePr>
        <p:xfrm>
          <a:off x="457200" y="1600200"/>
          <a:ext cx="4038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Content Placeholder 11"/>
          <p:cNvGraphicFramePr>
            <a:graphicFrameLocks noGrp="1"/>
          </p:cNvGraphicFramePr>
          <p:nvPr>
            <p:ph sz="half" idx="2"/>
            <p:extLst>
              <p:ext uri="{D42A27DB-BD31-4B8C-83A1-F6EECF244321}">
                <p14:modId xmlns:p14="http://schemas.microsoft.com/office/powerpoint/2010/main" val="2089003895"/>
              </p:ext>
            </p:extLst>
          </p:nvPr>
        </p:nvGraphicFramePr>
        <p:xfrm>
          <a:off x="4648200" y="1600200"/>
          <a:ext cx="4038600" cy="452596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 name="Date Placeholder 3"/>
          <p:cNvSpPr>
            <a:spLocks noGrp="1"/>
          </p:cNvSpPr>
          <p:nvPr>
            <p:ph type="dt" sz="half" idx="10"/>
          </p:nvPr>
        </p:nvSpPr>
        <p:spPr/>
        <p:txBody>
          <a:body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41</a:t>
            </a:fld>
            <a:endParaRPr lang="en-US"/>
          </a:p>
        </p:txBody>
      </p:sp>
      <p:sp>
        <p:nvSpPr>
          <p:cNvPr id="2" name="Donut 1"/>
          <p:cNvSpPr/>
          <p:nvPr/>
        </p:nvSpPr>
        <p:spPr>
          <a:xfrm>
            <a:off x="4531237" y="2723965"/>
            <a:ext cx="4658713" cy="3676540"/>
          </a:xfrm>
          <a:prstGeom prst="donut">
            <a:avLst>
              <a:gd name="adj" fmla="val 1775"/>
            </a:avLst>
          </a:prstGeom>
          <a:ln w="3175"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3" name="Down Arrow 2"/>
          <p:cNvSpPr/>
          <p:nvPr/>
        </p:nvSpPr>
        <p:spPr>
          <a:xfrm>
            <a:off x="4495800" y="1721288"/>
            <a:ext cx="717408" cy="1788135"/>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92299617"/>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381000" y="0"/>
            <a:ext cx="8305800" cy="762000"/>
          </a:xfrm>
        </p:spPr>
        <p:txBody>
          <a:bodyPr>
            <a:normAutofit fontScale="90000"/>
          </a:bodyPr>
          <a:lstStyle/>
          <a:p>
            <a:pPr eaLnBrk="1" hangingPunct="1"/>
            <a:r>
              <a:rPr lang="en-US" dirty="0"/>
              <a:t>The</a:t>
            </a:r>
            <a:r>
              <a:rPr lang="en-US" dirty="0" smtClean="0"/>
              <a:t> </a:t>
            </a:r>
            <a:r>
              <a:rPr lang="en-US" dirty="0" err="1" smtClean="0"/>
              <a:t>Confirmit</a:t>
            </a:r>
            <a:r>
              <a:rPr lang="en-US" dirty="0" smtClean="0"/>
              <a:t> Case </a:t>
            </a:r>
            <a:r>
              <a:rPr lang="en-US" dirty="0"/>
              <a:t>Study 2003-</a:t>
            </a:r>
            <a:r>
              <a:rPr lang="en-US" dirty="0" smtClean="0"/>
              <a:t>2014</a:t>
            </a:r>
            <a:endParaRPr lang="en-US" dirty="0"/>
          </a:p>
        </p:txBody>
      </p:sp>
      <p:sp>
        <p:nvSpPr>
          <p:cNvPr id="157699" name="Rectangle 3"/>
          <p:cNvSpPr>
            <a:spLocks noGrp="1" noChangeArrowheads="1"/>
          </p:cNvSpPr>
          <p:nvPr>
            <p:ph type="body" idx="1"/>
          </p:nvPr>
        </p:nvSpPr>
        <p:spPr/>
        <p:txBody>
          <a:bodyPr>
            <a:normAutofit/>
          </a:bodyPr>
          <a:lstStyle/>
          <a:p>
            <a:pPr eaLnBrk="1" hangingPunct="1">
              <a:buFontTx/>
              <a:buNone/>
            </a:pPr>
            <a:r>
              <a:rPr lang="en-US" sz="1800" dirty="0" smtClean="0"/>
              <a:t> </a:t>
            </a:r>
            <a:endParaRPr lang="en-US" dirty="0" smtClean="0"/>
          </a:p>
          <a:p>
            <a:pPr eaLnBrk="1" hangingPunct="1">
              <a:buFontTx/>
              <a:buNone/>
            </a:pPr>
            <a:r>
              <a:rPr lang="en-US" dirty="0" smtClean="0"/>
              <a:t>Their product = </a:t>
            </a:r>
          </a:p>
        </p:txBody>
      </p:sp>
      <p:pic>
        <p:nvPicPr>
          <p:cNvPr id="157700" name="Picture 4"/>
          <p:cNvPicPr>
            <a:picLocks noChangeAspect="1" noChangeArrowheads="1"/>
          </p:cNvPicPr>
          <p:nvPr/>
        </p:nvPicPr>
        <p:blipFill>
          <a:blip r:embed="rId3"/>
          <a:srcRect/>
          <a:stretch>
            <a:fillRect/>
          </a:stretch>
        </p:blipFill>
        <p:spPr bwMode="auto">
          <a:xfrm>
            <a:off x="2011562" y="2889883"/>
            <a:ext cx="5476475" cy="1377317"/>
          </a:xfrm>
          <a:prstGeom prst="rect">
            <a:avLst/>
          </a:prstGeom>
          <a:noFill/>
          <a:ln w="9525">
            <a:noFill/>
            <a:miter lim="800000"/>
            <a:headEnd/>
            <a:tailEnd/>
          </a:ln>
        </p:spPr>
      </p:pic>
      <p:pic>
        <p:nvPicPr>
          <p:cNvPr id="157701" name="Picture 5"/>
          <p:cNvPicPr>
            <a:picLocks noChangeAspect="1" noChangeArrowheads="1"/>
          </p:cNvPicPr>
          <p:nvPr/>
        </p:nvPicPr>
        <p:blipFill>
          <a:blip r:embed="rId4"/>
          <a:srcRect/>
          <a:stretch>
            <a:fillRect/>
          </a:stretch>
        </p:blipFill>
        <p:spPr bwMode="auto">
          <a:xfrm>
            <a:off x="6311900" y="685800"/>
            <a:ext cx="2832100" cy="787400"/>
          </a:xfrm>
          <a:prstGeom prst="rect">
            <a:avLst/>
          </a:prstGeom>
          <a:noFill/>
          <a:ln w="9525">
            <a:noFill/>
            <a:miter lim="800000"/>
            <a:headEnd/>
            <a:tailEnd/>
          </a:ln>
        </p:spPr>
      </p:pic>
      <p:grpSp>
        <p:nvGrpSpPr>
          <p:cNvPr id="2" name="Group 6"/>
          <p:cNvGrpSpPr>
            <a:grpSpLocks/>
          </p:cNvGrpSpPr>
          <p:nvPr/>
        </p:nvGrpSpPr>
        <p:grpSpPr bwMode="auto">
          <a:xfrm>
            <a:off x="3889356" y="4267200"/>
            <a:ext cx="1504861" cy="1589314"/>
            <a:chOff x="4888" y="884"/>
            <a:chExt cx="577" cy="584"/>
          </a:xfrm>
        </p:grpSpPr>
        <p:pic>
          <p:nvPicPr>
            <p:cNvPr id="157703" name="Picture 7" descr="Trond Johansen"/>
            <p:cNvPicPr>
              <a:picLocks noChangeAspect="1" noChangeArrowheads="1"/>
            </p:cNvPicPr>
            <p:nvPr/>
          </p:nvPicPr>
          <p:blipFill>
            <a:blip r:embed="rId5"/>
            <a:srcRect/>
            <a:stretch>
              <a:fillRect/>
            </a:stretch>
          </p:blipFill>
          <p:spPr bwMode="auto">
            <a:xfrm>
              <a:off x="4896" y="884"/>
              <a:ext cx="496" cy="496"/>
            </a:xfrm>
            <a:prstGeom prst="rect">
              <a:avLst/>
            </a:prstGeom>
            <a:noFill/>
            <a:ln w="9525">
              <a:noFill/>
              <a:miter lim="800000"/>
              <a:headEnd/>
              <a:tailEnd/>
            </a:ln>
          </p:spPr>
        </p:pic>
        <p:sp>
          <p:nvSpPr>
            <p:cNvPr id="157704" name="Text Box 8"/>
            <p:cNvSpPr txBox="1">
              <a:spLocks noChangeArrowheads="1"/>
            </p:cNvSpPr>
            <p:nvPr/>
          </p:nvSpPr>
          <p:spPr bwMode="auto">
            <a:xfrm>
              <a:off x="4888" y="1344"/>
              <a:ext cx="577" cy="124"/>
            </a:xfrm>
            <a:prstGeom prst="rect">
              <a:avLst/>
            </a:prstGeom>
            <a:noFill/>
            <a:ln w="9525">
              <a:noFill/>
              <a:miter lim="800000"/>
              <a:headEnd/>
              <a:tailEnd/>
            </a:ln>
          </p:spPr>
          <p:txBody>
            <a:bodyPr wrap="none">
              <a:prstTxWarp prst="textNoShape">
                <a:avLst/>
              </a:prstTxWarp>
              <a:spAutoFit/>
            </a:bodyPr>
            <a:lstStyle/>
            <a:p>
              <a:pPr algn="ctr"/>
              <a:r>
                <a:rPr lang="en-US" sz="1600"/>
                <a:t>Trond Johansen</a:t>
              </a:r>
            </a:p>
          </p:txBody>
        </p:sp>
      </p:grpSp>
      <p:sp>
        <p:nvSpPr>
          <p:cNvPr id="10" name="Footer Placeholder 9"/>
          <p:cNvSpPr>
            <a:spLocks noGrp="1"/>
          </p:cNvSpPr>
          <p:nvPr>
            <p:ph type="ftr" sz="quarter" idx="10"/>
          </p:nvPr>
        </p:nvSpPr>
        <p:spPr/>
        <p:txBody>
          <a:bodyPr/>
          <a:lstStyle/>
          <a:p>
            <a:r>
              <a:rPr lang="en-US" smtClean="0"/>
              <a:t>Copyright Tom@Gilb.com 2014</a:t>
            </a:r>
            <a:endParaRPr lang="en-US"/>
          </a:p>
        </p:txBody>
      </p:sp>
      <p:sp>
        <p:nvSpPr>
          <p:cNvPr id="3" name="Date Placeholder 2"/>
          <p:cNvSpPr>
            <a:spLocks noGrp="1"/>
          </p:cNvSpPr>
          <p:nvPr>
            <p:ph type="dt" sz="half" idx="10"/>
          </p:nvPr>
        </p:nvSpPr>
        <p:spPr/>
        <p:txBody>
          <a:bodyPr/>
          <a:lstStyle/>
          <a:p>
            <a:pPr>
              <a:defRPr/>
            </a:pPr>
            <a:fld id="{EBE31573-FBFE-A440-B86F-0A8C5227A817}" type="datetime3">
              <a:rPr lang="en-GB" smtClean="0"/>
              <a:t>14 April 2015</a:t>
            </a:fld>
            <a:endParaRPr lang="en-US"/>
          </a:p>
        </p:txBody>
      </p:sp>
      <p:sp>
        <p:nvSpPr>
          <p:cNvPr id="4" name="Slide Number Placeholder 3"/>
          <p:cNvSpPr>
            <a:spLocks noGrp="1"/>
          </p:cNvSpPr>
          <p:nvPr>
            <p:ph type="sldNum" sz="quarter" idx="12"/>
          </p:nvPr>
        </p:nvSpPr>
        <p:spPr/>
        <p:txBody>
          <a:bodyPr/>
          <a:lstStyle/>
          <a:p>
            <a:pPr>
              <a:defRPr/>
            </a:pPr>
            <a:fld id="{83601A48-1AA7-B342-ADED-40B21123E588}" type="slidenum">
              <a:rPr lang="en-US" smtClean="0"/>
              <a:pPr>
                <a:defRPr/>
              </a:pPr>
              <a:t>42</a:t>
            </a:fld>
            <a:endParaRPr lang="en-US"/>
          </a:p>
        </p:txBody>
      </p:sp>
    </p:spTree>
    <p:extLst>
      <p:ext uri="{BB962C8B-B14F-4D97-AF65-F5344CB8AC3E}">
        <p14:creationId xmlns:p14="http://schemas.microsoft.com/office/powerpoint/2010/main" val="410852584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176375"/>
            <a:ext cx="7772400" cy="1352198"/>
          </a:xfrm>
        </p:spPr>
        <p:txBody>
          <a:bodyPr>
            <a:normAutofit fontScale="90000"/>
          </a:bodyPr>
          <a:lstStyle/>
          <a:p>
            <a:r>
              <a:rPr lang="en-US" dirty="0" smtClean="0"/>
              <a:t>We gave them a 1 day briefing on our </a:t>
            </a:r>
            <a:r>
              <a:rPr lang="en-US" dirty="0" err="1" smtClean="0"/>
              <a:t>Evo</a:t>
            </a:r>
            <a:r>
              <a:rPr lang="en-US" dirty="0" smtClean="0"/>
              <a:t> method and </a:t>
            </a:r>
            <a:r>
              <a:rPr lang="en-US" dirty="0" err="1" smtClean="0"/>
              <a:t>Planguage</a:t>
            </a:r>
            <a:endParaRPr lang="en-US" dirty="0"/>
          </a:p>
        </p:txBody>
      </p:sp>
      <p:sp>
        <p:nvSpPr>
          <p:cNvPr id="4" name="Subtitle 3"/>
          <p:cNvSpPr>
            <a:spLocks noGrp="1"/>
          </p:cNvSpPr>
          <p:nvPr>
            <p:ph type="subTitle" idx="1"/>
          </p:nvPr>
        </p:nvSpPr>
        <p:spPr>
          <a:xfrm>
            <a:off x="1371600" y="1528574"/>
            <a:ext cx="6400800" cy="1305166"/>
          </a:xfrm>
        </p:spPr>
        <p:txBody>
          <a:bodyPr/>
          <a:lstStyle/>
          <a:p>
            <a:r>
              <a:rPr lang="en-US" dirty="0" smtClean="0"/>
              <a:t>That’s all they needed to succeed!</a:t>
            </a:r>
          </a:p>
          <a:p>
            <a:r>
              <a:rPr lang="en-US" dirty="0" smtClean="0"/>
              <a:t>They were Real engineers</a:t>
            </a:r>
            <a:endParaRPr lang="en-US" dirty="0"/>
          </a:p>
        </p:txBody>
      </p:sp>
      <p:pic>
        <p:nvPicPr>
          <p:cNvPr id="5" name="Picture 5" descr="IMG_8967.JPG"/>
          <p:cNvPicPr>
            <a:picLocks noChangeAspect="1"/>
          </p:cNvPicPr>
          <p:nvPr/>
        </p:nvPicPr>
        <p:blipFill>
          <a:blip r:embed="rId2">
            <a:extLst>
              <a:ext uri="{28A0092B-C50C-407E-A947-70E740481C1C}">
                <a14:useLocalDpi xmlns:a14="http://schemas.microsoft.com/office/drawing/2010/main" val="0"/>
              </a:ext>
            </a:extLst>
          </a:blip>
          <a:srcRect l="9167" t="14444" r="7500" b="7777"/>
          <a:stretch>
            <a:fillRect/>
          </a:stretch>
        </p:blipFill>
        <p:spPr bwMode="auto">
          <a:xfrm>
            <a:off x="1756755" y="2633849"/>
            <a:ext cx="5901314" cy="413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fld id="{5BB0A538-A201-2A41-9E4C-28C91BAB87E2}" type="datetime4">
              <a:rPr lang="en-GB" smtClean="0"/>
              <a:t>April 14, 2015</a:t>
            </a:fld>
            <a:endParaRPr lang="en-GB"/>
          </a:p>
        </p:txBody>
      </p:sp>
      <p:sp>
        <p:nvSpPr>
          <p:cNvPr id="6" name="Footer Placeholder 5"/>
          <p:cNvSpPr>
            <a:spLocks noGrp="1"/>
          </p:cNvSpPr>
          <p:nvPr>
            <p:ph type="ftr" sz="quarter" idx="11"/>
          </p:nvPr>
        </p:nvSpPr>
        <p:spPr/>
        <p:txBody>
          <a:bodyPr/>
          <a:lstStyle/>
          <a:p>
            <a:r>
              <a:rPr lang="en-GB" smtClean="0"/>
              <a:t>© Tom @ Gilb.com</a:t>
            </a:r>
            <a:endParaRPr lang="en-GB"/>
          </a:p>
        </p:txBody>
      </p:sp>
      <p:sp>
        <p:nvSpPr>
          <p:cNvPr id="7" name="Slide Number Placeholder 6"/>
          <p:cNvSpPr>
            <a:spLocks noGrp="1"/>
          </p:cNvSpPr>
          <p:nvPr>
            <p:ph type="sldNum" sz="quarter" idx="12"/>
          </p:nvPr>
        </p:nvSpPr>
        <p:spPr/>
        <p:txBody>
          <a:bodyPr/>
          <a:lstStyle/>
          <a:p>
            <a:fld id="{D971A7C9-789A-D848-A965-B4F340DA0982}" type="slidenum">
              <a:rPr lang="en-GB" smtClean="0"/>
              <a:t>43</a:t>
            </a:fld>
            <a:endParaRPr lang="en-GB"/>
          </a:p>
        </p:txBody>
      </p:sp>
    </p:spTree>
    <p:extLst>
      <p:ext uri="{BB962C8B-B14F-4D97-AF65-F5344CB8AC3E}">
        <p14:creationId xmlns:p14="http://schemas.microsoft.com/office/powerpoint/2010/main" val="993083226"/>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3" name="Rectangle 2"/>
          <p:cNvSpPr>
            <a:spLocks noGrp="1" noChangeArrowheads="1"/>
          </p:cNvSpPr>
          <p:nvPr>
            <p:ph type="title"/>
          </p:nvPr>
        </p:nvSpPr>
        <p:spPr/>
        <p:txBody>
          <a:bodyPr>
            <a:normAutofit fontScale="90000"/>
          </a:bodyPr>
          <a:lstStyle/>
          <a:p>
            <a:r>
              <a:rPr lang="nb-NO"/>
              <a:t>Customer Successes in Corporate Sector</a:t>
            </a:r>
            <a:endParaRPr lang="en-GB"/>
          </a:p>
        </p:txBody>
      </p:sp>
      <p:graphicFrame>
        <p:nvGraphicFramePr>
          <p:cNvPr id="130051" name="Group 3"/>
          <p:cNvGraphicFramePr>
            <a:graphicFrameLocks noGrp="1"/>
          </p:cNvGraphicFramePr>
          <p:nvPr/>
        </p:nvGraphicFramePr>
        <p:xfrm>
          <a:off x="1019175" y="1354138"/>
          <a:ext cx="7772400" cy="4081463"/>
        </p:xfrm>
        <a:graphic>
          <a:graphicData uri="http://schemas.openxmlformats.org/drawingml/2006/table">
            <a:tbl>
              <a:tblPr/>
              <a:tblGrid>
                <a:gridCol w="1943100"/>
                <a:gridCol w="1943100"/>
                <a:gridCol w="1943100"/>
                <a:gridCol w="1943100"/>
              </a:tblGrid>
              <a:tr h="830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2000" b="0" i="0" u="none" strike="noStrike" cap="none" normalizeH="0" baseline="0">
                        <a:ln>
                          <a:noFill/>
                        </a:ln>
                        <a:solidFill>
                          <a:schemeClr val="tx1"/>
                        </a:solidFill>
                        <a:effectLst/>
                        <a:latin typeface="Times New Roman" pitchFamily="-65" charset="0"/>
                      </a:endParaRPr>
                    </a:p>
                  </a:txBody>
                  <a:tcPr horzOverflow="overflow">
                    <a:lnL w="19050" cap="flat" cmpd="sng" algn="ctr">
                      <a:solidFill>
                        <a:srgbClr val="E0E6F1"/>
                      </a:solidFill>
                      <a:prstDash val="solid"/>
                      <a:round/>
                      <a:headEnd type="none" w="med" len="med"/>
                      <a:tailEnd type="none" w="med" len="med"/>
                    </a:lnL>
                    <a:lnR w="19050" cap="flat" cmpd="sng" algn="ctr">
                      <a:solidFill>
                        <a:srgbClr val="E0E6F1"/>
                      </a:solidFill>
                      <a:prstDash val="solid"/>
                      <a:round/>
                      <a:headEnd type="none" w="med" len="med"/>
                      <a:tailEnd type="none" w="med" len="med"/>
                    </a:lnR>
                    <a:lnT w="19050" cap="flat" cmpd="sng" algn="ctr">
                      <a:solidFill>
                        <a:srgbClr val="E0E6F1"/>
                      </a:solidFill>
                      <a:prstDash val="solid"/>
                      <a:round/>
                      <a:headEnd type="none" w="med" len="med"/>
                      <a:tailEnd type="none" w="med" len="med"/>
                    </a:lnT>
                    <a:lnB w="19050" cap="flat" cmpd="sng" algn="ctr">
                      <a:solidFill>
                        <a:srgbClr val="E0E6F1"/>
                      </a:solidFill>
                      <a:prstDash val="solid"/>
                      <a:round/>
                      <a:headEnd type="none" w="med" len="med"/>
                      <a:tailEnd type="none" w="med" len="med"/>
                    </a:lnB>
                    <a:lnTlToBr>
                      <a:noFill/>
                    </a:lnTlToBr>
                    <a:lnBlToTr>
                      <a:noFill/>
                    </a:lnBlToTr>
                    <a:noFill/>
                  </a:tcPr>
                </a:tc>
              </a:tr>
            </a:tbl>
          </a:graphicData>
        </a:graphic>
      </p:graphicFrame>
      <p:pic>
        <p:nvPicPr>
          <p:cNvPr id="158756" name="Picture 35"/>
          <p:cNvPicPr>
            <a:picLocks noChangeAspect="1" noChangeArrowheads="1"/>
          </p:cNvPicPr>
          <p:nvPr/>
        </p:nvPicPr>
        <p:blipFill>
          <a:blip r:embed="rId2"/>
          <a:srcRect/>
          <a:stretch>
            <a:fillRect/>
          </a:stretch>
        </p:blipFill>
        <p:spPr bwMode="auto">
          <a:xfrm>
            <a:off x="3030538" y="1524000"/>
            <a:ext cx="1122362" cy="517525"/>
          </a:xfrm>
          <a:prstGeom prst="rect">
            <a:avLst/>
          </a:prstGeom>
          <a:noFill/>
          <a:ln w="9525">
            <a:noFill/>
            <a:miter lim="800000"/>
            <a:headEnd/>
            <a:tailEnd/>
          </a:ln>
        </p:spPr>
      </p:pic>
      <p:pic>
        <p:nvPicPr>
          <p:cNvPr id="158757" name="Picture 36"/>
          <p:cNvPicPr>
            <a:picLocks noChangeAspect="1" noChangeArrowheads="1"/>
          </p:cNvPicPr>
          <p:nvPr/>
        </p:nvPicPr>
        <p:blipFill>
          <a:blip r:embed="rId3"/>
          <a:srcRect/>
          <a:stretch>
            <a:fillRect/>
          </a:stretch>
        </p:blipFill>
        <p:spPr bwMode="auto">
          <a:xfrm>
            <a:off x="4816475" y="1600200"/>
            <a:ext cx="1414463" cy="400050"/>
          </a:xfrm>
          <a:prstGeom prst="rect">
            <a:avLst/>
          </a:prstGeom>
          <a:noFill/>
          <a:ln w="9525">
            <a:noFill/>
            <a:miter lim="800000"/>
            <a:headEnd/>
            <a:tailEnd/>
          </a:ln>
        </p:spPr>
      </p:pic>
      <p:pic>
        <p:nvPicPr>
          <p:cNvPr id="158758" name="Picture 37"/>
          <p:cNvPicPr>
            <a:picLocks noChangeAspect="1" noChangeArrowheads="1"/>
          </p:cNvPicPr>
          <p:nvPr/>
        </p:nvPicPr>
        <p:blipFill>
          <a:blip r:embed="rId4"/>
          <a:srcRect/>
          <a:stretch>
            <a:fillRect/>
          </a:stretch>
        </p:blipFill>
        <p:spPr bwMode="auto">
          <a:xfrm>
            <a:off x="6929438" y="1600200"/>
            <a:ext cx="1171575" cy="390525"/>
          </a:xfrm>
          <a:prstGeom prst="rect">
            <a:avLst/>
          </a:prstGeom>
          <a:noFill/>
          <a:ln w="9525">
            <a:noFill/>
            <a:miter lim="800000"/>
            <a:headEnd/>
            <a:tailEnd/>
          </a:ln>
        </p:spPr>
      </p:pic>
      <p:pic>
        <p:nvPicPr>
          <p:cNvPr id="158759" name="Picture 38" descr="British Airways Home"/>
          <p:cNvPicPr>
            <a:picLocks noChangeAspect="1" noChangeArrowheads="1"/>
          </p:cNvPicPr>
          <p:nvPr/>
        </p:nvPicPr>
        <p:blipFill>
          <a:blip r:embed="rId5"/>
          <a:srcRect/>
          <a:stretch>
            <a:fillRect/>
          </a:stretch>
        </p:blipFill>
        <p:spPr bwMode="auto">
          <a:xfrm>
            <a:off x="781050" y="2286000"/>
            <a:ext cx="1828800" cy="465138"/>
          </a:xfrm>
          <a:prstGeom prst="rect">
            <a:avLst/>
          </a:prstGeom>
          <a:noFill/>
          <a:ln w="9525">
            <a:noFill/>
            <a:miter lim="800000"/>
            <a:headEnd/>
            <a:tailEnd/>
          </a:ln>
        </p:spPr>
      </p:pic>
      <p:pic>
        <p:nvPicPr>
          <p:cNvPr id="158760" name="Picture 39"/>
          <p:cNvPicPr>
            <a:picLocks noChangeAspect="1" noChangeArrowheads="1"/>
          </p:cNvPicPr>
          <p:nvPr/>
        </p:nvPicPr>
        <p:blipFill>
          <a:blip r:embed="rId6"/>
          <a:srcRect/>
          <a:stretch>
            <a:fillRect/>
          </a:stretch>
        </p:blipFill>
        <p:spPr bwMode="auto">
          <a:xfrm>
            <a:off x="2728913" y="2438400"/>
            <a:ext cx="1785937" cy="381000"/>
          </a:xfrm>
          <a:prstGeom prst="rect">
            <a:avLst/>
          </a:prstGeom>
          <a:noFill/>
          <a:ln w="9525">
            <a:noFill/>
            <a:miter lim="800000"/>
            <a:headEnd/>
            <a:tailEnd/>
          </a:ln>
        </p:spPr>
      </p:pic>
      <p:pic>
        <p:nvPicPr>
          <p:cNvPr id="158761" name="Picture 40"/>
          <p:cNvPicPr>
            <a:picLocks noChangeAspect="1" noChangeArrowheads="1"/>
          </p:cNvPicPr>
          <p:nvPr/>
        </p:nvPicPr>
        <p:blipFill>
          <a:blip r:embed="rId7"/>
          <a:srcRect/>
          <a:stretch>
            <a:fillRect/>
          </a:stretch>
        </p:blipFill>
        <p:spPr bwMode="auto">
          <a:xfrm>
            <a:off x="4640263" y="2438400"/>
            <a:ext cx="1855787" cy="406400"/>
          </a:xfrm>
          <a:prstGeom prst="rect">
            <a:avLst/>
          </a:prstGeom>
          <a:noFill/>
          <a:ln w="9525">
            <a:noFill/>
            <a:miter lim="800000"/>
            <a:headEnd/>
            <a:tailEnd/>
          </a:ln>
        </p:spPr>
      </p:pic>
      <p:pic>
        <p:nvPicPr>
          <p:cNvPr id="158762" name="Picture 41"/>
          <p:cNvPicPr>
            <a:picLocks noChangeAspect="1" noChangeArrowheads="1"/>
          </p:cNvPicPr>
          <p:nvPr/>
        </p:nvPicPr>
        <p:blipFill>
          <a:blip r:embed="rId8"/>
          <a:srcRect/>
          <a:stretch>
            <a:fillRect/>
          </a:stretch>
        </p:blipFill>
        <p:spPr bwMode="auto">
          <a:xfrm>
            <a:off x="7181850" y="3200400"/>
            <a:ext cx="536575" cy="360363"/>
          </a:xfrm>
          <a:prstGeom prst="rect">
            <a:avLst/>
          </a:prstGeom>
          <a:noFill/>
          <a:ln w="9525">
            <a:noFill/>
            <a:miter lim="800000"/>
            <a:headEnd/>
            <a:tailEnd/>
          </a:ln>
        </p:spPr>
      </p:pic>
      <p:pic>
        <p:nvPicPr>
          <p:cNvPr id="158763" name="Picture 42"/>
          <p:cNvPicPr>
            <a:picLocks noChangeAspect="1" noChangeArrowheads="1"/>
          </p:cNvPicPr>
          <p:nvPr/>
        </p:nvPicPr>
        <p:blipFill>
          <a:blip r:embed="rId9"/>
          <a:srcRect/>
          <a:stretch>
            <a:fillRect/>
          </a:stretch>
        </p:blipFill>
        <p:spPr bwMode="auto">
          <a:xfrm>
            <a:off x="2800350" y="3200400"/>
            <a:ext cx="1638300" cy="381000"/>
          </a:xfrm>
          <a:prstGeom prst="rect">
            <a:avLst/>
          </a:prstGeom>
          <a:noFill/>
          <a:ln w="9525">
            <a:noFill/>
            <a:miter lim="800000"/>
            <a:headEnd/>
            <a:tailEnd/>
          </a:ln>
        </p:spPr>
      </p:pic>
      <p:pic>
        <p:nvPicPr>
          <p:cNvPr id="158764" name="Picture 43"/>
          <p:cNvPicPr>
            <a:picLocks noChangeAspect="1" noChangeArrowheads="1"/>
          </p:cNvPicPr>
          <p:nvPr/>
        </p:nvPicPr>
        <p:blipFill>
          <a:blip r:embed="rId10"/>
          <a:srcRect/>
          <a:stretch>
            <a:fillRect/>
          </a:stretch>
        </p:blipFill>
        <p:spPr bwMode="auto">
          <a:xfrm>
            <a:off x="4743450" y="3276600"/>
            <a:ext cx="1524000" cy="254000"/>
          </a:xfrm>
          <a:prstGeom prst="rect">
            <a:avLst/>
          </a:prstGeom>
          <a:noFill/>
          <a:ln w="9525">
            <a:noFill/>
            <a:miter lim="800000"/>
            <a:headEnd/>
            <a:tailEnd/>
          </a:ln>
        </p:spPr>
      </p:pic>
      <p:pic>
        <p:nvPicPr>
          <p:cNvPr id="158765" name="Picture 44"/>
          <p:cNvPicPr>
            <a:picLocks noChangeAspect="1" noChangeArrowheads="1"/>
          </p:cNvPicPr>
          <p:nvPr/>
        </p:nvPicPr>
        <p:blipFill>
          <a:blip r:embed="rId11"/>
          <a:srcRect/>
          <a:stretch>
            <a:fillRect/>
          </a:stretch>
        </p:blipFill>
        <p:spPr bwMode="auto">
          <a:xfrm>
            <a:off x="933450" y="4049713"/>
            <a:ext cx="1463675" cy="293687"/>
          </a:xfrm>
          <a:prstGeom prst="rect">
            <a:avLst/>
          </a:prstGeom>
          <a:noFill/>
          <a:ln w="9525">
            <a:noFill/>
            <a:miter lim="800000"/>
            <a:headEnd/>
            <a:tailEnd/>
          </a:ln>
        </p:spPr>
      </p:pic>
      <p:pic>
        <p:nvPicPr>
          <p:cNvPr id="158766" name="Picture 45"/>
          <p:cNvPicPr>
            <a:picLocks noChangeAspect="1" noChangeArrowheads="1"/>
          </p:cNvPicPr>
          <p:nvPr/>
        </p:nvPicPr>
        <p:blipFill>
          <a:blip r:embed="rId12"/>
          <a:srcRect/>
          <a:stretch>
            <a:fillRect/>
          </a:stretch>
        </p:blipFill>
        <p:spPr bwMode="auto">
          <a:xfrm>
            <a:off x="2990850" y="4038600"/>
            <a:ext cx="1228725" cy="322263"/>
          </a:xfrm>
          <a:prstGeom prst="rect">
            <a:avLst/>
          </a:prstGeom>
          <a:noFill/>
          <a:ln w="9525">
            <a:noFill/>
            <a:miter lim="800000"/>
            <a:headEnd/>
            <a:tailEnd/>
          </a:ln>
        </p:spPr>
      </p:pic>
      <p:pic>
        <p:nvPicPr>
          <p:cNvPr id="158767" name="Picture 46"/>
          <p:cNvPicPr>
            <a:picLocks noChangeAspect="1" noChangeArrowheads="1"/>
          </p:cNvPicPr>
          <p:nvPr/>
        </p:nvPicPr>
        <p:blipFill>
          <a:blip r:embed="rId13"/>
          <a:srcRect/>
          <a:stretch>
            <a:fillRect/>
          </a:stretch>
        </p:blipFill>
        <p:spPr bwMode="auto">
          <a:xfrm>
            <a:off x="4819650" y="4010025"/>
            <a:ext cx="1404938" cy="409575"/>
          </a:xfrm>
          <a:prstGeom prst="rect">
            <a:avLst/>
          </a:prstGeom>
          <a:noFill/>
          <a:ln w="9525">
            <a:noFill/>
            <a:miter lim="800000"/>
            <a:headEnd/>
            <a:tailEnd/>
          </a:ln>
        </p:spPr>
      </p:pic>
      <p:pic>
        <p:nvPicPr>
          <p:cNvPr id="158768" name="Picture 47"/>
          <p:cNvPicPr>
            <a:picLocks noChangeAspect="1" noChangeArrowheads="1"/>
          </p:cNvPicPr>
          <p:nvPr/>
        </p:nvPicPr>
        <p:blipFill>
          <a:blip r:embed="rId14"/>
          <a:srcRect/>
          <a:stretch>
            <a:fillRect/>
          </a:stretch>
        </p:blipFill>
        <p:spPr bwMode="auto">
          <a:xfrm>
            <a:off x="6953250" y="4038600"/>
            <a:ext cx="1033463" cy="293688"/>
          </a:xfrm>
          <a:prstGeom prst="rect">
            <a:avLst/>
          </a:prstGeom>
          <a:noFill/>
          <a:ln w="9525">
            <a:noFill/>
            <a:miter lim="800000"/>
            <a:headEnd/>
            <a:tailEnd/>
          </a:ln>
        </p:spPr>
      </p:pic>
      <p:pic>
        <p:nvPicPr>
          <p:cNvPr id="158769" name="Picture 48"/>
          <p:cNvPicPr>
            <a:picLocks noChangeAspect="1" noChangeArrowheads="1"/>
          </p:cNvPicPr>
          <p:nvPr/>
        </p:nvPicPr>
        <p:blipFill>
          <a:blip r:embed="rId15"/>
          <a:srcRect/>
          <a:stretch>
            <a:fillRect/>
          </a:stretch>
        </p:blipFill>
        <p:spPr bwMode="auto">
          <a:xfrm>
            <a:off x="1085850" y="4876800"/>
            <a:ext cx="1171575" cy="303213"/>
          </a:xfrm>
          <a:prstGeom prst="rect">
            <a:avLst/>
          </a:prstGeom>
          <a:noFill/>
          <a:ln w="9525">
            <a:noFill/>
            <a:miter lim="800000"/>
            <a:headEnd/>
            <a:tailEnd/>
          </a:ln>
        </p:spPr>
      </p:pic>
      <p:pic>
        <p:nvPicPr>
          <p:cNvPr id="158770" name="Picture 49"/>
          <p:cNvPicPr>
            <a:picLocks noChangeAspect="1" noChangeArrowheads="1"/>
          </p:cNvPicPr>
          <p:nvPr/>
        </p:nvPicPr>
        <p:blipFill>
          <a:blip r:embed="rId16"/>
          <a:srcRect/>
          <a:stretch>
            <a:fillRect/>
          </a:stretch>
        </p:blipFill>
        <p:spPr bwMode="auto">
          <a:xfrm>
            <a:off x="2762250" y="4800600"/>
            <a:ext cx="1677988" cy="381000"/>
          </a:xfrm>
          <a:prstGeom prst="rect">
            <a:avLst/>
          </a:prstGeom>
          <a:noFill/>
          <a:ln w="9525">
            <a:noFill/>
            <a:miter lim="800000"/>
            <a:headEnd/>
            <a:tailEnd/>
          </a:ln>
        </p:spPr>
      </p:pic>
      <p:pic>
        <p:nvPicPr>
          <p:cNvPr id="158771" name="Picture 50"/>
          <p:cNvPicPr>
            <a:picLocks noChangeAspect="1" noChangeArrowheads="1"/>
          </p:cNvPicPr>
          <p:nvPr/>
        </p:nvPicPr>
        <p:blipFill>
          <a:blip r:embed="rId17"/>
          <a:srcRect/>
          <a:stretch>
            <a:fillRect/>
          </a:stretch>
        </p:blipFill>
        <p:spPr bwMode="auto">
          <a:xfrm>
            <a:off x="1390650" y="3124200"/>
            <a:ext cx="614363" cy="517525"/>
          </a:xfrm>
          <a:prstGeom prst="rect">
            <a:avLst/>
          </a:prstGeom>
          <a:noFill/>
          <a:ln w="9525">
            <a:noFill/>
            <a:miter lim="800000"/>
            <a:headEnd/>
            <a:tailEnd/>
          </a:ln>
        </p:spPr>
      </p:pic>
      <p:pic>
        <p:nvPicPr>
          <p:cNvPr id="158772" name="Picture 51"/>
          <p:cNvPicPr>
            <a:picLocks noChangeAspect="1" noChangeArrowheads="1"/>
          </p:cNvPicPr>
          <p:nvPr/>
        </p:nvPicPr>
        <p:blipFill>
          <a:blip r:embed="rId18"/>
          <a:srcRect/>
          <a:stretch>
            <a:fillRect/>
          </a:stretch>
        </p:blipFill>
        <p:spPr bwMode="auto">
          <a:xfrm>
            <a:off x="6877050" y="2370138"/>
            <a:ext cx="1295400" cy="449262"/>
          </a:xfrm>
          <a:prstGeom prst="rect">
            <a:avLst/>
          </a:prstGeom>
          <a:noFill/>
          <a:ln w="9525">
            <a:noFill/>
            <a:miter lim="800000"/>
            <a:headEnd/>
            <a:tailEnd/>
          </a:ln>
        </p:spPr>
      </p:pic>
      <p:pic>
        <p:nvPicPr>
          <p:cNvPr id="158773" name="Picture 52"/>
          <p:cNvPicPr>
            <a:picLocks noChangeAspect="1" noChangeArrowheads="1"/>
          </p:cNvPicPr>
          <p:nvPr/>
        </p:nvPicPr>
        <p:blipFill>
          <a:blip r:embed="rId19"/>
          <a:srcRect/>
          <a:stretch>
            <a:fillRect/>
          </a:stretch>
        </p:blipFill>
        <p:spPr bwMode="auto">
          <a:xfrm>
            <a:off x="4859338" y="4859338"/>
            <a:ext cx="1444625" cy="341312"/>
          </a:xfrm>
          <a:prstGeom prst="rect">
            <a:avLst/>
          </a:prstGeom>
          <a:noFill/>
          <a:ln w="9525">
            <a:noFill/>
            <a:miter lim="800000"/>
            <a:headEnd/>
            <a:tailEnd/>
          </a:ln>
        </p:spPr>
      </p:pic>
      <p:pic>
        <p:nvPicPr>
          <p:cNvPr id="158774" name="Picture 53"/>
          <p:cNvPicPr>
            <a:picLocks noChangeAspect="1" noChangeArrowheads="1"/>
          </p:cNvPicPr>
          <p:nvPr/>
        </p:nvPicPr>
        <p:blipFill>
          <a:blip r:embed="rId20"/>
          <a:srcRect/>
          <a:stretch>
            <a:fillRect/>
          </a:stretch>
        </p:blipFill>
        <p:spPr bwMode="auto">
          <a:xfrm>
            <a:off x="6742113" y="4878388"/>
            <a:ext cx="1482725" cy="312737"/>
          </a:xfrm>
          <a:prstGeom prst="rect">
            <a:avLst/>
          </a:prstGeom>
          <a:noFill/>
          <a:ln w="9525">
            <a:noFill/>
            <a:miter lim="800000"/>
            <a:headEnd/>
            <a:tailEnd/>
          </a:ln>
        </p:spPr>
      </p:pic>
      <p:pic>
        <p:nvPicPr>
          <p:cNvPr id="158775" name="Picture 54"/>
          <p:cNvPicPr>
            <a:picLocks noChangeAspect="1" noChangeArrowheads="1"/>
          </p:cNvPicPr>
          <p:nvPr/>
        </p:nvPicPr>
        <p:blipFill>
          <a:blip r:embed="rId21"/>
          <a:srcRect/>
          <a:stretch>
            <a:fillRect/>
          </a:stretch>
        </p:blipFill>
        <p:spPr bwMode="auto">
          <a:xfrm>
            <a:off x="1239838" y="1455738"/>
            <a:ext cx="750887" cy="635000"/>
          </a:xfrm>
          <a:prstGeom prst="rect">
            <a:avLst/>
          </a:prstGeom>
          <a:noFill/>
          <a:ln w="9525">
            <a:noFill/>
            <a:miter lim="800000"/>
            <a:headEnd/>
            <a:tailEnd/>
          </a:ln>
        </p:spPr>
      </p:pic>
      <p:sp>
        <p:nvSpPr>
          <p:cNvPr id="25" name="Footer Placeholder 24"/>
          <p:cNvSpPr>
            <a:spLocks noGrp="1"/>
          </p:cNvSpPr>
          <p:nvPr>
            <p:ph type="ftr" sz="quarter" idx="10"/>
          </p:nvPr>
        </p:nvSpPr>
        <p:spPr/>
        <p:txBody>
          <a:bodyPr/>
          <a:lstStyle/>
          <a:p>
            <a:r>
              <a:rPr lang="en-US" smtClean="0"/>
              <a:t>Copyright Tom@Gilb.com 2014</a:t>
            </a:r>
            <a:endParaRPr lang="en-US"/>
          </a:p>
        </p:txBody>
      </p:sp>
      <p:sp>
        <p:nvSpPr>
          <p:cNvPr id="2" name="Date Placeholder 1"/>
          <p:cNvSpPr>
            <a:spLocks noGrp="1"/>
          </p:cNvSpPr>
          <p:nvPr>
            <p:ph type="dt" sz="half" idx="10"/>
          </p:nvPr>
        </p:nvSpPr>
        <p:spPr/>
        <p:txBody>
          <a:bodyPr/>
          <a:lstStyle/>
          <a:p>
            <a:pPr>
              <a:defRPr/>
            </a:pPr>
            <a:fld id="{19B9D9DB-EF09-1346-AA9F-690E55F5A1F6}" type="datetime3">
              <a:rPr lang="en-GB" smtClean="0"/>
              <a:t>14 April 2015</a:t>
            </a:fld>
            <a:endParaRPr lang="en-US"/>
          </a:p>
        </p:txBody>
      </p:sp>
      <p:sp>
        <p:nvSpPr>
          <p:cNvPr id="3" name="Slide Number Placeholder 2"/>
          <p:cNvSpPr>
            <a:spLocks noGrp="1"/>
          </p:cNvSpPr>
          <p:nvPr>
            <p:ph type="sldNum" sz="quarter" idx="12"/>
          </p:nvPr>
        </p:nvSpPr>
        <p:spPr/>
        <p:txBody>
          <a:bodyPr/>
          <a:lstStyle/>
          <a:p>
            <a:pPr>
              <a:defRPr/>
            </a:pPr>
            <a:fld id="{C7240576-8F8C-984B-BB78-89D72176633D}" type="slidenum">
              <a:rPr lang="en-US" smtClean="0"/>
              <a:pPr>
                <a:defRPr/>
              </a:pPr>
              <a:t>44</a:t>
            </a:fld>
            <a:endParaRPr lang="en-US"/>
          </a:p>
        </p:txBody>
      </p:sp>
    </p:spTree>
    <p:extLst>
      <p:ext uri="{BB962C8B-B14F-4D97-AF65-F5344CB8AC3E}">
        <p14:creationId xmlns:p14="http://schemas.microsoft.com/office/powerpoint/2010/main" val="3007131080"/>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685800" y="0"/>
            <a:ext cx="7772400" cy="609600"/>
          </a:xfrm>
        </p:spPr>
        <p:txBody>
          <a:bodyPr/>
          <a:lstStyle/>
          <a:p>
            <a:pPr eaLnBrk="1" hangingPunct="1">
              <a:defRPr/>
            </a:pPr>
            <a:r>
              <a:rPr lang="en-US" sz="2800" dirty="0" smtClean="0"/>
              <a:t> </a:t>
            </a:r>
            <a:r>
              <a:rPr lang="en-US" sz="2800" dirty="0"/>
              <a:t>Real Example of</a:t>
            </a:r>
            <a:r>
              <a:rPr lang="en-US" sz="2800" dirty="0" smtClean="0"/>
              <a:t> 1 of the 25 Quality Requirements</a:t>
            </a:r>
            <a:endParaRPr lang="en-US" sz="2800" dirty="0"/>
          </a:p>
        </p:txBody>
      </p:sp>
      <p:sp>
        <p:nvSpPr>
          <p:cNvPr id="69635" name="Rectangle 3"/>
          <p:cNvSpPr>
            <a:spLocks noGrp="1" noChangeArrowheads="1"/>
          </p:cNvSpPr>
          <p:nvPr>
            <p:ph idx="1"/>
          </p:nvPr>
        </p:nvSpPr>
        <p:spPr>
          <a:xfrm>
            <a:off x="695158" y="685800"/>
            <a:ext cx="8448842" cy="5181600"/>
          </a:xfrm>
        </p:spPr>
        <p:txBody>
          <a:bodyPr/>
          <a:lstStyle/>
          <a:p>
            <a:pPr eaLnBrk="1" hangingPunct="1">
              <a:buFont typeface="Wingdings" pitchFamily="-65" charset="2"/>
              <a:buNone/>
              <a:defRPr/>
            </a:pPr>
            <a:r>
              <a:rPr lang="en-US" sz="2000" b="1" dirty="0" err="1" smtClean="0">
                <a:solidFill>
                  <a:srgbClr val="030000"/>
                </a:solidFill>
                <a:effectLst>
                  <a:outerShdw blurRad="38100" dist="38100" dir="2700000" algn="tl">
                    <a:srgbClr val="FFFFFF"/>
                  </a:outerShdw>
                </a:effectLst>
                <a:latin typeface="Arial Black"/>
                <a:cs typeface="Arial Black"/>
              </a:rPr>
              <a:t>Usability.Productivity</a:t>
            </a:r>
            <a:r>
              <a:rPr lang="en-US" sz="2000" b="1" dirty="0" smtClean="0">
                <a:solidFill>
                  <a:srgbClr val="030000"/>
                </a:solidFill>
                <a:effectLst>
                  <a:outerShdw blurRad="38100" dist="38100" dir="2700000" algn="tl">
                    <a:srgbClr val="FFFFFF"/>
                  </a:outerShdw>
                </a:effectLst>
                <a:latin typeface="Arial Black"/>
                <a:cs typeface="Arial Black"/>
              </a:rPr>
              <a:t>:               </a:t>
            </a:r>
            <a:r>
              <a:rPr lang="en-US" sz="2000" i="1" dirty="0" smtClean="0">
                <a:solidFill>
                  <a:srgbClr val="030000"/>
                </a:solidFill>
                <a:effectLst>
                  <a:outerShdw blurRad="38100" dist="38100" dir="2700000" algn="tl">
                    <a:srgbClr val="FFFFFF"/>
                  </a:outerShdw>
                </a:effectLst>
                <a:latin typeface="Arial Black"/>
                <a:cs typeface="Arial Black"/>
              </a:rPr>
              <a:t> </a:t>
            </a:r>
            <a:endParaRPr lang="en-US" sz="2000" b="1" dirty="0" smtClean="0">
              <a:solidFill>
                <a:srgbClr val="FF0000"/>
              </a:solidFill>
              <a:latin typeface="Arial Black"/>
              <a:cs typeface="Arial Black"/>
              <a:sym typeface="Wingdings" pitchFamily="-65" charset="2"/>
            </a:endParaRPr>
          </a:p>
          <a:p>
            <a:pPr lvl="1" eaLnBrk="1" hangingPunct="1">
              <a:buFont typeface="Wingdings" pitchFamily="-65" charset="2"/>
              <a:buNone/>
              <a:defRPr/>
            </a:pPr>
            <a:r>
              <a:rPr lang="en-US" sz="2000" b="1" u="sng" dirty="0" smtClean="0">
                <a:solidFill>
                  <a:srgbClr val="030000"/>
                </a:solidFill>
                <a:effectLst>
                  <a:outerShdw blurRad="38100" dist="38100" dir="2700000" algn="tl">
                    <a:srgbClr val="FFFFFF"/>
                  </a:outerShdw>
                </a:effectLst>
                <a:latin typeface="Arial Black"/>
                <a:cs typeface="Arial Black"/>
              </a:rPr>
              <a:t>Scale for quantification</a:t>
            </a:r>
            <a:r>
              <a:rPr lang="en-US" sz="2000" b="1" dirty="0" smtClean="0">
                <a:solidFill>
                  <a:srgbClr val="030000"/>
                </a:solidFill>
                <a:effectLst>
                  <a:outerShdw blurRad="38100" dist="38100" dir="2700000" algn="tl">
                    <a:srgbClr val="FFFFFF"/>
                  </a:outerShdw>
                </a:effectLst>
                <a:latin typeface="Arial Black"/>
                <a:cs typeface="Arial Black"/>
              </a:rPr>
              <a:t>: </a:t>
            </a:r>
            <a:r>
              <a:rPr lang="en-US" b="1" dirty="0" smtClean="0">
                <a:solidFill>
                  <a:srgbClr val="030000"/>
                </a:solidFill>
                <a:effectLst>
                  <a:outerShdw blurRad="38100" dist="38100" dir="2700000" algn="tl">
                    <a:srgbClr val="FFFFFF"/>
                  </a:outerShdw>
                </a:effectLst>
                <a:latin typeface="Arial Black"/>
                <a:cs typeface="Arial Black"/>
              </a:rPr>
              <a:t>Time in minutes to set up a typical specified Market Research-report</a:t>
            </a:r>
          </a:p>
          <a:p>
            <a:pPr lvl="1" eaLnBrk="1" hangingPunct="1">
              <a:buFont typeface="Wingdings" pitchFamily="-65" charset="2"/>
              <a:buNone/>
              <a:defRPr/>
            </a:pPr>
            <a:endParaRPr lang="en-US" sz="2000" b="1" u="sng" dirty="0" smtClean="0">
              <a:solidFill>
                <a:srgbClr val="030000"/>
              </a:solidFill>
              <a:effectLst>
                <a:outerShdw blurRad="38100" dist="38100" dir="2700000" algn="tl">
                  <a:srgbClr val="FFFFFF"/>
                </a:outerShdw>
              </a:effectLst>
              <a:latin typeface="Arial Black"/>
              <a:cs typeface="Arial Black"/>
            </a:endParaRPr>
          </a:p>
          <a:p>
            <a:pPr lvl="1" eaLnBrk="1" hangingPunct="1">
              <a:buFont typeface="Wingdings" pitchFamily="-65" charset="2"/>
              <a:buNone/>
              <a:defRPr/>
            </a:pPr>
            <a:r>
              <a:rPr lang="en-US" sz="2000" b="1" u="sng" dirty="0" smtClean="0">
                <a:solidFill>
                  <a:srgbClr val="030000"/>
                </a:solidFill>
                <a:effectLst>
                  <a:outerShdw blurRad="38100" dist="38100" dir="2700000" algn="tl">
                    <a:srgbClr val="FFFFFF"/>
                  </a:outerShdw>
                </a:effectLst>
                <a:latin typeface="Arial Black"/>
                <a:cs typeface="Arial Black"/>
              </a:rPr>
              <a:t>Past Level [Release 8.0]</a:t>
            </a:r>
            <a:r>
              <a:rPr lang="en-US" sz="2000" b="1" dirty="0" smtClean="0">
                <a:solidFill>
                  <a:srgbClr val="030000"/>
                </a:solidFill>
                <a:effectLst>
                  <a:outerShdw blurRad="38100" dist="38100" dir="2700000" algn="tl">
                    <a:srgbClr val="FFFFFF"/>
                  </a:outerShdw>
                </a:effectLst>
                <a:latin typeface="Arial Black"/>
                <a:cs typeface="Arial Black"/>
              </a:rPr>
              <a:t>: </a:t>
            </a:r>
            <a:r>
              <a:rPr lang="en-US" sz="3200" b="1" dirty="0" smtClean="0">
                <a:solidFill>
                  <a:srgbClr val="030000"/>
                </a:solidFill>
                <a:effectLst>
                  <a:outerShdw blurRad="38100" dist="38100" dir="2700000" algn="tl">
                    <a:srgbClr val="FFFFFF"/>
                  </a:outerShdw>
                </a:effectLst>
                <a:latin typeface="Arial Black"/>
                <a:cs typeface="Arial Black"/>
              </a:rPr>
              <a:t>65</a:t>
            </a:r>
            <a:r>
              <a:rPr lang="en-US" sz="2000" b="1" dirty="0" smtClean="0">
                <a:solidFill>
                  <a:srgbClr val="030000"/>
                </a:solidFill>
                <a:effectLst>
                  <a:outerShdw blurRad="38100" dist="38100" dir="2700000" algn="tl">
                    <a:srgbClr val="FFFFFF"/>
                  </a:outerShdw>
                </a:effectLst>
                <a:latin typeface="Arial Black"/>
                <a:cs typeface="Arial Black"/>
              </a:rPr>
              <a:t> </a:t>
            </a:r>
            <a:r>
              <a:rPr lang="en-US" sz="2000" b="1" dirty="0" err="1" smtClean="0">
                <a:solidFill>
                  <a:srgbClr val="030000"/>
                </a:solidFill>
                <a:effectLst>
                  <a:outerShdw blurRad="38100" dist="38100" dir="2700000" algn="tl">
                    <a:srgbClr val="FFFFFF"/>
                  </a:outerShdw>
                </a:effectLst>
                <a:latin typeface="Arial Black"/>
                <a:cs typeface="Arial Black"/>
              </a:rPr>
              <a:t>mins</a:t>
            </a:r>
            <a:r>
              <a:rPr lang="en-US" sz="2000" b="1" dirty="0" smtClean="0">
                <a:solidFill>
                  <a:srgbClr val="030000"/>
                </a:solidFill>
                <a:effectLst>
                  <a:outerShdw blurRad="38100" dist="38100" dir="2700000" algn="tl">
                    <a:srgbClr val="FFFFFF"/>
                  </a:outerShdw>
                </a:effectLst>
                <a:latin typeface="Arial Black"/>
                <a:cs typeface="Arial Black"/>
              </a:rPr>
              <a:t>., </a:t>
            </a:r>
          </a:p>
          <a:p>
            <a:pPr lvl="1" eaLnBrk="1" hangingPunct="1">
              <a:buFont typeface="Wingdings" pitchFamily="-65" charset="2"/>
              <a:buNone/>
              <a:defRPr/>
            </a:pPr>
            <a:endParaRPr lang="en-US" sz="2000" b="1" u="sng" dirty="0" smtClean="0">
              <a:solidFill>
                <a:srgbClr val="030000"/>
              </a:solidFill>
              <a:effectLst>
                <a:outerShdw blurRad="38100" dist="38100" dir="2700000" algn="tl">
                  <a:srgbClr val="FFFFFF"/>
                </a:outerShdw>
              </a:effectLst>
              <a:latin typeface="Arial Black"/>
              <a:cs typeface="Arial Black"/>
            </a:endParaRPr>
          </a:p>
          <a:p>
            <a:pPr lvl="1" eaLnBrk="1" hangingPunct="1">
              <a:buFont typeface="Wingdings" pitchFamily="-65" charset="2"/>
              <a:buNone/>
              <a:defRPr/>
            </a:pPr>
            <a:r>
              <a:rPr lang="en-US" sz="2000" b="1" u="sng" dirty="0" smtClean="0">
                <a:solidFill>
                  <a:srgbClr val="030000"/>
                </a:solidFill>
                <a:effectLst>
                  <a:outerShdw blurRad="38100" dist="38100" dir="2700000" algn="tl">
                    <a:srgbClr val="FFFFFF"/>
                  </a:outerShdw>
                </a:effectLst>
                <a:latin typeface="Arial Black"/>
                <a:cs typeface="Arial Black"/>
              </a:rPr>
              <a:t>Tolerable Limit [Release 8.5]</a:t>
            </a:r>
            <a:r>
              <a:rPr lang="en-US" sz="2000" b="1" dirty="0" smtClean="0">
                <a:solidFill>
                  <a:srgbClr val="030000"/>
                </a:solidFill>
                <a:effectLst>
                  <a:outerShdw blurRad="38100" dist="38100" dir="2700000" algn="tl">
                    <a:srgbClr val="FFFFFF"/>
                  </a:outerShdw>
                </a:effectLst>
                <a:latin typeface="Arial Black"/>
                <a:cs typeface="Arial Black"/>
              </a:rPr>
              <a:t>: </a:t>
            </a:r>
            <a:r>
              <a:rPr lang="en-US" sz="3200" b="1" dirty="0" smtClean="0">
                <a:solidFill>
                  <a:srgbClr val="030000"/>
                </a:solidFill>
                <a:effectLst>
                  <a:outerShdw blurRad="38100" dist="38100" dir="2700000" algn="tl">
                    <a:srgbClr val="FFFFFF"/>
                  </a:outerShdw>
                </a:effectLst>
                <a:latin typeface="Arial Black"/>
                <a:cs typeface="Arial Black"/>
              </a:rPr>
              <a:t>35</a:t>
            </a:r>
            <a:r>
              <a:rPr lang="en-US" sz="2000" b="1" dirty="0" smtClean="0">
                <a:solidFill>
                  <a:srgbClr val="030000"/>
                </a:solidFill>
                <a:effectLst>
                  <a:outerShdw blurRad="38100" dist="38100" dir="2700000" algn="tl">
                    <a:srgbClr val="FFFFFF"/>
                  </a:outerShdw>
                </a:effectLst>
                <a:latin typeface="Arial Black"/>
                <a:cs typeface="Arial Black"/>
              </a:rPr>
              <a:t> </a:t>
            </a:r>
            <a:r>
              <a:rPr lang="en-US" sz="2000" b="1" dirty="0" err="1" smtClean="0">
                <a:solidFill>
                  <a:srgbClr val="030000"/>
                </a:solidFill>
                <a:effectLst>
                  <a:outerShdw blurRad="38100" dist="38100" dir="2700000" algn="tl">
                    <a:srgbClr val="FFFFFF"/>
                  </a:outerShdw>
                </a:effectLst>
                <a:latin typeface="Arial Black"/>
                <a:cs typeface="Arial Black"/>
              </a:rPr>
              <a:t>mins</a:t>
            </a:r>
            <a:r>
              <a:rPr lang="en-US" sz="2000" b="1" dirty="0" smtClean="0">
                <a:solidFill>
                  <a:srgbClr val="030000"/>
                </a:solidFill>
                <a:effectLst>
                  <a:outerShdw blurRad="38100" dist="38100" dir="2700000" algn="tl">
                    <a:srgbClr val="FFFFFF"/>
                  </a:outerShdw>
                </a:effectLst>
                <a:latin typeface="Arial Black"/>
                <a:cs typeface="Arial Black"/>
              </a:rPr>
              <a:t>., </a:t>
            </a:r>
          </a:p>
          <a:p>
            <a:pPr lvl="1" eaLnBrk="1" hangingPunct="1">
              <a:buFont typeface="Wingdings" pitchFamily="-65" charset="2"/>
              <a:buNone/>
              <a:defRPr/>
            </a:pPr>
            <a:endParaRPr lang="en-US" sz="2000" b="1" u="sng" dirty="0" smtClean="0">
              <a:solidFill>
                <a:srgbClr val="030000"/>
              </a:solidFill>
              <a:effectLst>
                <a:outerShdw blurRad="38100" dist="38100" dir="2700000" algn="tl">
                  <a:srgbClr val="FFFFFF"/>
                </a:outerShdw>
              </a:effectLst>
              <a:latin typeface="Arial Black"/>
              <a:cs typeface="Arial Black"/>
            </a:endParaRPr>
          </a:p>
          <a:p>
            <a:pPr lvl="1" eaLnBrk="1" hangingPunct="1">
              <a:buFont typeface="Wingdings" pitchFamily="-65" charset="2"/>
              <a:buNone/>
              <a:defRPr/>
            </a:pPr>
            <a:r>
              <a:rPr lang="en-US" sz="2000" b="1" u="sng" dirty="0" smtClean="0">
                <a:solidFill>
                  <a:srgbClr val="030000"/>
                </a:solidFill>
                <a:effectLst>
                  <a:outerShdw blurRad="38100" dist="38100" dir="2700000" algn="tl">
                    <a:srgbClr val="FFFFFF"/>
                  </a:outerShdw>
                </a:effectLst>
                <a:latin typeface="Arial Black"/>
                <a:cs typeface="Arial Black"/>
              </a:rPr>
              <a:t>Goal [Release 8.5]</a:t>
            </a:r>
            <a:r>
              <a:rPr lang="en-US" sz="2000" b="1" dirty="0" smtClean="0">
                <a:solidFill>
                  <a:srgbClr val="030000"/>
                </a:solidFill>
                <a:effectLst>
                  <a:outerShdw blurRad="38100" dist="38100" dir="2700000" algn="tl">
                    <a:srgbClr val="FFFFFF"/>
                  </a:outerShdw>
                </a:effectLst>
                <a:latin typeface="Arial Black"/>
                <a:cs typeface="Arial Black"/>
              </a:rPr>
              <a:t>: </a:t>
            </a:r>
            <a:r>
              <a:rPr lang="en-US" sz="3200" b="1" dirty="0" smtClean="0">
                <a:solidFill>
                  <a:srgbClr val="030000"/>
                </a:solidFill>
                <a:effectLst>
                  <a:outerShdw blurRad="38100" dist="38100" dir="2700000" algn="tl">
                    <a:srgbClr val="FFFFFF"/>
                  </a:outerShdw>
                </a:effectLst>
                <a:latin typeface="Arial Black"/>
                <a:cs typeface="Arial Black"/>
              </a:rPr>
              <a:t>25</a:t>
            </a:r>
            <a:r>
              <a:rPr lang="en-US" sz="2000" b="1" dirty="0" smtClean="0">
                <a:solidFill>
                  <a:srgbClr val="030000"/>
                </a:solidFill>
                <a:effectLst>
                  <a:outerShdw blurRad="38100" dist="38100" dir="2700000" algn="tl">
                    <a:srgbClr val="FFFFFF"/>
                  </a:outerShdw>
                </a:effectLst>
                <a:latin typeface="Arial Black"/>
                <a:cs typeface="Arial Black"/>
              </a:rPr>
              <a:t> </a:t>
            </a:r>
            <a:r>
              <a:rPr lang="en-US" sz="2000" b="1" dirty="0" err="1" smtClean="0">
                <a:solidFill>
                  <a:srgbClr val="030000"/>
                </a:solidFill>
                <a:effectLst>
                  <a:outerShdw blurRad="38100" dist="38100" dir="2700000" algn="tl">
                    <a:srgbClr val="FFFFFF"/>
                  </a:outerShdw>
                </a:effectLst>
                <a:latin typeface="Arial Black"/>
                <a:cs typeface="Arial Black"/>
              </a:rPr>
              <a:t>mins</a:t>
            </a:r>
            <a:r>
              <a:rPr lang="en-US" sz="2000" b="1" dirty="0" smtClean="0">
                <a:solidFill>
                  <a:srgbClr val="030000"/>
                </a:solidFill>
                <a:effectLst>
                  <a:outerShdw blurRad="38100" dist="38100" dir="2700000" algn="tl">
                    <a:srgbClr val="FFFFFF"/>
                  </a:outerShdw>
                </a:effectLst>
                <a:latin typeface="Arial Black"/>
                <a:cs typeface="Arial Black"/>
              </a:rPr>
              <a:t>. </a:t>
            </a:r>
          </a:p>
          <a:p>
            <a:pPr lvl="2" eaLnBrk="1" hangingPunct="1">
              <a:buNone/>
              <a:defRPr/>
            </a:pPr>
            <a:r>
              <a:rPr lang="en-US" b="1" dirty="0" smtClean="0">
                <a:solidFill>
                  <a:srgbClr val="030000"/>
                </a:solidFill>
                <a:effectLst>
                  <a:outerShdw blurRad="38100" dist="38100" dir="2700000" algn="tl">
                    <a:srgbClr val="FFFFFF"/>
                  </a:outerShdw>
                </a:effectLst>
                <a:latin typeface="Arial Black"/>
                <a:cs typeface="Arial Black"/>
              </a:rPr>
              <a:t>			</a:t>
            </a:r>
            <a:r>
              <a:rPr lang="en-US" b="1" dirty="0" smtClean="0">
                <a:latin typeface="Arial Black"/>
                <a:cs typeface="Arial Black"/>
              </a:rPr>
              <a:t> </a:t>
            </a:r>
            <a:endParaRPr lang="en-US" sz="2000" b="1" dirty="0">
              <a:solidFill>
                <a:srgbClr val="FFFB05"/>
              </a:solidFill>
              <a:latin typeface="Arial Black"/>
              <a:cs typeface="Arial Black"/>
            </a:endParaRPr>
          </a:p>
        </p:txBody>
      </p:sp>
      <p:sp>
        <p:nvSpPr>
          <p:cNvPr id="11" name="Slide Number Placeholder 5"/>
          <p:cNvSpPr>
            <a:spLocks noGrp="1"/>
          </p:cNvSpPr>
          <p:nvPr>
            <p:ph type="sldNum" sz="quarter" idx="4294967295"/>
          </p:nvPr>
        </p:nvSpPr>
        <p:spPr>
          <a:xfrm>
            <a:off x="6553200" y="6356350"/>
            <a:ext cx="2133600" cy="365125"/>
          </a:xfrm>
          <a:prstGeom prst="rect">
            <a:avLst/>
          </a:prstGeom>
        </p:spPr>
        <p:txBody>
          <a:bodyPr/>
          <a:lstStyle/>
          <a:p>
            <a:pPr>
              <a:defRPr/>
            </a:pPr>
            <a:fld id="{2B040DC0-B4B2-DE4A-AE3F-90B6B68F6F97}" type="slidenum">
              <a:rPr lang="en-US" smtClean="0"/>
              <a:pPr>
                <a:defRPr/>
              </a:pPr>
              <a:t>45</a:t>
            </a:fld>
            <a:endParaRPr lang="en-US"/>
          </a:p>
        </p:txBody>
      </p:sp>
      <p:pic>
        <p:nvPicPr>
          <p:cNvPr id="159751" name="Picture 4"/>
          <p:cNvPicPr>
            <a:picLocks noChangeAspect="1" noChangeArrowheads="1"/>
          </p:cNvPicPr>
          <p:nvPr/>
        </p:nvPicPr>
        <p:blipFill>
          <a:blip r:embed="rId3"/>
          <a:srcRect/>
          <a:stretch>
            <a:fillRect/>
          </a:stretch>
        </p:blipFill>
        <p:spPr bwMode="auto">
          <a:xfrm>
            <a:off x="762000" y="6019800"/>
            <a:ext cx="2120900" cy="482600"/>
          </a:xfrm>
          <a:prstGeom prst="rect">
            <a:avLst/>
          </a:prstGeom>
          <a:noFill/>
          <a:ln w="9525">
            <a:noFill/>
            <a:miter lim="800000"/>
            <a:headEnd/>
            <a:tailEnd/>
          </a:ln>
        </p:spPr>
      </p:pic>
      <p:pic>
        <p:nvPicPr>
          <p:cNvPr id="159752" name="Picture 5"/>
          <p:cNvPicPr>
            <a:picLocks noChangeAspect="1" noChangeArrowheads="1"/>
          </p:cNvPicPr>
          <p:nvPr/>
        </p:nvPicPr>
        <p:blipFill>
          <a:blip r:embed="rId4"/>
          <a:srcRect/>
          <a:stretch>
            <a:fillRect/>
          </a:stretch>
        </p:blipFill>
        <p:spPr bwMode="auto">
          <a:xfrm>
            <a:off x="5410200" y="5715000"/>
            <a:ext cx="2832100" cy="787400"/>
          </a:xfrm>
          <a:prstGeom prst="rect">
            <a:avLst/>
          </a:prstGeom>
          <a:noFill/>
          <a:ln w="9525">
            <a:noFill/>
            <a:miter lim="800000"/>
            <a:headEnd/>
            <a:tailEnd/>
          </a:ln>
        </p:spPr>
      </p:pic>
      <p:grpSp>
        <p:nvGrpSpPr>
          <p:cNvPr id="2" name="Group 8"/>
          <p:cNvGrpSpPr>
            <a:grpSpLocks/>
          </p:cNvGrpSpPr>
          <p:nvPr/>
        </p:nvGrpSpPr>
        <p:grpSpPr bwMode="auto">
          <a:xfrm>
            <a:off x="7102775" y="5530416"/>
            <a:ext cx="1652588" cy="1066800"/>
            <a:chOff x="4656" y="884"/>
            <a:chExt cx="1041" cy="672"/>
          </a:xfrm>
        </p:grpSpPr>
        <p:pic>
          <p:nvPicPr>
            <p:cNvPr id="159754" name="Picture 6" descr="Trond Johansen"/>
            <p:cNvPicPr>
              <a:picLocks noChangeAspect="1" noChangeArrowheads="1"/>
            </p:cNvPicPr>
            <p:nvPr/>
          </p:nvPicPr>
          <p:blipFill>
            <a:blip r:embed="rId5"/>
            <a:srcRect/>
            <a:stretch>
              <a:fillRect/>
            </a:stretch>
          </p:blipFill>
          <p:spPr bwMode="auto">
            <a:xfrm>
              <a:off x="4896" y="884"/>
              <a:ext cx="496" cy="496"/>
            </a:xfrm>
            <a:prstGeom prst="rect">
              <a:avLst/>
            </a:prstGeom>
            <a:noFill/>
            <a:ln w="9525">
              <a:noFill/>
              <a:miter lim="800000"/>
              <a:headEnd/>
              <a:tailEnd/>
            </a:ln>
          </p:spPr>
        </p:pic>
        <p:sp>
          <p:nvSpPr>
            <p:cNvPr id="159755" name="Text Box 7"/>
            <p:cNvSpPr txBox="1">
              <a:spLocks noChangeArrowheads="1"/>
            </p:cNvSpPr>
            <p:nvPr/>
          </p:nvSpPr>
          <p:spPr bwMode="auto">
            <a:xfrm>
              <a:off x="4656" y="1344"/>
              <a:ext cx="1041" cy="212"/>
            </a:xfrm>
            <a:prstGeom prst="rect">
              <a:avLst/>
            </a:prstGeom>
            <a:noFill/>
            <a:ln w="9525">
              <a:noFill/>
              <a:miter lim="800000"/>
              <a:headEnd/>
              <a:tailEnd/>
            </a:ln>
          </p:spPr>
          <p:txBody>
            <a:bodyPr wrap="none">
              <a:prstTxWarp prst="textNoShape">
                <a:avLst/>
              </a:prstTxWarp>
              <a:spAutoFit/>
            </a:bodyPr>
            <a:lstStyle/>
            <a:p>
              <a:r>
                <a:rPr lang="en-US" sz="1600"/>
                <a:t>Trond Johansen</a:t>
              </a:r>
            </a:p>
          </p:txBody>
        </p:sp>
      </p:grpSp>
      <p:sp>
        <p:nvSpPr>
          <p:cNvPr id="12" name="Footer Placeholder 11"/>
          <p:cNvSpPr>
            <a:spLocks noGrp="1"/>
          </p:cNvSpPr>
          <p:nvPr>
            <p:ph type="ftr" sz="quarter" idx="10"/>
          </p:nvPr>
        </p:nvSpPr>
        <p:spPr/>
        <p:txBody>
          <a:bodyPr/>
          <a:lstStyle/>
          <a:p>
            <a:r>
              <a:rPr lang="en-US" smtClean="0"/>
              <a:t>Copyright Tom@Gilb.com 2014</a:t>
            </a:r>
            <a:endParaRPr lang="en-US"/>
          </a:p>
        </p:txBody>
      </p:sp>
      <p:sp>
        <p:nvSpPr>
          <p:cNvPr id="3" name="Date Placeholder 2"/>
          <p:cNvSpPr>
            <a:spLocks noGrp="1"/>
          </p:cNvSpPr>
          <p:nvPr>
            <p:ph type="dt" sz="half" idx="10"/>
          </p:nvPr>
        </p:nvSpPr>
        <p:spPr/>
        <p:txBody>
          <a:bodyPr/>
          <a:lstStyle/>
          <a:p>
            <a:pPr>
              <a:defRPr/>
            </a:pPr>
            <a:fld id="{1B6BAC35-E611-4342-B854-8C7B765941BB}" type="datetime3">
              <a:rPr lang="en-GB" smtClean="0"/>
              <a:t>14 April 2015</a:t>
            </a:fld>
            <a:endParaRPr lang="en-US"/>
          </a:p>
        </p:txBody>
      </p:sp>
    </p:spTree>
    <p:extLst>
      <p:ext uri="{BB962C8B-B14F-4D97-AF65-F5344CB8AC3E}">
        <p14:creationId xmlns:p14="http://schemas.microsoft.com/office/powerpoint/2010/main" val="3868901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963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9635">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9635">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9635">
                                            <p:txEl>
                                              <p:pRg st="7" end="7"/>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963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Shift: from Function to Quality</a:t>
            </a:r>
            <a:endParaRPr lang="en-US" dirty="0"/>
          </a:p>
        </p:txBody>
      </p:sp>
      <p:sp>
        <p:nvSpPr>
          <p:cNvPr id="3" name="Content Placeholder 2"/>
          <p:cNvSpPr>
            <a:spLocks noGrp="1"/>
          </p:cNvSpPr>
          <p:nvPr>
            <p:ph idx="1"/>
          </p:nvPr>
        </p:nvSpPr>
        <p:spPr/>
        <p:txBody>
          <a:bodyPr>
            <a:normAutofit fontScale="70000" lnSpcReduction="20000"/>
          </a:bodyPr>
          <a:lstStyle/>
          <a:p>
            <a:pPr eaLnBrk="1" hangingPunct="1">
              <a:defRPr/>
            </a:pPr>
            <a:r>
              <a:rPr lang="en-GB" dirty="0" smtClean="0">
                <a:latin typeface="Arial Black"/>
                <a:cs typeface="Arial Black"/>
              </a:rPr>
              <a:t>Our new focus is on the daily </a:t>
            </a:r>
            <a:r>
              <a:rPr lang="en-GB" b="1" dirty="0" smtClean="0">
                <a:latin typeface="Arial Black"/>
                <a:cs typeface="Arial Black"/>
              </a:rPr>
              <a:t>operations</a:t>
            </a:r>
            <a:r>
              <a:rPr lang="en-GB" dirty="0" smtClean="0">
                <a:latin typeface="Arial Black"/>
                <a:cs typeface="Arial Black"/>
              </a:rPr>
              <a:t> of our Market Research users, </a:t>
            </a:r>
          </a:p>
          <a:p>
            <a:pPr lvl="1" eaLnBrk="1" hangingPunct="1">
              <a:defRPr/>
            </a:pPr>
            <a:r>
              <a:rPr lang="en-GB" u="sng" dirty="0" smtClean="0">
                <a:solidFill>
                  <a:srgbClr val="030000"/>
                </a:solidFill>
                <a:effectLst>
                  <a:outerShdw blurRad="38100" dist="38100" dir="2700000" algn="tl">
                    <a:srgbClr val="FFFFFF"/>
                  </a:outerShdw>
                </a:effectLst>
                <a:latin typeface="Arial Black"/>
                <a:cs typeface="Arial Black"/>
              </a:rPr>
              <a:t>not</a:t>
            </a:r>
            <a:r>
              <a:rPr lang="en-GB" dirty="0" smtClean="0">
                <a:solidFill>
                  <a:srgbClr val="030000"/>
                </a:solidFill>
                <a:effectLst>
                  <a:outerShdw blurRad="38100" dist="38100" dir="2700000" algn="tl">
                    <a:srgbClr val="FFFFFF"/>
                  </a:outerShdw>
                </a:effectLst>
                <a:latin typeface="Arial Black"/>
                <a:cs typeface="Arial Black"/>
              </a:rPr>
              <a:t> a list of features.</a:t>
            </a:r>
            <a:r>
              <a:rPr lang="en-GB" dirty="0" smtClean="0">
                <a:latin typeface="Arial Black"/>
                <a:cs typeface="Arial Black"/>
              </a:rPr>
              <a:t> that they might or might not like. 50% never used!</a:t>
            </a:r>
          </a:p>
          <a:p>
            <a:pPr lvl="1" eaLnBrk="1" hangingPunct="1">
              <a:defRPr/>
            </a:pPr>
            <a:r>
              <a:rPr lang="en-GB" dirty="0" smtClean="0">
                <a:latin typeface="Arial Black"/>
                <a:cs typeface="Arial Black"/>
              </a:rPr>
              <a:t> </a:t>
            </a:r>
          </a:p>
          <a:p>
            <a:pPr lvl="1" eaLnBrk="1" hangingPunct="1">
              <a:defRPr/>
            </a:pPr>
            <a:r>
              <a:rPr lang="en-GB" dirty="0" smtClean="0">
                <a:latin typeface="Arial Black"/>
                <a:cs typeface="Arial Black"/>
              </a:rPr>
              <a:t>We KNOW that </a:t>
            </a:r>
            <a:r>
              <a:rPr lang="en-GB" dirty="0" smtClean="0">
                <a:solidFill>
                  <a:srgbClr val="030000"/>
                </a:solidFill>
                <a:effectLst>
                  <a:outerShdw blurRad="38100" dist="38100" dir="2700000" algn="tl">
                    <a:srgbClr val="FFFFFF"/>
                  </a:outerShdw>
                </a:effectLst>
                <a:latin typeface="Arial Black"/>
                <a:cs typeface="Arial Black"/>
              </a:rPr>
              <a:t>increased efficiency</a:t>
            </a:r>
            <a:r>
              <a:rPr lang="en-GB" dirty="0" smtClean="0">
                <a:latin typeface="Arial Black"/>
                <a:cs typeface="Arial Black"/>
              </a:rPr>
              <a:t>, which leads to more profit, will please them.            </a:t>
            </a:r>
          </a:p>
          <a:p>
            <a:pPr lvl="1" eaLnBrk="1" hangingPunct="1">
              <a:defRPr/>
            </a:pPr>
            <a:endParaRPr lang="en-GB" dirty="0" smtClean="0">
              <a:latin typeface="Arial Black"/>
              <a:cs typeface="Arial Black"/>
            </a:endParaRPr>
          </a:p>
          <a:p>
            <a:pPr lvl="1" eaLnBrk="1" hangingPunct="1">
              <a:defRPr/>
            </a:pPr>
            <a:r>
              <a:rPr lang="en-GB" dirty="0" smtClean="0">
                <a:latin typeface="Arial Black"/>
                <a:cs typeface="Arial Black"/>
              </a:rPr>
              <a:t>The ‘45 minutes actually saved  x thousands of customer reports’ </a:t>
            </a:r>
          </a:p>
          <a:p>
            <a:pPr lvl="2" eaLnBrk="1" hangingPunct="1">
              <a:defRPr/>
            </a:pPr>
            <a:r>
              <a:rPr lang="en-GB" sz="2400" dirty="0" smtClean="0">
                <a:latin typeface="Arial Black"/>
                <a:cs typeface="Arial Black"/>
              </a:rPr>
              <a:t>= big $$$ saved</a:t>
            </a:r>
          </a:p>
          <a:p>
            <a:pPr eaLnBrk="1" hangingPunct="1">
              <a:defRPr/>
            </a:pPr>
            <a:endParaRPr lang="en-GB" dirty="0" smtClean="0">
              <a:latin typeface="Arial Black"/>
              <a:cs typeface="Arial Black"/>
            </a:endParaRPr>
          </a:p>
          <a:p>
            <a:pPr eaLnBrk="1" hangingPunct="1">
              <a:defRPr/>
            </a:pPr>
            <a:r>
              <a:rPr lang="en-GB" dirty="0" smtClean="0">
                <a:latin typeface="Arial Black"/>
                <a:cs typeface="Arial Black"/>
              </a:rPr>
              <a:t>After </a:t>
            </a:r>
            <a:r>
              <a:rPr lang="en-GB" b="1" dirty="0" smtClean="0">
                <a:latin typeface="Arial Black"/>
                <a:cs typeface="Arial Black"/>
              </a:rPr>
              <a:t>one week</a:t>
            </a:r>
            <a:r>
              <a:rPr lang="en-GB" dirty="0" smtClean="0">
                <a:latin typeface="Arial Black"/>
                <a:cs typeface="Arial Black"/>
              </a:rPr>
              <a:t> we had defined more or less </a:t>
            </a:r>
            <a:r>
              <a:rPr lang="en-GB" dirty="0" smtClean="0">
                <a:solidFill>
                  <a:srgbClr val="030000"/>
                </a:solidFill>
                <a:effectLst>
                  <a:outerShdw blurRad="38100" dist="38100" dir="2700000" algn="tl">
                    <a:srgbClr val="FFFFFF"/>
                  </a:outerShdw>
                </a:effectLst>
                <a:latin typeface="Arial Black"/>
                <a:cs typeface="Arial Black"/>
              </a:rPr>
              <a:t>all the requirements</a:t>
            </a:r>
            <a:r>
              <a:rPr lang="en-GB" dirty="0" smtClean="0">
                <a:latin typeface="Arial Black"/>
                <a:cs typeface="Arial Black"/>
              </a:rPr>
              <a:t> for the next version (8.5) of </a:t>
            </a:r>
            <a:r>
              <a:rPr lang="en-GB" dirty="0" err="1" smtClean="0">
                <a:latin typeface="Arial Black"/>
                <a:cs typeface="Arial Black"/>
              </a:rPr>
              <a:t>Confirmit</a:t>
            </a:r>
            <a:r>
              <a:rPr lang="en-GB" dirty="0" smtClean="0">
                <a:latin typeface="Arial Black"/>
                <a:cs typeface="Arial Black"/>
              </a:rPr>
              <a:t>. </a:t>
            </a:r>
            <a:endParaRPr lang="en-US" dirty="0" smtClean="0">
              <a:latin typeface="Arial Black"/>
              <a:cs typeface="Arial Black"/>
            </a:endParaRPr>
          </a:p>
          <a:p>
            <a:endParaRPr lang="en-US" dirty="0">
              <a:latin typeface="Arial Black"/>
              <a:cs typeface="Arial Black"/>
            </a:endParaRPr>
          </a:p>
        </p:txBody>
      </p:sp>
      <p:sp>
        <p:nvSpPr>
          <p:cNvPr id="4" name="Footer Placeholder 3"/>
          <p:cNvSpPr>
            <a:spLocks noGrp="1"/>
          </p:cNvSpPr>
          <p:nvPr>
            <p:ph type="ftr" sz="quarter" idx="10"/>
          </p:nvPr>
        </p:nvSpPr>
        <p:spPr/>
        <p:txBody>
          <a:bodyPr/>
          <a:lstStyle/>
          <a:p>
            <a:r>
              <a:rPr lang="en-US" smtClean="0"/>
              <a:t>Copyright Tom@Gilb.com 2014</a:t>
            </a:r>
            <a:endParaRPr lang="en-US"/>
          </a:p>
        </p:txBody>
      </p:sp>
      <p:sp>
        <p:nvSpPr>
          <p:cNvPr id="5" name="Date Placeholder 4"/>
          <p:cNvSpPr>
            <a:spLocks noGrp="1"/>
          </p:cNvSpPr>
          <p:nvPr>
            <p:ph type="dt" sz="half" idx="10"/>
          </p:nvPr>
        </p:nvSpPr>
        <p:spPr/>
        <p:txBody>
          <a:bodyPr/>
          <a:lstStyle/>
          <a:p>
            <a:pPr>
              <a:defRPr/>
            </a:pPr>
            <a:fld id="{E9E9B71C-F7DC-A940-9EF0-059FCEBE9D86}" type="datetime3">
              <a:rPr lang="en-GB" smtClean="0"/>
              <a:t>14 April 2015</a:t>
            </a:fld>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46</a:t>
            </a:fld>
            <a:endParaRPr lang="en-US"/>
          </a:p>
        </p:txBody>
      </p:sp>
    </p:spTree>
    <p:extLst>
      <p:ext uri="{BB962C8B-B14F-4D97-AF65-F5344CB8AC3E}">
        <p14:creationId xmlns:p14="http://schemas.microsoft.com/office/powerpoint/2010/main" val="3353430850"/>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1330325"/>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Quantified Value Delivery Project Management in a Nutshell</a:t>
            </a:r>
            <a:br>
              <a:rPr lang="en-US" sz="1800" dirty="0" smtClean="0">
                <a:latin typeface="Arial Black"/>
                <a:cs typeface="Arial Black"/>
              </a:rPr>
            </a:br>
            <a:r>
              <a:rPr lang="en-US" sz="1800" dirty="0" smtClean="0">
                <a:latin typeface="Arial Black"/>
                <a:cs typeface="Arial Black"/>
              </a:rPr>
              <a:t>Quantified Value Requirements, Design, Design Value/cost estimation, Measurement of Value Delivery, Incremental Project Progress to Date</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62474" name="WordArt 10"/>
          <p:cNvSpPr>
            <a:spLocks noChangeArrowheads="1" noChangeShapeType="1" noTextEdit="1"/>
          </p:cNvSpPr>
          <p:nvPr/>
        </p:nvSpPr>
        <p:spPr bwMode="auto">
          <a:xfrm>
            <a:off x="1752600" y="4800600"/>
            <a:ext cx="1371600" cy="13716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Cumulative</a:t>
            </a:r>
          </a:p>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weekly</a:t>
            </a:r>
          </a:p>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progress</a:t>
            </a:r>
          </a:p>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metric</a:t>
            </a:r>
          </a:p>
        </p:txBody>
      </p:sp>
      <p:sp>
        <p:nvSpPr>
          <p:cNvPr id="62475" name="WordArt 11"/>
          <p:cNvSpPr>
            <a:spLocks noChangeArrowheads="1" noChangeShapeType="1" noTextEdit="1"/>
          </p:cNvSpPr>
          <p:nvPr/>
        </p:nvSpPr>
        <p:spPr bwMode="auto">
          <a:xfrm>
            <a:off x="152400" y="4038600"/>
            <a:ext cx="1219200" cy="2209800"/>
          </a:xfrm>
          <a:prstGeom prst="rect">
            <a:avLst/>
          </a:prstGeom>
        </p:spPr>
        <p:txBody>
          <a:bodyPr wrap="none" fromWordArt="1">
            <a:prstTxWarp prst="textSlantUp">
              <a:avLst>
                <a:gd name="adj" fmla="val 32056"/>
              </a:avLst>
            </a:prstTxWarp>
          </a:bodyPr>
          <a:lstStyle/>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blurRad="63500" dist="53882" dir="2700000" algn="ctr" rotWithShape="0">
                    <a:srgbClr val="9999FF"/>
                  </a:outerShdw>
                </a:effectLst>
                <a:latin typeface="Impact"/>
                <a:ea typeface="Impact"/>
                <a:cs typeface="Impact"/>
              </a:rPr>
              <a:t>Priority</a:t>
            </a:r>
          </a:p>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blurRad="63500" dist="53882" dir="2700000" algn="ctr" rotWithShape="0">
                    <a:srgbClr val="9999FF"/>
                  </a:outerShdw>
                </a:effectLst>
                <a:latin typeface="Impact"/>
                <a:ea typeface="Impact"/>
                <a:cs typeface="Impact"/>
              </a:rPr>
              <a:t>Next week</a:t>
            </a:r>
          </a:p>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blurRad="63500" dist="53882" dir="2700000" algn="ctr" rotWithShape="0">
                    <a:srgbClr val="9999FF"/>
                  </a:outerShdw>
                </a:effectLst>
                <a:latin typeface="Impact"/>
                <a:ea typeface="Impact"/>
                <a:cs typeface="Impact"/>
              </a:rPr>
              <a:t>Warning</a:t>
            </a:r>
          </a:p>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blurRad="63500" dist="53882" dir="2700000" algn="ctr" rotWithShape="0">
                    <a:srgbClr val="9999FF"/>
                  </a:outerShdw>
                </a:effectLst>
                <a:latin typeface="Impact"/>
                <a:ea typeface="Impact"/>
                <a:cs typeface="Impact"/>
              </a:rPr>
              <a:t>metrics based</a:t>
            </a:r>
          </a:p>
        </p:txBody>
      </p:sp>
      <p:sp>
        <p:nvSpPr>
          <p:cNvPr id="62476" name="WordArt 12"/>
          <p:cNvSpPr>
            <a:spLocks noChangeArrowheads="1" noChangeShapeType="1" noTextEdit="1"/>
          </p:cNvSpPr>
          <p:nvPr/>
        </p:nvSpPr>
        <p:spPr bwMode="auto">
          <a:xfrm rot="5400000">
            <a:off x="3933032" y="5210968"/>
            <a:ext cx="2057400" cy="474663"/>
          </a:xfrm>
          <a:prstGeom prst="rect">
            <a:avLst/>
          </a:prstGeom>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a:ea typeface="Arial Black"/>
                <a:cs typeface="Arial Black"/>
              </a:rPr>
              <a:t>Constraint</a:t>
            </a:r>
          </a:p>
        </p:txBody>
      </p:sp>
      <p:sp>
        <p:nvSpPr>
          <p:cNvPr id="62477" name="WordArt 13"/>
          <p:cNvSpPr>
            <a:spLocks noChangeArrowheads="1" noChangeShapeType="1" noTextEdit="1"/>
          </p:cNvSpPr>
          <p:nvPr/>
        </p:nvSpPr>
        <p:spPr bwMode="auto">
          <a:xfrm rot="5400000">
            <a:off x="4937918" y="5349082"/>
            <a:ext cx="1897063" cy="6477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wordArtVert" wrap="none" fromWordArt="1">
            <a:prstTxWarp prst="textWave4">
              <a:avLst>
                <a:gd name="adj1" fmla="val 13005"/>
                <a:gd name="adj2" fmla="val 0"/>
              </a:avLst>
            </a:prstTxWarp>
          </a:bodyPr>
          <a:lstStyle/>
          <a:p>
            <a:pPr algn="ctr" fontAlgn="auto"/>
            <a:r>
              <a:rPr lang="en-US" sz="3600" kern="10" dirty="0">
                <a:gradFill rotWithShape="1">
                  <a:gsLst>
                    <a:gs pos="0">
                      <a:srgbClr val="00FF00"/>
                    </a:gs>
                    <a:gs pos="100000">
                      <a:srgbClr val="00CCFF"/>
                    </a:gs>
                  </a:gsLst>
                  <a:lin ang="0" scaled="1"/>
                </a:gradFill>
                <a:effectLst>
                  <a:outerShdw blurRad="63500" dist="99190" dir="7788334" algn="ctr" rotWithShape="0">
                    <a:srgbClr val="000080"/>
                  </a:outerShdw>
                </a:effectLst>
                <a:latin typeface="Arial Black"/>
                <a:ea typeface="Arial Black"/>
                <a:cs typeface="Arial Black"/>
              </a:rPr>
              <a:t>Target</a:t>
            </a:r>
          </a:p>
        </p:txBody>
      </p:sp>
      <p:sp>
        <p:nvSpPr>
          <p:cNvPr id="62478" name="WordArt 14"/>
          <p:cNvSpPr>
            <a:spLocks noChangeArrowheads="1" noChangeShapeType="1" noTextEdit="1"/>
          </p:cNvSpPr>
          <p:nvPr/>
        </p:nvSpPr>
        <p:spPr bwMode="auto">
          <a:xfrm rot="5400000">
            <a:off x="5238750" y="2381250"/>
            <a:ext cx="2514600" cy="647700"/>
          </a:xfrm>
          <a:prstGeom prst="rect">
            <a:avLst/>
          </a:prstGeom>
        </p:spPr>
        <p:txBody>
          <a:bodyPr vert="wordArtVert" wrap="none" fromWordArt="1">
            <a:prstTxWarp prst="textPlain">
              <a:avLst>
                <a:gd name="adj" fmla="val 50000"/>
              </a:avLst>
            </a:prstTxWarp>
            <a:scene3d>
              <a:camera prst="legacyPerspectiveFront">
                <a:rot lat="20639998" lon="20699998" rev="0"/>
              </a:camera>
              <a:lightRig rig="legacyNormal3" dir="l"/>
            </a:scene3d>
            <a:sp3d extrusionH="201600" prstMaterial="legacyPlastic">
              <a:extrusionClr>
                <a:srgbClr val="FF9966"/>
              </a:extrusionClr>
            </a:sp3d>
          </a:bodyPr>
          <a:lstStyle/>
          <a:p>
            <a:pPr algn="ctr" fontAlgn="auto"/>
            <a:r>
              <a:rPr lang="en-US" sz="3600" kern="10">
                <a:ln w="9525">
                  <a:round/>
                  <a:headEnd/>
                  <a:tailEnd/>
                </a:ln>
                <a:solidFill>
                  <a:srgbClr val="CC0000"/>
                </a:solidFill>
                <a:latin typeface="Arial Black"/>
                <a:ea typeface="Arial Black"/>
                <a:cs typeface="Arial Black"/>
              </a:rPr>
              <a:t>Estimates</a:t>
            </a:r>
          </a:p>
        </p:txBody>
      </p:sp>
      <p:sp>
        <p:nvSpPr>
          <p:cNvPr id="62479" name="WordArt 15"/>
          <p:cNvSpPr>
            <a:spLocks noChangeArrowheads="1" noChangeShapeType="1" noTextEdit="1"/>
          </p:cNvSpPr>
          <p:nvPr/>
        </p:nvSpPr>
        <p:spPr bwMode="auto">
          <a:xfrm rot="5400000">
            <a:off x="7263606" y="2337594"/>
            <a:ext cx="2160588" cy="1295400"/>
          </a:xfrm>
          <a:prstGeom prst="rect">
            <a:avLst/>
          </a:prstGeom>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a:ea typeface="Arial Black"/>
                <a:cs typeface="Arial Black"/>
              </a:rPr>
              <a:t>Weekly</a:t>
            </a:r>
          </a:p>
          <a:p>
            <a:pPr algn="ctr" fontAlgn="auto"/>
            <a:r>
              <a:rPr lang="en-US" sz="3600" kern="10">
                <a:ln w="9525">
                  <a:solidFill>
                    <a:srgbClr val="000000"/>
                  </a:solidFill>
                  <a:round/>
                  <a:headEnd/>
                  <a:tailEnd/>
                </a:ln>
                <a:solidFill>
                  <a:srgbClr val="000000"/>
                </a:solidFill>
                <a:latin typeface="Arial Black"/>
                <a:ea typeface="Arial Black"/>
                <a:cs typeface="Arial Black"/>
              </a:rPr>
              <a:t>Testing</a:t>
            </a:r>
          </a:p>
        </p:txBody>
      </p:sp>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47</a:t>
            </a:fld>
            <a:endParaRPr lang="en-GB"/>
          </a:p>
        </p:txBody>
      </p:sp>
    </p:spTree>
    <p:extLst>
      <p:ext uri="{BB962C8B-B14F-4D97-AF65-F5344CB8AC3E}">
        <p14:creationId xmlns:p14="http://schemas.microsoft.com/office/powerpoint/2010/main" val="301511879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74227"/>
            <a:ext cx="8858250" cy="673303"/>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Every user, every day, was using an average of 65 minutes to</a:t>
            </a:r>
            <a:br>
              <a:rPr lang="en-US" sz="1800" dirty="0" smtClean="0">
                <a:latin typeface="Arial Black"/>
                <a:cs typeface="Arial Black"/>
              </a:rPr>
            </a:br>
            <a:r>
              <a:rPr lang="en-US" sz="1800" dirty="0" smtClean="0">
                <a:latin typeface="Arial Black"/>
                <a:cs typeface="Arial Black"/>
              </a:rPr>
              <a:t>set up a report </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48</a:t>
            </a:fld>
            <a:endParaRPr lang="en-GB"/>
          </a:p>
        </p:txBody>
      </p:sp>
      <p:sp>
        <p:nvSpPr>
          <p:cNvPr id="14" name="TextBox 13"/>
          <p:cNvSpPr txBox="1"/>
          <p:nvPr/>
        </p:nvSpPr>
        <p:spPr>
          <a:xfrm>
            <a:off x="523861" y="554772"/>
            <a:ext cx="5043479" cy="2585323"/>
          </a:xfrm>
          <a:prstGeom prst="rect">
            <a:avLst/>
          </a:prstGeom>
          <a:solidFill>
            <a:schemeClr val="bg1"/>
          </a:solidFill>
          <a:ln w="76200" cmpd="sng">
            <a:solidFill>
              <a:srgbClr val="0000FF"/>
            </a:solidFill>
          </a:ln>
        </p:spPr>
        <p:txBody>
          <a:bodyPr wrap="square" rtlCol="0">
            <a:spAutoFit/>
          </a:bodyPr>
          <a:lstStyle/>
          <a:p>
            <a:r>
              <a:rPr lang="en-US" b="1" dirty="0" err="1" smtClean="0">
                <a:solidFill>
                  <a:srgbClr val="030000"/>
                </a:solidFill>
                <a:effectLst>
                  <a:outerShdw blurRad="38100" dist="38100" dir="2700000" algn="tl">
                    <a:srgbClr val="FFFFFF"/>
                  </a:outerShdw>
                </a:effectLst>
                <a:latin typeface="Arial Black"/>
                <a:cs typeface="Arial Black"/>
              </a:rPr>
              <a:t>Usability.Productivity</a:t>
            </a:r>
            <a:endParaRPr lang="en-US" b="1" dirty="0" smtClean="0">
              <a:solidFill>
                <a:srgbClr val="030000"/>
              </a:solidFill>
              <a:effectLst>
                <a:outerShdw blurRad="38100" dist="38100" dir="2700000" algn="tl">
                  <a:srgbClr val="FFFFFF"/>
                </a:outerShdw>
              </a:effectLst>
              <a:latin typeface="Arial Black"/>
              <a:cs typeface="Arial Black"/>
            </a:endParaRPr>
          </a:p>
          <a:p>
            <a:r>
              <a:rPr lang="en-US" i="1" dirty="0">
                <a:latin typeface="Arial"/>
                <a:cs typeface="Arial"/>
              </a:rPr>
              <a:t>Scale for quantification: Time in minutes to set up a typical specified Market Research-report</a:t>
            </a:r>
          </a:p>
          <a:p>
            <a:endParaRPr lang="en-US" dirty="0">
              <a:latin typeface="Arial Black"/>
              <a:cs typeface="Arial Black"/>
            </a:endParaRPr>
          </a:p>
          <a:p>
            <a:r>
              <a:rPr lang="en-US" b="1" dirty="0">
                <a:latin typeface="Arial Black"/>
                <a:cs typeface="Arial Black"/>
              </a:rPr>
              <a:t>Past</a:t>
            </a:r>
            <a:r>
              <a:rPr lang="en-US" dirty="0">
                <a:latin typeface="Arial Black"/>
                <a:cs typeface="Arial Black"/>
              </a:rPr>
              <a:t> Level [Release 8.0]: 65 </a:t>
            </a:r>
            <a:r>
              <a:rPr lang="en-US" dirty="0" err="1">
                <a:latin typeface="Arial Black"/>
                <a:cs typeface="Arial Black"/>
              </a:rPr>
              <a:t>mins</a:t>
            </a:r>
            <a:r>
              <a:rPr lang="en-US" dirty="0">
                <a:latin typeface="Arial Black"/>
                <a:cs typeface="Arial Black"/>
              </a:rPr>
              <a:t>., </a:t>
            </a:r>
          </a:p>
          <a:p>
            <a:endParaRPr lang="en-US" dirty="0">
              <a:latin typeface="Arial Black"/>
              <a:cs typeface="Arial Black"/>
            </a:endParaRPr>
          </a:p>
          <a:p>
            <a:r>
              <a:rPr lang="en-US" dirty="0">
                <a:latin typeface="Arial"/>
                <a:cs typeface="Arial"/>
              </a:rPr>
              <a:t>Tolerable Limit [Release 8.5]: 35 </a:t>
            </a:r>
            <a:r>
              <a:rPr lang="en-US" dirty="0" err="1">
                <a:latin typeface="Arial"/>
                <a:cs typeface="Arial"/>
              </a:rPr>
              <a:t>mins</a:t>
            </a:r>
            <a:r>
              <a:rPr lang="en-US" dirty="0">
                <a:latin typeface="Arial"/>
                <a:cs typeface="Arial"/>
              </a:rPr>
              <a:t>., </a:t>
            </a:r>
          </a:p>
          <a:p>
            <a:endParaRPr lang="en-US" dirty="0">
              <a:latin typeface="Arial"/>
              <a:cs typeface="Arial"/>
            </a:endParaRPr>
          </a:p>
          <a:p>
            <a:r>
              <a:rPr lang="en-US" dirty="0">
                <a:latin typeface="Arial"/>
                <a:cs typeface="Arial"/>
              </a:rPr>
              <a:t>Goal [Release 8.5]: 25 </a:t>
            </a:r>
            <a:r>
              <a:rPr lang="en-US" dirty="0" err="1">
                <a:latin typeface="Arial"/>
                <a:cs typeface="Arial"/>
              </a:rPr>
              <a:t>mins</a:t>
            </a:r>
            <a:r>
              <a:rPr lang="en-US" dirty="0">
                <a:latin typeface="Arial"/>
                <a:cs typeface="Arial"/>
              </a:rPr>
              <a:t>. </a:t>
            </a:r>
          </a:p>
        </p:txBody>
      </p:sp>
      <p:sp>
        <p:nvSpPr>
          <p:cNvPr id="15" name="Down Arrow 14"/>
          <p:cNvSpPr/>
          <p:nvPr/>
        </p:nvSpPr>
        <p:spPr>
          <a:xfrm>
            <a:off x="3624986" y="2387442"/>
            <a:ext cx="612929" cy="170336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940820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88995"/>
            <a:ext cx="8759825" cy="673303"/>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 The worst acceptable case requirement, for the next quarterly world release, is 35 minutes, or better; less is ‘intolerable’</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49</a:t>
            </a:fld>
            <a:endParaRPr lang="en-GB"/>
          </a:p>
        </p:txBody>
      </p:sp>
      <p:sp>
        <p:nvSpPr>
          <p:cNvPr id="14" name="TextBox 13"/>
          <p:cNvSpPr txBox="1"/>
          <p:nvPr/>
        </p:nvSpPr>
        <p:spPr>
          <a:xfrm>
            <a:off x="715819" y="554772"/>
            <a:ext cx="5043479" cy="2862323"/>
          </a:xfrm>
          <a:prstGeom prst="rect">
            <a:avLst/>
          </a:prstGeom>
          <a:solidFill>
            <a:schemeClr val="bg1"/>
          </a:solidFill>
          <a:ln w="76200" cmpd="sng">
            <a:solidFill>
              <a:srgbClr val="0000FF"/>
            </a:solidFill>
          </a:ln>
        </p:spPr>
        <p:txBody>
          <a:bodyPr wrap="square" rtlCol="0">
            <a:spAutoFit/>
          </a:bodyPr>
          <a:lstStyle/>
          <a:p>
            <a:r>
              <a:rPr lang="en-US" b="1" dirty="0" err="1" smtClean="0">
                <a:solidFill>
                  <a:srgbClr val="030000"/>
                </a:solidFill>
                <a:effectLst>
                  <a:outerShdw blurRad="38100" dist="38100" dir="2700000" algn="tl">
                    <a:srgbClr val="FFFFFF"/>
                  </a:outerShdw>
                </a:effectLst>
                <a:latin typeface="Arial Black"/>
                <a:cs typeface="Arial Black"/>
              </a:rPr>
              <a:t>Usability.Productivity</a:t>
            </a:r>
            <a:endParaRPr lang="en-US" b="1" dirty="0" smtClean="0">
              <a:solidFill>
                <a:srgbClr val="030000"/>
              </a:solidFill>
              <a:effectLst>
                <a:outerShdw blurRad="38100" dist="38100" dir="2700000" algn="tl">
                  <a:srgbClr val="FFFFFF"/>
                </a:outerShdw>
              </a:effectLst>
              <a:latin typeface="Arial Black"/>
              <a:cs typeface="Arial Black"/>
            </a:endParaRPr>
          </a:p>
          <a:p>
            <a:r>
              <a:rPr lang="en-US" dirty="0">
                <a:latin typeface="Arial"/>
                <a:cs typeface="Arial"/>
              </a:rPr>
              <a:t>Scale for quantification: Time in minutes to set up a typical specified Market Research-report</a:t>
            </a:r>
          </a:p>
          <a:p>
            <a:endParaRPr lang="en-US" dirty="0">
              <a:latin typeface="Arial Black"/>
              <a:cs typeface="Arial Black"/>
            </a:endParaRPr>
          </a:p>
          <a:p>
            <a:r>
              <a:rPr lang="en-US" b="1" dirty="0">
                <a:latin typeface="Arial"/>
                <a:cs typeface="Arial"/>
              </a:rPr>
              <a:t>Past</a:t>
            </a:r>
            <a:r>
              <a:rPr lang="en-US" dirty="0">
                <a:latin typeface="Arial"/>
                <a:cs typeface="Arial"/>
              </a:rPr>
              <a:t> Level [Release 8.0]: 65 </a:t>
            </a:r>
            <a:r>
              <a:rPr lang="en-US" dirty="0" err="1">
                <a:latin typeface="Arial"/>
                <a:cs typeface="Arial"/>
              </a:rPr>
              <a:t>mins</a:t>
            </a:r>
            <a:r>
              <a:rPr lang="en-US" dirty="0" smtClean="0">
                <a:latin typeface="Arial"/>
                <a:cs typeface="Arial"/>
              </a:rPr>
              <a:t>.</a:t>
            </a:r>
            <a:endParaRPr lang="en-US" dirty="0">
              <a:latin typeface="Arial"/>
              <a:cs typeface="Arial"/>
            </a:endParaRPr>
          </a:p>
          <a:p>
            <a:endParaRPr lang="en-US" dirty="0">
              <a:latin typeface="Arial Black"/>
              <a:cs typeface="Arial Black"/>
            </a:endParaRPr>
          </a:p>
          <a:p>
            <a:r>
              <a:rPr lang="en-US" b="1" dirty="0">
                <a:latin typeface="Arial Black"/>
                <a:cs typeface="Arial Black"/>
              </a:rPr>
              <a:t>Tolerable</a:t>
            </a:r>
            <a:r>
              <a:rPr lang="en-US" dirty="0">
                <a:latin typeface="Arial Black"/>
                <a:cs typeface="Arial Black"/>
              </a:rPr>
              <a:t> Limit [Release 8.5]: 35 </a:t>
            </a:r>
            <a:r>
              <a:rPr lang="en-US" dirty="0" err="1">
                <a:latin typeface="Arial Black"/>
                <a:cs typeface="Arial Black"/>
              </a:rPr>
              <a:t>mins</a:t>
            </a:r>
            <a:r>
              <a:rPr lang="en-US" dirty="0">
                <a:latin typeface="Arial Black"/>
                <a:cs typeface="Arial Black"/>
              </a:rPr>
              <a:t>., </a:t>
            </a:r>
          </a:p>
          <a:p>
            <a:endParaRPr lang="en-US" dirty="0">
              <a:latin typeface="Arial Black"/>
              <a:cs typeface="Arial Black"/>
            </a:endParaRPr>
          </a:p>
          <a:p>
            <a:r>
              <a:rPr lang="en-US" dirty="0">
                <a:latin typeface="Arial"/>
                <a:cs typeface="Arial"/>
              </a:rPr>
              <a:t>Goal [Release 8.5]: 25 </a:t>
            </a:r>
            <a:r>
              <a:rPr lang="en-US" dirty="0" err="1">
                <a:latin typeface="Arial"/>
                <a:cs typeface="Arial"/>
              </a:rPr>
              <a:t>mins</a:t>
            </a:r>
            <a:r>
              <a:rPr lang="en-US" dirty="0">
                <a:latin typeface="Arial"/>
                <a:cs typeface="Arial"/>
              </a:rPr>
              <a:t>. </a:t>
            </a:r>
          </a:p>
        </p:txBody>
      </p:sp>
      <p:sp>
        <p:nvSpPr>
          <p:cNvPr id="15" name="Down Arrow 14"/>
          <p:cNvSpPr/>
          <p:nvPr/>
        </p:nvSpPr>
        <p:spPr>
          <a:xfrm>
            <a:off x="4654053" y="2770646"/>
            <a:ext cx="806207" cy="137554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2953162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were my Yugoslav professor friends so excited about?</a:t>
            </a:r>
            <a:endParaRPr lang="en-US" dirty="0"/>
          </a:p>
        </p:txBody>
      </p:sp>
      <p:sp>
        <p:nvSpPr>
          <p:cNvPr id="3" name="Content Placeholder 2"/>
          <p:cNvSpPr>
            <a:spLocks noGrp="1"/>
          </p:cNvSpPr>
          <p:nvPr>
            <p:ph sz="half" idx="1"/>
          </p:nvPr>
        </p:nvSpPr>
        <p:spPr/>
        <p:txBody>
          <a:bodyPr/>
          <a:lstStyle/>
          <a:p>
            <a:r>
              <a:rPr lang="en-US" dirty="0" smtClean="0"/>
              <a:t>Tom,</a:t>
            </a:r>
          </a:p>
          <a:p>
            <a:r>
              <a:rPr lang="en-US" dirty="0" smtClean="0"/>
              <a:t>In 1945 Tito gave us the job of redesigning the Yugoslav State</a:t>
            </a:r>
          </a:p>
          <a:p>
            <a:r>
              <a:rPr lang="en-US" dirty="0" smtClean="0"/>
              <a:t>In 1946 we revolutionarily changed things</a:t>
            </a:r>
          </a:p>
          <a:p>
            <a:pPr lvl="1"/>
            <a:r>
              <a:rPr lang="en-US" dirty="0" smtClean="0"/>
              <a:t>But it did not work well</a:t>
            </a:r>
          </a:p>
          <a:p>
            <a:r>
              <a:rPr lang="en-US" dirty="0" smtClean="0"/>
              <a:t>Same in 1947, 1948, 1949, …</a:t>
            </a:r>
            <a:endParaRPr lang="en-US" dirty="0"/>
          </a:p>
        </p:txBody>
      </p:sp>
      <p:sp>
        <p:nvSpPr>
          <p:cNvPr id="4" name="Content Placeholder 3"/>
          <p:cNvSpPr>
            <a:spLocks noGrp="1"/>
          </p:cNvSpPr>
          <p:nvPr>
            <p:ph sz="half" idx="2"/>
          </p:nvPr>
        </p:nvSpPr>
        <p:spPr/>
        <p:txBody>
          <a:bodyPr>
            <a:normAutofit fontScale="85000" lnSpcReduction="10000"/>
          </a:bodyPr>
          <a:lstStyle/>
          <a:p>
            <a:r>
              <a:rPr lang="en-US" dirty="0" smtClean="0"/>
              <a:t>During you talk, we just realized that if we had followed your </a:t>
            </a:r>
            <a:r>
              <a:rPr lang="en-US" dirty="0" err="1" smtClean="0"/>
              <a:t>Evo</a:t>
            </a:r>
            <a:r>
              <a:rPr lang="en-US" dirty="0" smtClean="0"/>
              <a:t> method,</a:t>
            </a:r>
          </a:p>
          <a:p>
            <a:r>
              <a:rPr lang="en-US" i="1" dirty="0" smtClean="0"/>
              <a:t>And delivered incremental real value to stakeholders</a:t>
            </a:r>
            <a:r>
              <a:rPr lang="en-US" dirty="0" smtClean="0"/>
              <a:t>, for sure each year,</a:t>
            </a:r>
          </a:p>
          <a:p>
            <a:r>
              <a:rPr lang="en-US" dirty="0" smtClean="0"/>
              <a:t>Then by now, 1972, </a:t>
            </a:r>
          </a:p>
          <a:p>
            <a:r>
              <a:rPr lang="en-US" dirty="0" smtClean="0"/>
              <a:t>26 years later </a:t>
            </a:r>
          </a:p>
          <a:p>
            <a:r>
              <a:rPr lang="en-US" b="1" i="1" dirty="0" smtClean="0"/>
              <a:t>we would have probably gotten a lot more real progress than we did</a:t>
            </a:r>
            <a:endParaRPr lang="en-US" b="1" i="1" dirty="0"/>
          </a:p>
        </p:txBody>
      </p:sp>
      <p:sp>
        <p:nvSpPr>
          <p:cNvPr id="5" name="Date Placeholder 4"/>
          <p:cNvSpPr>
            <a:spLocks noGrp="1"/>
          </p:cNvSpPr>
          <p:nvPr>
            <p:ph type="dt" sz="half" idx="10"/>
          </p:nvPr>
        </p:nvSpPr>
        <p:spPr/>
        <p:txBody>
          <a:bodyPr/>
          <a:lstStyle/>
          <a:p>
            <a:pPr>
              <a:defRPr/>
            </a:pPr>
            <a:fld id="{4DACE8CB-E2A7-1E4B-9646-52D35EC7D860}" type="datetime3">
              <a:rPr lang="en-GB" smtClean="0"/>
              <a:t>14 April 2015</a:t>
            </a:fld>
            <a:endParaRPr lang="en-US"/>
          </a:p>
        </p:txBody>
      </p:sp>
      <p:sp>
        <p:nvSpPr>
          <p:cNvPr id="6" name="Footer Placeholder 5"/>
          <p:cNvSpPr>
            <a:spLocks noGrp="1"/>
          </p:cNvSpPr>
          <p:nvPr>
            <p:ph type="ftr" sz="quarter" idx="11"/>
          </p:nvPr>
        </p:nvSpPr>
        <p:spPr/>
        <p:txBody>
          <a:bodyPr/>
          <a:lstStyle/>
          <a:p>
            <a:pPr>
              <a:defRPr/>
            </a:pPr>
            <a:r>
              <a:rPr lang="en-US" smtClean="0"/>
              <a:t>Copyright Tom@Gilb.com 2014</a:t>
            </a:r>
            <a:endParaRPr lang="en-US"/>
          </a:p>
        </p:txBody>
      </p:sp>
      <p:sp>
        <p:nvSpPr>
          <p:cNvPr id="7" name="Slide Number Placeholder 6"/>
          <p:cNvSpPr>
            <a:spLocks noGrp="1"/>
          </p:cNvSpPr>
          <p:nvPr>
            <p:ph type="sldNum" sz="quarter" idx="12"/>
          </p:nvPr>
        </p:nvSpPr>
        <p:spPr/>
        <p:txBody>
          <a:bodyPr/>
          <a:lstStyle/>
          <a:p>
            <a:pPr>
              <a:defRPr/>
            </a:pPr>
            <a:fld id="{065B7237-CA1D-AB43-9BC0-1A0BAD6E7FE3}" type="slidenum">
              <a:rPr lang="en-US" smtClean="0"/>
              <a:pPr>
                <a:defRPr/>
              </a:pPr>
              <a:t>5</a:t>
            </a:fld>
            <a:endParaRPr lang="en-US"/>
          </a:p>
        </p:txBody>
      </p:sp>
      <p:pic>
        <p:nvPicPr>
          <p:cNvPr id="8" name="Content Placeholder 7"/>
          <p:cNvPicPr>
            <a:picLocks noChangeAspect="1"/>
          </p:cNvPicPr>
          <p:nvPr/>
        </p:nvPicPr>
        <p:blipFill>
          <a:blip r:embed="rId3"/>
          <a:srcRect l="16106" r="16106"/>
          <a:stretch>
            <a:fillRect/>
          </a:stretch>
        </p:blipFill>
        <p:spPr bwMode="auto">
          <a:xfrm>
            <a:off x="7998642" y="5630847"/>
            <a:ext cx="1095011" cy="1227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spTree>
    <p:extLst>
      <p:ext uri="{BB962C8B-B14F-4D97-AF65-F5344CB8AC3E}">
        <p14:creationId xmlns:p14="http://schemas.microsoft.com/office/powerpoint/2010/main" val="2274719342"/>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1330325"/>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The committed </a:t>
            </a:r>
            <a:r>
              <a:rPr lang="en-US" sz="1800" i="1" dirty="0" smtClean="0">
                <a:latin typeface="Arial Black"/>
                <a:cs typeface="Arial Black"/>
              </a:rPr>
              <a:t>target level requirement</a:t>
            </a:r>
            <a:r>
              <a:rPr lang="en-US" sz="1800" dirty="0" smtClean="0">
                <a:latin typeface="Arial Black"/>
                <a:cs typeface="Arial Black"/>
              </a:rPr>
              <a:t>, the ‘Goal’,</a:t>
            </a:r>
            <a:br>
              <a:rPr lang="en-US" sz="1800" dirty="0" smtClean="0">
                <a:latin typeface="Arial Black"/>
                <a:cs typeface="Arial Black"/>
              </a:rPr>
            </a:br>
            <a:r>
              <a:rPr lang="en-US" sz="1800" dirty="0" smtClean="0">
                <a:latin typeface="Arial Black"/>
                <a:cs typeface="Arial Black"/>
              </a:rPr>
              <a:t>is to get the user task down to 25 minutes or better.</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50</a:t>
            </a:fld>
            <a:endParaRPr lang="en-GB"/>
          </a:p>
        </p:txBody>
      </p:sp>
      <p:sp>
        <p:nvSpPr>
          <p:cNvPr id="14" name="TextBox 13"/>
          <p:cNvSpPr txBox="1"/>
          <p:nvPr/>
        </p:nvSpPr>
        <p:spPr>
          <a:xfrm>
            <a:off x="2141106" y="915631"/>
            <a:ext cx="5758838" cy="2862323"/>
          </a:xfrm>
          <a:prstGeom prst="rect">
            <a:avLst/>
          </a:prstGeom>
          <a:solidFill>
            <a:schemeClr val="bg1"/>
          </a:solidFill>
          <a:ln w="76200" cmpd="sng">
            <a:solidFill>
              <a:srgbClr val="0000FF"/>
            </a:solidFill>
          </a:ln>
        </p:spPr>
        <p:txBody>
          <a:bodyPr wrap="square" rtlCol="0">
            <a:spAutoFit/>
          </a:bodyPr>
          <a:lstStyle/>
          <a:p>
            <a:r>
              <a:rPr lang="en-US" b="1" dirty="0" err="1" smtClean="0">
                <a:solidFill>
                  <a:srgbClr val="030000"/>
                </a:solidFill>
                <a:effectLst>
                  <a:outerShdw blurRad="38100" dist="38100" dir="2700000" algn="tl">
                    <a:srgbClr val="FFFFFF"/>
                  </a:outerShdw>
                </a:effectLst>
                <a:latin typeface="Arial Black"/>
                <a:cs typeface="Arial Black"/>
              </a:rPr>
              <a:t>Usability.Productivity</a:t>
            </a:r>
            <a:endParaRPr lang="en-US" b="1" dirty="0" smtClean="0">
              <a:solidFill>
                <a:srgbClr val="030000"/>
              </a:solidFill>
              <a:effectLst>
                <a:outerShdw blurRad="38100" dist="38100" dir="2700000" algn="tl">
                  <a:srgbClr val="FFFFFF"/>
                </a:outerShdw>
              </a:effectLst>
              <a:latin typeface="Arial Black"/>
              <a:cs typeface="Arial Black"/>
            </a:endParaRPr>
          </a:p>
          <a:p>
            <a:r>
              <a:rPr lang="en-US" b="1" dirty="0">
                <a:latin typeface="Arial Black"/>
                <a:cs typeface="Arial Black"/>
              </a:rPr>
              <a:t>Scale</a:t>
            </a:r>
            <a:r>
              <a:rPr lang="en-US" dirty="0">
                <a:latin typeface="Arial Black"/>
                <a:cs typeface="Arial Black"/>
              </a:rPr>
              <a:t> for quantification: Time in minutes to set up a typical specified Market Research-report</a:t>
            </a:r>
          </a:p>
          <a:p>
            <a:endParaRPr lang="en-US" dirty="0">
              <a:latin typeface="Arial Black"/>
              <a:cs typeface="Arial Black"/>
            </a:endParaRPr>
          </a:p>
          <a:p>
            <a:r>
              <a:rPr lang="en-US" dirty="0">
                <a:latin typeface="Arial"/>
                <a:cs typeface="Arial"/>
              </a:rPr>
              <a:t>Past Level [Release 8.0]: 65 </a:t>
            </a:r>
            <a:r>
              <a:rPr lang="en-US" dirty="0" err="1">
                <a:latin typeface="Arial"/>
                <a:cs typeface="Arial"/>
              </a:rPr>
              <a:t>mins</a:t>
            </a:r>
            <a:r>
              <a:rPr lang="en-US" dirty="0">
                <a:latin typeface="Arial"/>
                <a:cs typeface="Arial"/>
              </a:rPr>
              <a:t>., </a:t>
            </a:r>
          </a:p>
          <a:p>
            <a:endParaRPr lang="en-US" dirty="0">
              <a:latin typeface="Arial"/>
              <a:cs typeface="Arial"/>
            </a:endParaRPr>
          </a:p>
          <a:p>
            <a:r>
              <a:rPr lang="en-US" dirty="0">
                <a:latin typeface="Arial"/>
                <a:cs typeface="Arial"/>
              </a:rPr>
              <a:t>Tolerable Limit [Release 8.5]: 35 </a:t>
            </a:r>
            <a:r>
              <a:rPr lang="en-US" dirty="0" err="1">
                <a:latin typeface="Arial"/>
                <a:cs typeface="Arial"/>
              </a:rPr>
              <a:t>mins</a:t>
            </a:r>
            <a:r>
              <a:rPr lang="en-US" dirty="0">
                <a:latin typeface="Arial"/>
                <a:cs typeface="Arial"/>
              </a:rPr>
              <a:t>., </a:t>
            </a:r>
          </a:p>
          <a:p>
            <a:endParaRPr lang="en-US" dirty="0">
              <a:latin typeface="Arial Black"/>
              <a:cs typeface="Arial Black"/>
            </a:endParaRPr>
          </a:p>
          <a:p>
            <a:r>
              <a:rPr lang="en-US" b="1" dirty="0">
                <a:latin typeface="Arial Black"/>
                <a:cs typeface="Arial Black"/>
              </a:rPr>
              <a:t>Goal</a:t>
            </a:r>
            <a:r>
              <a:rPr lang="en-US" dirty="0">
                <a:latin typeface="Arial Black"/>
                <a:cs typeface="Arial Black"/>
              </a:rPr>
              <a:t> [Release 8.5]: 25 </a:t>
            </a:r>
            <a:r>
              <a:rPr lang="en-US" dirty="0" err="1">
                <a:latin typeface="Arial Black"/>
                <a:cs typeface="Arial Black"/>
              </a:rPr>
              <a:t>mins</a:t>
            </a:r>
            <a:r>
              <a:rPr lang="en-US" dirty="0">
                <a:latin typeface="Arial Black"/>
                <a:cs typeface="Arial Black"/>
              </a:rPr>
              <a:t>. </a:t>
            </a:r>
          </a:p>
        </p:txBody>
      </p:sp>
      <p:sp>
        <p:nvSpPr>
          <p:cNvPr id="15" name="Down Arrow 14"/>
          <p:cNvSpPr/>
          <p:nvPr/>
        </p:nvSpPr>
        <p:spPr>
          <a:xfrm>
            <a:off x="5228768" y="3677205"/>
            <a:ext cx="920558" cy="45438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5392360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1330325"/>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The weekly ‘value delivery cycle’ resource is 110 work-hours</a:t>
            </a:r>
            <a:br>
              <a:rPr lang="en-US" sz="1800" dirty="0" smtClean="0">
                <a:latin typeface="Arial Black"/>
                <a:cs typeface="Arial Black"/>
              </a:rPr>
            </a:br>
            <a:r>
              <a:rPr lang="en-US" sz="1800" dirty="0" smtClean="0">
                <a:latin typeface="Arial Black"/>
                <a:cs typeface="Arial Black"/>
              </a:rPr>
              <a:t>(4 days, effective time for the team of 3 to 4 people)</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51</a:t>
            </a:fld>
            <a:endParaRPr lang="en-GB"/>
          </a:p>
        </p:txBody>
      </p:sp>
      <p:sp>
        <p:nvSpPr>
          <p:cNvPr id="14" name="TextBox 13"/>
          <p:cNvSpPr txBox="1"/>
          <p:nvPr/>
        </p:nvSpPr>
        <p:spPr>
          <a:xfrm>
            <a:off x="2590800" y="1381412"/>
            <a:ext cx="3467488" cy="1477328"/>
          </a:xfrm>
          <a:prstGeom prst="rect">
            <a:avLst/>
          </a:prstGeom>
          <a:solidFill>
            <a:srgbClr val="FFFFFF"/>
          </a:solidFill>
          <a:ln w="76200" cmpd="sng">
            <a:solidFill>
              <a:srgbClr val="0000FF"/>
            </a:solidFill>
          </a:ln>
        </p:spPr>
        <p:txBody>
          <a:bodyPr wrap="square" rtlCol="0">
            <a:spAutoFit/>
          </a:bodyPr>
          <a:lstStyle/>
          <a:p>
            <a:pPr algn="ctr"/>
            <a:r>
              <a:rPr lang="en-GB" dirty="0" smtClean="0">
                <a:latin typeface="Arial Black"/>
                <a:cs typeface="Arial Black"/>
              </a:rPr>
              <a:t>Work Hours available</a:t>
            </a:r>
          </a:p>
          <a:p>
            <a:pPr algn="ctr"/>
            <a:r>
              <a:rPr lang="en-GB" dirty="0" smtClean="0">
                <a:latin typeface="Arial Black"/>
                <a:cs typeface="Arial Black"/>
              </a:rPr>
              <a:t> this weekly delivery cycle. </a:t>
            </a:r>
          </a:p>
          <a:p>
            <a:pPr algn="ctr"/>
            <a:r>
              <a:rPr lang="en-GB" dirty="0" smtClean="0">
                <a:latin typeface="Arial Black"/>
                <a:cs typeface="Arial Black"/>
              </a:rPr>
              <a:t>For 4 people. </a:t>
            </a:r>
          </a:p>
          <a:p>
            <a:pPr algn="ctr"/>
            <a:r>
              <a:rPr lang="en-GB" dirty="0" smtClean="0">
                <a:latin typeface="Arial Black"/>
                <a:cs typeface="Arial Black"/>
              </a:rPr>
              <a:t>110 effective hours</a:t>
            </a:r>
            <a:endParaRPr lang="en-GB" dirty="0">
              <a:latin typeface="Arial Black"/>
              <a:cs typeface="Arial Black"/>
            </a:endParaRPr>
          </a:p>
        </p:txBody>
      </p:sp>
      <p:sp>
        <p:nvSpPr>
          <p:cNvPr id="15" name="Down Arrow 14"/>
          <p:cNvSpPr/>
          <p:nvPr/>
        </p:nvSpPr>
        <p:spPr>
          <a:xfrm>
            <a:off x="5357566" y="2858740"/>
            <a:ext cx="759111" cy="163859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579477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1330325"/>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The developer team can choose the requirement they want to prioritize, and work on, this week. They chose the 0.0 (no improvement yet, in last 8 weeks) of the ‘Productivity requirement</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52</a:t>
            </a:fld>
            <a:endParaRPr lang="en-GB"/>
          </a:p>
        </p:txBody>
      </p:sp>
      <p:sp>
        <p:nvSpPr>
          <p:cNvPr id="14" name="TextBox 13"/>
          <p:cNvSpPr txBox="1"/>
          <p:nvPr/>
        </p:nvSpPr>
        <p:spPr>
          <a:xfrm>
            <a:off x="3543900" y="1459925"/>
            <a:ext cx="4577537" cy="1477328"/>
          </a:xfrm>
          <a:prstGeom prst="rect">
            <a:avLst/>
          </a:prstGeom>
          <a:solidFill>
            <a:srgbClr val="FFFFFF"/>
          </a:solidFill>
          <a:ln w="57150" cmpd="sng">
            <a:solidFill>
              <a:srgbClr val="0000FF"/>
            </a:solidFill>
          </a:ln>
        </p:spPr>
        <p:txBody>
          <a:bodyPr wrap="square" rtlCol="0">
            <a:spAutoFit/>
          </a:bodyPr>
          <a:lstStyle/>
          <a:p>
            <a:pPr algn="ctr"/>
            <a:r>
              <a:rPr lang="en-GB" dirty="0" smtClean="0">
                <a:latin typeface="Arial Black"/>
                <a:cs typeface="Arial Black"/>
              </a:rPr>
              <a:t>The team chooses to work on a weak point.</a:t>
            </a:r>
          </a:p>
          <a:p>
            <a:pPr algn="ctr"/>
            <a:r>
              <a:rPr lang="en-GB" dirty="0" smtClean="0">
                <a:latin typeface="Arial Black"/>
                <a:cs typeface="Arial Black"/>
              </a:rPr>
              <a:t>This is ‘dynamic prioritization’ –</a:t>
            </a:r>
          </a:p>
          <a:p>
            <a:pPr algn="ctr"/>
            <a:r>
              <a:rPr lang="en-GB" dirty="0" smtClean="0">
                <a:latin typeface="Arial Black"/>
                <a:cs typeface="Arial Black"/>
              </a:rPr>
              <a:t>Decisions based on the weekly ‘state of play’</a:t>
            </a:r>
            <a:endParaRPr lang="en-GB" dirty="0">
              <a:latin typeface="Arial Black"/>
              <a:cs typeface="Arial Black"/>
            </a:endParaRPr>
          </a:p>
        </p:txBody>
      </p:sp>
      <p:sp>
        <p:nvSpPr>
          <p:cNvPr id="15" name="TextBox 14"/>
          <p:cNvSpPr txBox="1"/>
          <p:nvPr/>
        </p:nvSpPr>
        <p:spPr>
          <a:xfrm>
            <a:off x="2424992" y="4056548"/>
            <a:ext cx="671521" cy="369332"/>
          </a:xfrm>
          <a:prstGeom prst="rect">
            <a:avLst/>
          </a:prstGeom>
          <a:solidFill>
            <a:srgbClr val="FFFFFF"/>
          </a:solidFill>
        </p:spPr>
        <p:txBody>
          <a:bodyPr wrap="square" rtlCol="0">
            <a:spAutoFit/>
          </a:bodyPr>
          <a:lstStyle/>
          <a:p>
            <a:r>
              <a:rPr lang="en-GB" dirty="0" smtClean="0"/>
              <a:t> 0.0</a:t>
            </a:r>
            <a:endParaRPr lang="en-GB" dirty="0"/>
          </a:p>
        </p:txBody>
      </p:sp>
      <p:sp>
        <p:nvSpPr>
          <p:cNvPr id="18" name="Down Arrow 17"/>
          <p:cNvSpPr/>
          <p:nvPr/>
        </p:nvSpPr>
        <p:spPr>
          <a:xfrm>
            <a:off x="2437410" y="1066800"/>
            <a:ext cx="277368" cy="307734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756833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74227"/>
            <a:ext cx="8858250" cy="1019394"/>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Every user, every day, was using an average of 65 minutes to</a:t>
            </a:r>
            <a:br>
              <a:rPr lang="en-US" sz="1800" dirty="0" smtClean="0">
                <a:latin typeface="Arial Black"/>
                <a:cs typeface="Arial Black"/>
              </a:rPr>
            </a:br>
            <a:r>
              <a:rPr lang="en-US" sz="1800" dirty="0" smtClean="0">
                <a:latin typeface="Arial Black"/>
                <a:cs typeface="Arial Black"/>
              </a:rPr>
              <a:t>set up a report. We want a 40 minute improvement to that, </a:t>
            </a:r>
            <a:br>
              <a:rPr lang="en-US" sz="1800" dirty="0" smtClean="0">
                <a:latin typeface="Arial Black"/>
                <a:cs typeface="Arial Black"/>
              </a:rPr>
            </a:br>
            <a:r>
              <a:rPr lang="en-US" sz="1800" dirty="0" smtClean="0">
                <a:latin typeface="Arial Black"/>
                <a:cs typeface="Arial Black"/>
              </a:rPr>
              <a:t>to 25 minutes </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53</a:t>
            </a:fld>
            <a:endParaRPr lang="en-GB"/>
          </a:p>
        </p:txBody>
      </p:sp>
      <p:sp>
        <p:nvSpPr>
          <p:cNvPr id="14" name="TextBox 13"/>
          <p:cNvSpPr txBox="1"/>
          <p:nvPr/>
        </p:nvSpPr>
        <p:spPr>
          <a:xfrm>
            <a:off x="523861" y="1086420"/>
            <a:ext cx="5495939" cy="2585323"/>
          </a:xfrm>
          <a:prstGeom prst="rect">
            <a:avLst/>
          </a:prstGeom>
          <a:solidFill>
            <a:schemeClr val="bg1"/>
          </a:solidFill>
          <a:ln w="76200" cmpd="sng">
            <a:solidFill>
              <a:srgbClr val="0000FF"/>
            </a:solidFill>
          </a:ln>
        </p:spPr>
        <p:txBody>
          <a:bodyPr wrap="square" rtlCol="0">
            <a:spAutoFit/>
          </a:bodyPr>
          <a:lstStyle/>
          <a:p>
            <a:r>
              <a:rPr lang="en-US" b="1" dirty="0" err="1" smtClean="0">
                <a:solidFill>
                  <a:srgbClr val="030000"/>
                </a:solidFill>
                <a:effectLst>
                  <a:outerShdw blurRad="38100" dist="38100" dir="2700000" algn="tl">
                    <a:srgbClr val="FFFFFF"/>
                  </a:outerShdw>
                </a:effectLst>
                <a:latin typeface="Arial Black"/>
                <a:cs typeface="Arial Black"/>
              </a:rPr>
              <a:t>Usability.Productivity</a:t>
            </a:r>
            <a:endParaRPr lang="en-US" b="1" dirty="0" smtClean="0">
              <a:solidFill>
                <a:srgbClr val="030000"/>
              </a:solidFill>
              <a:effectLst>
                <a:outerShdw blurRad="38100" dist="38100" dir="2700000" algn="tl">
                  <a:srgbClr val="FFFFFF"/>
                </a:outerShdw>
              </a:effectLst>
              <a:latin typeface="Arial Black"/>
              <a:cs typeface="Arial Black"/>
            </a:endParaRPr>
          </a:p>
          <a:p>
            <a:r>
              <a:rPr lang="en-US" i="1" dirty="0">
                <a:latin typeface="Arial"/>
                <a:cs typeface="Arial"/>
              </a:rPr>
              <a:t>Scale for quantification: Time in minutes to set up a typical specified Market Research-report</a:t>
            </a:r>
          </a:p>
          <a:p>
            <a:endParaRPr lang="en-US" dirty="0">
              <a:latin typeface="Arial Black"/>
              <a:cs typeface="Arial Black"/>
            </a:endParaRPr>
          </a:p>
          <a:p>
            <a:r>
              <a:rPr lang="en-US" b="1" dirty="0">
                <a:latin typeface="Arial Black"/>
                <a:cs typeface="Arial Black"/>
              </a:rPr>
              <a:t>Past</a:t>
            </a:r>
            <a:r>
              <a:rPr lang="en-US" dirty="0">
                <a:latin typeface="Arial Black"/>
                <a:cs typeface="Arial Black"/>
              </a:rPr>
              <a:t> Level [Release 8.0]: 65 </a:t>
            </a:r>
            <a:r>
              <a:rPr lang="en-US" dirty="0" err="1">
                <a:latin typeface="Arial Black"/>
                <a:cs typeface="Arial Black"/>
              </a:rPr>
              <a:t>mins</a:t>
            </a:r>
            <a:r>
              <a:rPr lang="en-US" dirty="0">
                <a:latin typeface="Arial Black"/>
                <a:cs typeface="Arial Black"/>
              </a:rPr>
              <a:t>., </a:t>
            </a:r>
          </a:p>
          <a:p>
            <a:endParaRPr lang="en-US" dirty="0">
              <a:latin typeface="Arial Black"/>
              <a:cs typeface="Arial Black"/>
            </a:endParaRPr>
          </a:p>
          <a:p>
            <a:r>
              <a:rPr lang="en-US" dirty="0">
                <a:latin typeface="Arial"/>
                <a:cs typeface="Arial"/>
              </a:rPr>
              <a:t>Tolerable Limit [Release 8.5]: 35 </a:t>
            </a:r>
            <a:r>
              <a:rPr lang="en-US" dirty="0" err="1">
                <a:latin typeface="Arial"/>
                <a:cs typeface="Arial"/>
              </a:rPr>
              <a:t>mins</a:t>
            </a:r>
            <a:r>
              <a:rPr lang="en-US" dirty="0">
                <a:latin typeface="Arial"/>
                <a:cs typeface="Arial"/>
              </a:rPr>
              <a:t>., </a:t>
            </a:r>
          </a:p>
          <a:p>
            <a:endParaRPr lang="en-US" dirty="0">
              <a:latin typeface="Arial"/>
              <a:cs typeface="Arial"/>
            </a:endParaRPr>
          </a:p>
          <a:p>
            <a:r>
              <a:rPr lang="en-US" dirty="0">
                <a:latin typeface="Arial Black"/>
                <a:cs typeface="Arial Black"/>
              </a:rPr>
              <a:t>Goal [Release 8.5]: 25 </a:t>
            </a:r>
            <a:r>
              <a:rPr lang="en-US" dirty="0" err="1">
                <a:latin typeface="Arial Black"/>
                <a:cs typeface="Arial Black"/>
              </a:rPr>
              <a:t>mins</a:t>
            </a:r>
            <a:r>
              <a:rPr lang="en-US" dirty="0">
                <a:latin typeface="Arial Black"/>
                <a:cs typeface="Arial Black"/>
              </a:rPr>
              <a:t>. </a:t>
            </a:r>
          </a:p>
        </p:txBody>
      </p:sp>
      <p:sp>
        <p:nvSpPr>
          <p:cNvPr id="6" name="Curved Left Arrow 5"/>
          <p:cNvSpPr/>
          <p:nvPr/>
        </p:nvSpPr>
        <p:spPr>
          <a:xfrm>
            <a:off x="4961460" y="2348150"/>
            <a:ext cx="605880" cy="1197046"/>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413474928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1330325"/>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The team has a 30 minute ‘design’ meeting, to suggest designs which might help move from 65 minutes for the task, towards the 25 minute Goal level  </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54</a:t>
            </a:fld>
            <a:endParaRPr lang="en-GB"/>
          </a:p>
        </p:txBody>
      </p:sp>
    </p:spTree>
    <p:extLst>
      <p:ext uri="{BB962C8B-B14F-4D97-AF65-F5344CB8AC3E}">
        <p14:creationId xmlns:p14="http://schemas.microsoft.com/office/powerpoint/2010/main" val="92823685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1330325"/>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‘Recoding’ is the name of 1 of 12 suggested, brainstormed, designs for saving user effort, by any member of the developer team </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55</a:t>
            </a:fld>
            <a:endParaRPr lang="en-GB"/>
          </a:p>
        </p:txBody>
      </p:sp>
      <p:sp>
        <p:nvSpPr>
          <p:cNvPr id="6" name="Frame 5"/>
          <p:cNvSpPr/>
          <p:nvPr/>
        </p:nvSpPr>
        <p:spPr>
          <a:xfrm>
            <a:off x="6659579" y="1594970"/>
            <a:ext cx="1565222" cy="354437"/>
          </a:xfrm>
          <a:prstGeom prst="frame">
            <a:avLst/>
          </a:prstGeom>
          <a:ln w="5715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1252547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1330325"/>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‘Recoding’ was estimated, by the </a:t>
            </a:r>
            <a:r>
              <a:rPr lang="en-US" sz="1800" dirty="0" err="1" smtClean="0">
                <a:latin typeface="Arial Black"/>
                <a:cs typeface="Arial Black"/>
              </a:rPr>
              <a:t>suggester</a:t>
            </a:r>
            <a:r>
              <a:rPr lang="en-US" sz="1800" dirty="0" smtClean="0">
                <a:latin typeface="Arial Black"/>
                <a:cs typeface="Arial Black"/>
              </a:rPr>
              <a:t>, to save 20 minutes time for the users</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56</a:t>
            </a:fld>
            <a:endParaRPr lang="en-GB"/>
          </a:p>
        </p:txBody>
      </p:sp>
      <p:sp>
        <p:nvSpPr>
          <p:cNvPr id="6" name="Frame 5"/>
          <p:cNvSpPr/>
          <p:nvPr/>
        </p:nvSpPr>
        <p:spPr>
          <a:xfrm>
            <a:off x="6659579" y="1594970"/>
            <a:ext cx="1565222" cy="354437"/>
          </a:xfrm>
          <a:prstGeom prst="frame">
            <a:avLst/>
          </a:prstGeom>
          <a:ln w="5715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7" name="Frame 6"/>
          <p:cNvSpPr/>
          <p:nvPr/>
        </p:nvSpPr>
        <p:spPr>
          <a:xfrm>
            <a:off x="6019800" y="3932164"/>
            <a:ext cx="949870" cy="498307"/>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8" name="Down Arrow 7"/>
          <p:cNvSpPr/>
          <p:nvPr/>
        </p:nvSpPr>
        <p:spPr>
          <a:xfrm>
            <a:off x="6659579" y="1949407"/>
            <a:ext cx="310091" cy="1982757"/>
          </a:xfrm>
          <a:prstGeom prst="downArrow">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4642558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1330325"/>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‘Recoding’  was also estimated to take the entire 4 day delivery cycle available. No time left to add more solutions, in order to try to get closer to the target, on this delivery cycle.</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57</a:t>
            </a:fld>
            <a:endParaRPr lang="en-GB"/>
          </a:p>
        </p:txBody>
      </p:sp>
      <p:sp>
        <p:nvSpPr>
          <p:cNvPr id="6" name="Frame 5"/>
          <p:cNvSpPr/>
          <p:nvPr/>
        </p:nvSpPr>
        <p:spPr>
          <a:xfrm>
            <a:off x="6659579" y="1594970"/>
            <a:ext cx="1565222" cy="354437"/>
          </a:xfrm>
          <a:prstGeom prst="frame">
            <a:avLst/>
          </a:prstGeom>
          <a:ln w="5715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7" name="Frame 6"/>
          <p:cNvSpPr/>
          <p:nvPr/>
        </p:nvSpPr>
        <p:spPr>
          <a:xfrm>
            <a:off x="6019800" y="4389972"/>
            <a:ext cx="949870" cy="498307"/>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8" name="Down Arrow 7"/>
          <p:cNvSpPr/>
          <p:nvPr/>
        </p:nvSpPr>
        <p:spPr>
          <a:xfrm>
            <a:off x="6659579" y="1949407"/>
            <a:ext cx="310091" cy="2440565"/>
          </a:xfrm>
          <a:prstGeom prst="downArrow">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Frame 8"/>
          <p:cNvSpPr/>
          <p:nvPr/>
        </p:nvSpPr>
        <p:spPr>
          <a:xfrm>
            <a:off x="2997549" y="4208948"/>
            <a:ext cx="2008210" cy="413510"/>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10" name="Right Arrow 9"/>
          <p:cNvSpPr/>
          <p:nvPr/>
        </p:nvSpPr>
        <p:spPr>
          <a:xfrm>
            <a:off x="5005759" y="4474777"/>
            <a:ext cx="1014041" cy="265821"/>
          </a:xfrm>
          <a:prstGeom prst="rightArrow">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4799223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1330325"/>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And 20 minutes saving, was the best ‘impact’ estimated from the 12 total suggestions made by the team members. So ‘Recoding’ (of marketing codes) was chosen as the best thing to do that week.</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58</a:t>
            </a:fld>
            <a:endParaRPr lang="en-GB"/>
          </a:p>
        </p:txBody>
      </p:sp>
      <p:sp>
        <p:nvSpPr>
          <p:cNvPr id="6" name="Frame 5"/>
          <p:cNvSpPr/>
          <p:nvPr/>
        </p:nvSpPr>
        <p:spPr>
          <a:xfrm>
            <a:off x="6659579" y="1594970"/>
            <a:ext cx="1565222" cy="354437"/>
          </a:xfrm>
          <a:prstGeom prst="frame">
            <a:avLst/>
          </a:prstGeom>
          <a:ln w="5715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7" name="Frame 6"/>
          <p:cNvSpPr/>
          <p:nvPr/>
        </p:nvSpPr>
        <p:spPr>
          <a:xfrm>
            <a:off x="6019800" y="3932164"/>
            <a:ext cx="949870" cy="498307"/>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8" name="Down Arrow 7"/>
          <p:cNvSpPr/>
          <p:nvPr/>
        </p:nvSpPr>
        <p:spPr>
          <a:xfrm>
            <a:off x="6659579" y="1949407"/>
            <a:ext cx="310091" cy="1982757"/>
          </a:xfrm>
          <a:prstGeom prst="downArrow">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3977344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1330325"/>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And 20 minutes saving, is equivalent to 50% of the way </a:t>
            </a:r>
            <a:r>
              <a:rPr lang="en-US" sz="1800" dirty="0" err="1" smtClean="0">
                <a:latin typeface="Arial Black"/>
                <a:cs typeface="Arial Black"/>
              </a:rPr>
              <a:t>betweem</a:t>
            </a:r>
            <a:r>
              <a:rPr lang="en-US" sz="1800" dirty="0" smtClean="0">
                <a:latin typeface="Arial Black"/>
                <a:cs typeface="Arial Black"/>
              </a:rPr>
              <a:t> Past and Goal (65 – 25 = 40, 20/40 = 50%).</a:t>
            </a:r>
            <a:br>
              <a:rPr lang="en-US" sz="1800" dirty="0" smtClean="0">
                <a:latin typeface="Arial Black"/>
                <a:cs typeface="Arial Black"/>
              </a:rPr>
            </a:br>
            <a:r>
              <a:rPr lang="en-US" sz="1800" dirty="0" smtClean="0">
                <a:latin typeface="Arial Black"/>
                <a:cs typeface="Arial Black"/>
              </a:rPr>
              <a:t>This is another way of expressing the expected impact of Recoding</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59</a:t>
            </a:fld>
            <a:endParaRPr lang="en-GB"/>
          </a:p>
        </p:txBody>
      </p:sp>
      <p:sp>
        <p:nvSpPr>
          <p:cNvPr id="6" name="Frame 5"/>
          <p:cNvSpPr/>
          <p:nvPr/>
        </p:nvSpPr>
        <p:spPr>
          <a:xfrm>
            <a:off x="6659579" y="1594970"/>
            <a:ext cx="1565222" cy="354437"/>
          </a:xfrm>
          <a:prstGeom prst="frame">
            <a:avLst/>
          </a:prstGeom>
          <a:ln w="5715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7" name="Frame 6"/>
          <p:cNvSpPr/>
          <p:nvPr/>
        </p:nvSpPr>
        <p:spPr>
          <a:xfrm>
            <a:off x="6772866" y="3932164"/>
            <a:ext cx="949870" cy="498307"/>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8" name="Down Arrow 7"/>
          <p:cNvSpPr/>
          <p:nvPr/>
        </p:nvSpPr>
        <p:spPr>
          <a:xfrm>
            <a:off x="7412645" y="1949407"/>
            <a:ext cx="310091" cy="1982757"/>
          </a:xfrm>
          <a:prstGeom prst="downArrow">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0537835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Thesis for this talk</a:t>
            </a:r>
            <a:br>
              <a:rPr lang="en-GB" dirty="0" smtClean="0"/>
            </a:br>
            <a:r>
              <a:rPr lang="en-GB" dirty="0" smtClean="0"/>
              <a:t>Theme </a:t>
            </a:r>
            <a:r>
              <a:rPr lang="en-GB" b="1" dirty="0" smtClean="0"/>
              <a:t>High Level Objectives</a:t>
            </a:r>
            <a:endParaRPr lang="en-GB" b="1" dirty="0"/>
          </a:p>
        </p:txBody>
      </p:sp>
      <p:sp>
        <p:nvSpPr>
          <p:cNvPr id="3" name="Content Placeholder 2"/>
          <p:cNvSpPr>
            <a:spLocks noGrp="1"/>
          </p:cNvSpPr>
          <p:nvPr>
            <p:ph idx="1"/>
          </p:nvPr>
        </p:nvSpPr>
        <p:spPr/>
        <p:txBody>
          <a:bodyPr/>
          <a:lstStyle/>
          <a:p>
            <a:r>
              <a:rPr lang="en-GB" dirty="0" smtClean="0"/>
              <a:t>If management decides on clear, quantified, improvement objectives (RARE EVENT!)</a:t>
            </a:r>
          </a:p>
          <a:p>
            <a:r>
              <a:rPr lang="en-GB" dirty="0" smtClean="0"/>
              <a:t>Then the ‘troops’ can very effectively …</a:t>
            </a:r>
          </a:p>
          <a:p>
            <a:pPr lvl="1"/>
            <a:r>
              <a:rPr lang="en-GB" dirty="0" smtClean="0"/>
              <a:t>More effectively than any management led process ever reports in practice</a:t>
            </a:r>
          </a:p>
          <a:p>
            <a:r>
              <a:rPr lang="en-GB" dirty="0" smtClean="0"/>
              <a:t>Deliver rapid effective and profitable improvement </a:t>
            </a:r>
          </a:p>
          <a:p>
            <a:pPr lvl="1"/>
            <a:r>
              <a:rPr lang="en-GB" dirty="0" smtClean="0"/>
              <a:t>In the direction of these quantified high level goals</a:t>
            </a:r>
            <a:endParaRPr lang="en-GB" dirty="0"/>
          </a:p>
        </p:txBody>
      </p:sp>
      <p:sp>
        <p:nvSpPr>
          <p:cNvPr id="4" name="Date Placeholder 3"/>
          <p:cNvSpPr>
            <a:spLocks noGrp="1"/>
          </p:cNvSpPr>
          <p:nvPr>
            <p:ph type="dt" sz="half" idx="10"/>
          </p:nvPr>
        </p:nvSpPr>
        <p:spPr/>
        <p:txBody>
          <a:body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6</a:t>
            </a:fld>
            <a:endParaRPr lang="en-US"/>
          </a:p>
        </p:txBody>
      </p:sp>
    </p:spTree>
    <p:extLst>
      <p:ext uri="{BB962C8B-B14F-4D97-AF65-F5344CB8AC3E}">
        <p14:creationId xmlns:p14="http://schemas.microsoft.com/office/powerpoint/2010/main" val="2947012385"/>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1330325"/>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The team commits to the ‘Recoding’ solution. They code, test and handover to Microsoft usability Labs in Washington State, who volunteered to independently measure all the Usability designs.</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60</a:t>
            </a:fld>
            <a:endParaRPr lang="en-GB"/>
          </a:p>
        </p:txBody>
      </p:sp>
      <p:sp>
        <p:nvSpPr>
          <p:cNvPr id="6" name="Frame 5"/>
          <p:cNvSpPr/>
          <p:nvPr/>
        </p:nvSpPr>
        <p:spPr>
          <a:xfrm>
            <a:off x="6659579" y="1594970"/>
            <a:ext cx="1565222" cy="354437"/>
          </a:xfrm>
          <a:prstGeom prst="frame">
            <a:avLst/>
          </a:prstGeom>
          <a:ln w="5715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7" name="Frame 6"/>
          <p:cNvSpPr/>
          <p:nvPr/>
        </p:nvSpPr>
        <p:spPr>
          <a:xfrm>
            <a:off x="6772866" y="3932164"/>
            <a:ext cx="949870" cy="498307"/>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8" name="Down Arrow 7"/>
          <p:cNvSpPr/>
          <p:nvPr/>
        </p:nvSpPr>
        <p:spPr>
          <a:xfrm>
            <a:off x="7191155" y="1949407"/>
            <a:ext cx="310091" cy="1982757"/>
          </a:xfrm>
          <a:prstGeom prst="downArrow">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5448090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1330325"/>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The result was a saving, or improvement of 38 minutes, or 95% of the way to the target requirement of 25 minutes</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61</a:t>
            </a:fld>
            <a:endParaRPr lang="en-GB"/>
          </a:p>
        </p:txBody>
      </p:sp>
      <p:sp>
        <p:nvSpPr>
          <p:cNvPr id="6" name="Frame 5"/>
          <p:cNvSpPr/>
          <p:nvPr/>
        </p:nvSpPr>
        <p:spPr>
          <a:xfrm>
            <a:off x="6659579" y="1594970"/>
            <a:ext cx="1565222" cy="354437"/>
          </a:xfrm>
          <a:prstGeom prst="frame">
            <a:avLst/>
          </a:prstGeom>
          <a:ln w="5715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7" name="Frame 6"/>
          <p:cNvSpPr/>
          <p:nvPr/>
        </p:nvSpPr>
        <p:spPr>
          <a:xfrm>
            <a:off x="7717889" y="3932164"/>
            <a:ext cx="1283235" cy="498307"/>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8" name="Down Arrow 7"/>
          <p:cNvSpPr/>
          <p:nvPr/>
        </p:nvSpPr>
        <p:spPr>
          <a:xfrm>
            <a:off x="7826093" y="1949407"/>
            <a:ext cx="310091" cy="1982757"/>
          </a:xfrm>
          <a:prstGeom prst="downArrow">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8493944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2085792"/>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2082707"/>
          </a:xfrm>
        </p:spPr>
        <p:txBody>
          <a:bodyPr rIns="0" anchor="ctr">
            <a:normAutofit/>
          </a:bodyPr>
          <a:lstStyle/>
          <a:p>
            <a:pPr eaLnBrk="1" hangingPunct="1">
              <a:lnSpc>
                <a:spcPct val="106000"/>
              </a:lnSpc>
              <a:tabLst>
                <a:tab pos="857250" algn="l"/>
              </a:tabLst>
            </a:pPr>
            <a:r>
              <a:rPr lang="en-US" sz="1400" dirty="0" smtClean="0">
                <a:latin typeface="Arial Black"/>
                <a:cs typeface="Arial Black"/>
              </a:rPr>
              <a:t>This was not good enough for </a:t>
            </a:r>
            <a:r>
              <a:rPr lang="en-US" sz="1400" dirty="0" err="1" smtClean="0">
                <a:latin typeface="Arial Black"/>
                <a:cs typeface="Arial Black"/>
              </a:rPr>
              <a:t>Trond</a:t>
            </a:r>
            <a:r>
              <a:rPr lang="en-US" sz="1400" dirty="0" smtClean="0">
                <a:latin typeface="Arial Black"/>
                <a:cs typeface="Arial Black"/>
              </a:rPr>
              <a:t> Johansen.</a:t>
            </a:r>
            <a:br>
              <a:rPr lang="en-US" sz="1400" dirty="0" smtClean="0">
                <a:latin typeface="Arial Black"/>
                <a:cs typeface="Arial Black"/>
              </a:rPr>
            </a:br>
            <a:r>
              <a:rPr lang="en-US" sz="1400" dirty="0" smtClean="0">
                <a:latin typeface="Arial Black"/>
                <a:cs typeface="Arial Black"/>
              </a:rPr>
              <a:t>And he did not want to use 1 of the 3 remaining weeks to release (10, 11, 12</a:t>
            </a:r>
            <a:r>
              <a:rPr lang="en-US" sz="1400" baseline="30000" dirty="0" smtClean="0">
                <a:latin typeface="Arial Black"/>
                <a:cs typeface="Arial Black"/>
              </a:rPr>
              <a:t>th</a:t>
            </a:r>
            <a:r>
              <a:rPr lang="en-US" sz="1400" dirty="0" smtClean="0">
                <a:latin typeface="Arial Black"/>
                <a:cs typeface="Arial Black"/>
              </a:rPr>
              <a:t> weeks) in order to get to 100% of the target.</a:t>
            </a:r>
            <a:br>
              <a:rPr lang="en-US" sz="1400" dirty="0" smtClean="0">
                <a:latin typeface="Arial Black"/>
                <a:cs typeface="Arial Black"/>
              </a:rPr>
            </a:br>
            <a:r>
              <a:rPr lang="en-US" sz="1400" dirty="0" smtClean="0">
                <a:latin typeface="Arial Black"/>
                <a:cs typeface="Arial Black"/>
              </a:rPr>
              <a:t>So, he asked one team member to spend the weekend tuning the ‘Recoding’ solution.</a:t>
            </a:r>
            <a:br>
              <a:rPr lang="en-US" sz="1400" dirty="0" smtClean="0">
                <a:latin typeface="Arial Black"/>
                <a:cs typeface="Arial Black"/>
              </a:rPr>
            </a:br>
            <a:r>
              <a:rPr lang="en-US" sz="1400" dirty="0" smtClean="0">
                <a:latin typeface="Arial Black"/>
                <a:cs typeface="Arial Black"/>
              </a:rPr>
              <a:t>And he managed to get the timing down to 20 minutes. </a:t>
            </a:r>
            <a:br>
              <a:rPr lang="en-US" sz="1400" dirty="0" smtClean="0">
                <a:latin typeface="Arial Black"/>
                <a:cs typeface="Arial Black"/>
              </a:rPr>
            </a:br>
            <a:r>
              <a:rPr lang="en-US" sz="1400" dirty="0" smtClean="0">
                <a:latin typeface="Arial Black"/>
                <a:cs typeface="Arial Black"/>
              </a:rPr>
              <a:t>12.5% more than the 25 minutes targeted.</a:t>
            </a:r>
            <a:br>
              <a:rPr lang="en-US" sz="1400" dirty="0" smtClean="0">
                <a:latin typeface="Arial Black"/>
                <a:cs typeface="Arial Black"/>
              </a:rPr>
            </a:br>
            <a:r>
              <a:rPr lang="en-US" sz="1400" dirty="0" smtClean="0">
                <a:latin typeface="Arial Black"/>
                <a:cs typeface="Arial Black"/>
              </a:rPr>
              <a:t> Thus total impact is 112.5%</a:t>
            </a:r>
            <a:endParaRPr lang="en-US" sz="14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62</a:t>
            </a:fld>
            <a:endParaRPr lang="en-GB"/>
          </a:p>
        </p:txBody>
      </p:sp>
      <p:sp>
        <p:nvSpPr>
          <p:cNvPr id="6" name="Frame 5"/>
          <p:cNvSpPr/>
          <p:nvPr/>
        </p:nvSpPr>
        <p:spPr>
          <a:xfrm>
            <a:off x="2362600" y="4951156"/>
            <a:ext cx="959806" cy="527860"/>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7" name="Down Arrow 6"/>
          <p:cNvSpPr/>
          <p:nvPr/>
        </p:nvSpPr>
        <p:spPr>
          <a:xfrm>
            <a:off x="2702224" y="1565433"/>
            <a:ext cx="421976" cy="327854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3065659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2085792"/>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251443"/>
            <a:ext cx="8858250" cy="2082707"/>
          </a:xfrm>
        </p:spPr>
        <p:txBody>
          <a:bodyPr rIns="0" anchor="ctr">
            <a:normAutofit/>
          </a:bodyPr>
          <a:lstStyle/>
          <a:p>
            <a:pPr eaLnBrk="1" hangingPunct="1">
              <a:lnSpc>
                <a:spcPct val="106000"/>
              </a:lnSpc>
              <a:tabLst>
                <a:tab pos="857250" algn="l"/>
              </a:tabLst>
            </a:pPr>
            <a:r>
              <a:rPr lang="en-US" sz="2000" dirty="0" smtClean="0">
                <a:latin typeface="Arial Black"/>
                <a:cs typeface="Arial Black"/>
              </a:rPr>
              <a:t>And the priority flag turns Green (no priority, Goal reached)</a:t>
            </a:r>
            <a:endParaRPr lang="en-US" sz="20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Date Placeholder 2"/>
          <p:cNvSpPr>
            <a:spLocks noGrp="1"/>
          </p:cNvSpPr>
          <p:nvPr>
            <p:ph type="dt" sz="half" idx="10"/>
          </p:nvPr>
        </p:nvSpPr>
        <p:spPr/>
        <p:txBody>
          <a:bodyPr/>
          <a:lstStyle/>
          <a:p>
            <a:fld id="{1BCF0B3E-8B77-B04D-958D-4B681C7DFE4E}" type="datetime4">
              <a:rPr lang="en-GB" smtClean="0"/>
              <a:t>April 14,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63</a:t>
            </a:fld>
            <a:endParaRPr lang="en-GB"/>
          </a:p>
        </p:txBody>
      </p:sp>
      <p:sp>
        <p:nvSpPr>
          <p:cNvPr id="6" name="Frame 5"/>
          <p:cNvSpPr/>
          <p:nvPr/>
        </p:nvSpPr>
        <p:spPr>
          <a:xfrm>
            <a:off x="2362600" y="4951156"/>
            <a:ext cx="959806" cy="527860"/>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7" name="Down Arrow 6"/>
          <p:cNvSpPr/>
          <p:nvPr/>
        </p:nvSpPr>
        <p:spPr>
          <a:xfrm>
            <a:off x="2702224" y="1565433"/>
            <a:ext cx="421976" cy="327854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Down Arrow 17"/>
          <p:cNvSpPr/>
          <p:nvPr/>
        </p:nvSpPr>
        <p:spPr>
          <a:xfrm>
            <a:off x="694014" y="974703"/>
            <a:ext cx="238336" cy="4110288"/>
          </a:xfrm>
          <a:prstGeom prst="downArrow">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7353023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85800" y="152400"/>
            <a:ext cx="7772400" cy="838200"/>
          </a:xfrm>
        </p:spPr>
        <p:txBody>
          <a:bodyPr>
            <a:normAutofit fontScale="90000"/>
          </a:bodyPr>
          <a:lstStyle/>
          <a:p>
            <a:pPr eaLnBrk="1" hangingPunct="1">
              <a:defRPr/>
            </a:pPr>
            <a:r>
              <a:rPr lang="en-US" sz="2000" dirty="0"/>
              <a:t>EVO Plan </a:t>
            </a:r>
            <a:r>
              <a:rPr lang="en-US" sz="2000" dirty="0" err="1"/>
              <a:t>Confirmit</a:t>
            </a:r>
            <a:r>
              <a:rPr lang="en-US" sz="2000" dirty="0"/>
              <a:t> </a:t>
            </a:r>
            <a:r>
              <a:rPr lang="en-US" sz="2000" dirty="0" smtClean="0"/>
              <a:t>8.5 in </a:t>
            </a:r>
            <a:r>
              <a:rPr lang="en-US" sz="2000" b="1" dirty="0" err="1" smtClean="0"/>
              <a:t>Evo</a:t>
            </a:r>
            <a:r>
              <a:rPr lang="en-US" sz="2000" b="1" dirty="0" smtClean="0"/>
              <a:t> Step Impact </a:t>
            </a:r>
            <a:r>
              <a:rPr lang="en-US" sz="2000" b="1" i="1" dirty="0" smtClean="0"/>
              <a:t>Measurement</a:t>
            </a:r>
            <a:r>
              <a:rPr lang="en-US" sz="2000" dirty="0" smtClean="0"/>
              <a:t/>
            </a:r>
            <a:br>
              <a:rPr lang="en-US" sz="2000" dirty="0" smtClean="0"/>
            </a:br>
            <a:r>
              <a:rPr lang="en-US" sz="2000" dirty="0"/>
              <a:t>4 product areas were attacked in all: </a:t>
            </a:r>
            <a:r>
              <a:rPr lang="en-US" sz="2000" b="1" dirty="0">
                <a:latin typeface="Arial Black"/>
                <a:cs typeface="Arial Black"/>
              </a:rPr>
              <a:t>25 Qualities </a:t>
            </a:r>
            <a:r>
              <a:rPr lang="en-US" sz="2000" dirty="0"/>
              <a:t>concurrently, one quarter of a year. Total development staff = 13  </a:t>
            </a:r>
            <a:r>
              <a:rPr lang="en-US" sz="1800" dirty="0"/>
              <a:t> </a:t>
            </a:r>
          </a:p>
        </p:txBody>
      </p:sp>
      <p:sp>
        <p:nvSpPr>
          <p:cNvPr id="46083" name="AutoShape 3"/>
          <p:cNvSpPr>
            <a:spLocks noGrp="1" noChangeAspect="1" noChangeArrowheads="1"/>
          </p:cNvSpPr>
          <p:nvPr>
            <p:ph idx="1"/>
          </p:nvPr>
        </p:nvSpPr>
        <p:spPr/>
        <p:txBody>
          <a:bodyPr/>
          <a:lstStyle/>
          <a:p>
            <a:pPr eaLnBrk="1" hangingPunct="1">
              <a:defRPr/>
            </a:pPr>
            <a:endParaRPr lang="en-GB" dirty="0"/>
          </a:p>
        </p:txBody>
      </p:sp>
      <p:pic>
        <p:nvPicPr>
          <p:cNvPr id="164871" name="Picture 4"/>
          <p:cNvPicPr>
            <a:picLocks noChangeAspect="1" noChangeArrowheads="1"/>
          </p:cNvPicPr>
          <p:nvPr/>
        </p:nvPicPr>
        <p:blipFill>
          <a:blip r:embed="rId3"/>
          <a:srcRect/>
          <a:stretch>
            <a:fillRect/>
          </a:stretch>
        </p:blipFill>
        <p:spPr bwMode="auto">
          <a:xfrm>
            <a:off x="611188" y="1052513"/>
            <a:ext cx="7848600" cy="4924425"/>
          </a:xfrm>
          <a:prstGeom prst="rect">
            <a:avLst/>
          </a:prstGeom>
          <a:noFill/>
          <a:ln w="9525">
            <a:noFill/>
            <a:miter lim="800000"/>
            <a:headEnd/>
            <a:tailEnd/>
          </a:ln>
        </p:spPr>
      </p:pic>
      <p:sp>
        <p:nvSpPr>
          <p:cNvPr id="164872" name="Text Box 5"/>
          <p:cNvSpPr txBox="1">
            <a:spLocks noChangeArrowheads="1"/>
          </p:cNvSpPr>
          <p:nvPr/>
        </p:nvSpPr>
        <p:spPr bwMode="auto">
          <a:xfrm>
            <a:off x="212725" y="1182688"/>
            <a:ext cx="354013" cy="457200"/>
          </a:xfrm>
          <a:prstGeom prst="rect">
            <a:avLst/>
          </a:prstGeom>
          <a:noFill/>
          <a:ln w="9525">
            <a:noFill/>
            <a:miter lim="800000"/>
            <a:headEnd/>
            <a:tailEnd/>
          </a:ln>
        </p:spPr>
        <p:txBody>
          <a:bodyPr wrap="none">
            <a:prstTxWarp prst="textNoShape">
              <a:avLst/>
            </a:prstTxWarp>
            <a:spAutoFit/>
          </a:bodyPr>
          <a:lstStyle/>
          <a:p>
            <a:r>
              <a:rPr lang="en-US"/>
              <a:t>9</a:t>
            </a:r>
          </a:p>
        </p:txBody>
      </p:sp>
      <p:sp>
        <p:nvSpPr>
          <p:cNvPr id="164873" name="Text Box 6"/>
          <p:cNvSpPr txBox="1">
            <a:spLocks noChangeArrowheads="1"/>
          </p:cNvSpPr>
          <p:nvPr/>
        </p:nvSpPr>
        <p:spPr bwMode="auto">
          <a:xfrm>
            <a:off x="8594725" y="1487488"/>
            <a:ext cx="354013" cy="457200"/>
          </a:xfrm>
          <a:prstGeom prst="rect">
            <a:avLst/>
          </a:prstGeom>
          <a:noFill/>
          <a:ln w="9525">
            <a:noFill/>
            <a:miter lim="800000"/>
            <a:headEnd/>
            <a:tailEnd/>
          </a:ln>
        </p:spPr>
        <p:txBody>
          <a:bodyPr wrap="none">
            <a:prstTxWarp prst="textNoShape">
              <a:avLst/>
            </a:prstTxWarp>
            <a:spAutoFit/>
          </a:bodyPr>
          <a:lstStyle/>
          <a:p>
            <a:r>
              <a:rPr lang="en-US"/>
              <a:t>8</a:t>
            </a:r>
          </a:p>
        </p:txBody>
      </p:sp>
      <p:sp>
        <p:nvSpPr>
          <p:cNvPr id="164874" name="Text Box 7"/>
          <p:cNvSpPr txBox="1">
            <a:spLocks noChangeArrowheads="1"/>
          </p:cNvSpPr>
          <p:nvPr/>
        </p:nvSpPr>
        <p:spPr bwMode="auto">
          <a:xfrm>
            <a:off x="174625" y="4640263"/>
            <a:ext cx="184150" cy="457200"/>
          </a:xfrm>
          <a:prstGeom prst="rect">
            <a:avLst/>
          </a:prstGeom>
          <a:noFill/>
          <a:ln w="9525">
            <a:noFill/>
            <a:miter lim="800000"/>
            <a:headEnd/>
            <a:tailEnd/>
          </a:ln>
        </p:spPr>
        <p:txBody>
          <a:bodyPr>
            <a:prstTxWarp prst="textNoShape">
              <a:avLst/>
            </a:prstTxWarp>
            <a:spAutoFit/>
          </a:bodyPr>
          <a:lstStyle/>
          <a:p>
            <a:pPr>
              <a:spcBef>
                <a:spcPct val="50000"/>
              </a:spcBef>
            </a:pPr>
            <a:r>
              <a:rPr lang="en-US"/>
              <a:t>3</a:t>
            </a:r>
          </a:p>
        </p:txBody>
      </p:sp>
      <p:sp>
        <p:nvSpPr>
          <p:cNvPr id="164875" name="Text Box 8"/>
          <p:cNvSpPr txBox="1">
            <a:spLocks noChangeArrowheads="1"/>
          </p:cNvSpPr>
          <p:nvPr/>
        </p:nvSpPr>
        <p:spPr bwMode="auto">
          <a:xfrm>
            <a:off x="8518525" y="4459288"/>
            <a:ext cx="354013" cy="457200"/>
          </a:xfrm>
          <a:prstGeom prst="rect">
            <a:avLst/>
          </a:prstGeom>
          <a:noFill/>
          <a:ln w="9525">
            <a:noFill/>
            <a:miter lim="800000"/>
            <a:headEnd/>
            <a:tailEnd/>
          </a:ln>
        </p:spPr>
        <p:txBody>
          <a:bodyPr wrap="none">
            <a:prstTxWarp prst="textNoShape">
              <a:avLst/>
            </a:prstTxWarp>
            <a:spAutoFit/>
          </a:bodyPr>
          <a:lstStyle/>
          <a:p>
            <a:r>
              <a:rPr lang="en-US"/>
              <a:t>3</a:t>
            </a:r>
          </a:p>
        </p:txBody>
      </p:sp>
      <p:pic>
        <p:nvPicPr>
          <p:cNvPr id="164876" name="Picture 9" descr="toy soldiers and cannon 2"/>
          <p:cNvPicPr>
            <a:picLocks noChangeAspect="1" noChangeArrowheads="1"/>
          </p:cNvPicPr>
          <p:nvPr/>
        </p:nvPicPr>
        <p:blipFill>
          <a:blip r:embed="rId4"/>
          <a:srcRect/>
          <a:stretch>
            <a:fillRect/>
          </a:stretch>
        </p:blipFill>
        <p:spPr bwMode="auto">
          <a:xfrm>
            <a:off x="3505200" y="3124200"/>
            <a:ext cx="2209800" cy="2016125"/>
          </a:xfrm>
          <a:prstGeom prst="rect">
            <a:avLst/>
          </a:prstGeom>
          <a:noFill/>
          <a:ln w="9525">
            <a:noFill/>
            <a:miter lim="800000"/>
            <a:headEnd/>
            <a:tailEnd/>
          </a:ln>
        </p:spPr>
      </p:pic>
      <p:pic>
        <p:nvPicPr>
          <p:cNvPr id="164878" name="Picture 11" descr="Trond Johansen"/>
          <p:cNvPicPr>
            <a:picLocks noChangeAspect="1" noChangeArrowheads="1"/>
          </p:cNvPicPr>
          <p:nvPr/>
        </p:nvPicPr>
        <p:blipFill>
          <a:blip r:embed="rId5"/>
          <a:srcRect/>
          <a:stretch>
            <a:fillRect/>
          </a:stretch>
        </p:blipFill>
        <p:spPr bwMode="auto">
          <a:xfrm>
            <a:off x="6858000" y="5943600"/>
            <a:ext cx="787400" cy="787400"/>
          </a:xfrm>
          <a:prstGeom prst="rect">
            <a:avLst/>
          </a:prstGeom>
          <a:noFill/>
          <a:ln w="9525">
            <a:noFill/>
            <a:miter lim="800000"/>
            <a:headEnd/>
            <a:tailEnd/>
          </a:ln>
        </p:spPr>
      </p:pic>
      <p:cxnSp>
        <p:nvCxnSpPr>
          <p:cNvPr id="17" name="Straight Arrow Connector 16"/>
          <p:cNvCxnSpPr/>
          <p:nvPr/>
        </p:nvCxnSpPr>
        <p:spPr bwMode="auto">
          <a:xfrm rot="10800000" flipV="1">
            <a:off x="5694948" y="441158"/>
            <a:ext cx="1109579" cy="949158"/>
          </a:xfrm>
          <a:prstGeom prst="straightConnector1">
            <a:avLst/>
          </a:prstGeom>
          <a:solidFill>
            <a:schemeClr val="accent1"/>
          </a:solidFill>
          <a:ln w="38100" cap="flat" cmpd="sng" algn="ctr">
            <a:solidFill>
              <a:schemeClr val="tx1"/>
            </a:solidFill>
            <a:prstDash val="solid"/>
            <a:round/>
            <a:headEnd type="none" w="sm" len="sm"/>
            <a:tailEnd type="arrow" w="med" len="med"/>
          </a:ln>
          <a:effectLst/>
        </p:spPr>
      </p:cxnSp>
      <p:sp>
        <p:nvSpPr>
          <p:cNvPr id="18" name="Footer Placeholder 17"/>
          <p:cNvSpPr>
            <a:spLocks noGrp="1"/>
          </p:cNvSpPr>
          <p:nvPr>
            <p:ph type="ftr" sz="quarter" idx="10"/>
          </p:nvPr>
        </p:nvSpPr>
        <p:spPr/>
        <p:txBody>
          <a:bodyPr/>
          <a:lstStyle/>
          <a:p>
            <a:r>
              <a:rPr lang="en-US" smtClean="0"/>
              <a:t>Copyright Tom@Gilb.com 2014</a:t>
            </a:r>
            <a:endParaRPr lang="en-US"/>
          </a:p>
        </p:txBody>
      </p:sp>
      <p:sp>
        <p:nvSpPr>
          <p:cNvPr id="2" name="Date Placeholder 1"/>
          <p:cNvSpPr>
            <a:spLocks noGrp="1"/>
          </p:cNvSpPr>
          <p:nvPr>
            <p:ph type="dt" sz="half" idx="10"/>
          </p:nvPr>
        </p:nvSpPr>
        <p:spPr/>
        <p:txBody>
          <a:bodyPr/>
          <a:lstStyle/>
          <a:p>
            <a:pPr>
              <a:defRPr/>
            </a:pPr>
            <a:fld id="{4576A52F-C79C-AF4E-A767-4F734C08F3CA}" type="datetime3">
              <a:rPr lang="en-GB" smtClean="0"/>
              <a:t>14 April 2015</a:t>
            </a:fld>
            <a:endParaRPr lang="en-US"/>
          </a:p>
        </p:txBody>
      </p:sp>
      <p:sp>
        <p:nvSpPr>
          <p:cNvPr id="3" name="Slide Number Placeholder 2"/>
          <p:cNvSpPr>
            <a:spLocks noGrp="1"/>
          </p:cNvSpPr>
          <p:nvPr>
            <p:ph type="sldNum" sz="quarter" idx="12"/>
          </p:nvPr>
        </p:nvSpPr>
        <p:spPr/>
        <p:txBody>
          <a:bodyPr/>
          <a:lstStyle/>
          <a:p>
            <a:pPr>
              <a:defRPr/>
            </a:pPr>
            <a:fld id="{83601A48-1AA7-B342-ADED-40B21123E588}" type="slidenum">
              <a:rPr lang="en-US" smtClean="0"/>
              <a:pPr>
                <a:defRPr/>
              </a:pPr>
              <a:t>64</a:t>
            </a:fld>
            <a:endParaRPr lang="en-US"/>
          </a:p>
        </p:txBody>
      </p:sp>
    </p:spTree>
    <p:extLst>
      <p:ext uri="{BB962C8B-B14F-4D97-AF65-F5344CB8AC3E}">
        <p14:creationId xmlns:p14="http://schemas.microsoft.com/office/powerpoint/2010/main" val="588853329"/>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685800" y="-80208"/>
            <a:ext cx="7772400" cy="762000"/>
          </a:xfrm>
        </p:spPr>
        <p:txBody>
          <a:bodyPr/>
          <a:lstStyle/>
          <a:p>
            <a:pPr eaLnBrk="1" hangingPunct="1">
              <a:defRPr/>
            </a:pPr>
            <a:r>
              <a:rPr lang="en-US" sz="2500" dirty="0" err="1" smtClean="0"/>
              <a:t>Confirmit</a:t>
            </a:r>
            <a:r>
              <a:rPr lang="en-US" sz="2500" dirty="0" smtClean="0"/>
              <a:t>         </a:t>
            </a:r>
            <a:r>
              <a:rPr lang="en-US" sz="2500" b="1" dirty="0" err="1" smtClean="0"/>
              <a:t>Evo</a:t>
            </a:r>
            <a:r>
              <a:rPr lang="en-US" sz="2500" b="1" dirty="0" smtClean="0"/>
              <a:t> Weekly Value Delivery  </a:t>
            </a:r>
            <a:r>
              <a:rPr lang="en-US" sz="2500" b="1" dirty="0"/>
              <a:t>C</a:t>
            </a:r>
            <a:r>
              <a:rPr lang="en-US" sz="2500" b="1" dirty="0" smtClean="0"/>
              <a:t>ycle</a:t>
            </a:r>
            <a:endParaRPr lang="en-US" sz="2500" b="1" dirty="0"/>
          </a:p>
        </p:txBody>
      </p:sp>
      <p:graphicFrame>
        <p:nvGraphicFramePr>
          <p:cNvPr id="166914" name="Object 2"/>
          <p:cNvGraphicFramePr>
            <a:graphicFrameLocks noGrp="1" noChangeAspect="1"/>
          </p:cNvGraphicFramePr>
          <p:nvPr>
            <p:ph idx="1"/>
          </p:nvPr>
        </p:nvGraphicFramePr>
        <p:xfrm>
          <a:off x="1711325" y="586283"/>
          <a:ext cx="5130800" cy="5857875"/>
        </p:xfrm>
        <a:graphic>
          <a:graphicData uri="http://schemas.openxmlformats.org/presentationml/2006/ole">
            <mc:AlternateContent xmlns:mc="http://schemas.openxmlformats.org/markup-compatibility/2006">
              <mc:Choice xmlns:v="urn:schemas-microsoft-com:vml" Requires="v">
                <p:oleObj spid="_x0000_s30025" name="Document" r:id="rId4" imgW="7708900" imgH="8801100" progId="Word.Document.8">
                  <p:embed/>
                </p:oleObj>
              </mc:Choice>
              <mc:Fallback>
                <p:oleObj name="Document" r:id="rId4" imgW="7708900" imgH="880110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1325" y="586283"/>
                        <a:ext cx="5130800" cy="585787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oleObj>
              </mc:Fallback>
            </mc:AlternateContent>
          </a:graphicData>
        </a:graphic>
      </p:graphicFrame>
      <p:pic>
        <p:nvPicPr>
          <p:cNvPr id="166919" name="Picture 4" descr="merry go round figurine 2"/>
          <p:cNvPicPr>
            <a:picLocks noChangeAspect="1" noChangeArrowheads="1"/>
          </p:cNvPicPr>
          <p:nvPr/>
        </p:nvPicPr>
        <p:blipFill>
          <a:blip r:embed="rId6"/>
          <a:srcRect/>
          <a:stretch>
            <a:fillRect/>
          </a:stretch>
        </p:blipFill>
        <p:spPr bwMode="auto">
          <a:xfrm>
            <a:off x="6781800" y="1981200"/>
            <a:ext cx="1919288" cy="2692400"/>
          </a:xfrm>
          <a:prstGeom prst="rect">
            <a:avLst/>
          </a:prstGeom>
          <a:noFill/>
          <a:ln w="9525">
            <a:noFill/>
            <a:miter lim="800000"/>
            <a:headEnd/>
            <a:tailEnd/>
          </a:ln>
        </p:spPr>
      </p:pic>
      <p:pic>
        <p:nvPicPr>
          <p:cNvPr id="166920" name="Picture 5" descr="machinists"/>
          <p:cNvPicPr>
            <a:picLocks noChangeAspect="1" noChangeArrowheads="1"/>
          </p:cNvPicPr>
          <p:nvPr/>
        </p:nvPicPr>
        <p:blipFill>
          <a:blip r:embed="rId7"/>
          <a:srcRect/>
          <a:stretch>
            <a:fillRect/>
          </a:stretch>
        </p:blipFill>
        <p:spPr bwMode="auto">
          <a:xfrm>
            <a:off x="3759200" y="4800600"/>
            <a:ext cx="1955800" cy="1389063"/>
          </a:xfrm>
          <a:prstGeom prst="rect">
            <a:avLst/>
          </a:prstGeom>
          <a:noFill/>
          <a:ln w="9525">
            <a:noFill/>
            <a:miter lim="800000"/>
            <a:headEnd/>
            <a:tailEnd/>
          </a:ln>
        </p:spPr>
      </p:pic>
      <p:sp>
        <p:nvSpPr>
          <p:cNvPr id="9" name="Footer Placeholder 8"/>
          <p:cNvSpPr>
            <a:spLocks noGrp="1"/>
          </p:cNvSpPr>
          <p:nvPr>
            <p:ph type="ftr" sz="quarter" idx="10"/>
          </p:nvPr>
        </p:nvSpPr>
        <p:spPr/>
        <p:txBody>
          <a:bodyPr/>
          <a:lstStyle/>
          <a:p>
            <a:r>
              <a:rPr lang="en-US" smtClean="0"/>
              <a:t>Copyright Tom@Gilb.com 2014</a:t>
            </a:r>
            <a:endParaRPr lang="en-US"/>
          </a:p>
        </p:txBody>
      </p:sp>
      <p:sp>
        <p:nvSpPr>
          <p:cNvPr id="2" name="Date Placeholder 1"/>
          <p:cNvSpPr>
            <a:spLocks noGrp="1"/>
          </p:cNvSpPr>
          <p:nvPr>
            <p:ph type="dt" sz="half" idx="10"/>
          </p:nvPr>
        </p:nvSpPr>
        <p:spPr/>
        <p:txBody>
          <a:bodyPr/>
          <a:lstStyle/>
          <a:p>
            <a:pPr>
              <a:defRPr/>
            </a:pPr>
            <a:fld id="{0D15D865-72D2-B04C-BB25-2D3630385FC7}" type="datetime3">
              <a:rPr lang="en-GB" smtClean="0"/>
              <a:t>14 April 2015</a:t>
            </a:fld>
            <a:endParaRPr lang="en-US"/>
          </a:p>
        </p:txBody>
      </p:sp>
      <p:sp>
        <p:nvSpPr>
          <p:cNvPr id="3" name="Slide Number Placeholder 2"/>
          <p:cNvSpPr>
            <a:spLocks noGrp="1"/>
          </p:cNvSpPr>
          <p:nvPr>
            <p:ph type="sldNum" sz="quarter" idx="12"/>
          </p:nvPr>
        </p:nvSpPr>
        <p:spPr/>
        <p:txBody>
          <a:bodyPr/>
          <a:lstStyle/>
          <a:p>
            <a:pPr>
              <a:defRPr/>
            </a:pPr>
            <a:fld id="{83601A48-1AA7-B342-ADED-40B21123E588}" type="slidenum">
              <a:rPr lang="en-US" smtClean="0"/>
              <a:pPr>
                <a:defRPr/>
              </a:pPr>
              <a:t>65</a:t>
            </a:fld>
            <a:endParaRPr lang="en-US"/>
          </a:p>
        </p:txBody>
      </p:sp>
    </p:spTree>
    <p:extLst>
      <p:ext uri="{BB962C8B-B14F-4D97-AF65-F5344CB8AC3E}">
        <p14:creationId xmlns:p14="http://schemas.microsoft.com/office/powerpoint/2010/main" val="1776595922"/>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85800" y="0"/>
            <a:ext cx="8458200" cy="609600"/>
          </a:xfrm>
        </p:spPr>
        <p:txBody>
          <a:bodyPr/>
          <a:lstStyle/>
          <a:p>
            <a:pPr eaLnBrk="1" hangingPunct="1">
              <a:defRPr/>
            </a:pPr>
            <a:r>
              <a:rPr lang="en-GB" sz="2800" dirty="0" err="1" smtClean="0"/>
              <a:t>Evo’s</a:t>
            </a:r>
            <a:r>
              <a:rPr lang="en-GB" sz="2800" dirty="0" smtClean="0"/>
              <a:t> </a:t>
            </a:r>
            <a:r>
              <a:rPr lang="en-GB" sz="2800" dirty="0"/>
              <a:t>impact on </a:t>
            </a:r>
            <a:r>
              <a:rPr lang="en-GB" sz="2800" dirty="0" err="1"/>
              <a:t>Confirmit</a:t>
            </a:r>
            <a:r>
              <a:rPr lang="en-GB" sz="2800" dirty="0"/>
              <a:t> product qualities</a:t>
            </a:r>
            <a:r>
              <a:rPr lang="en-GB" sz="2800" dirty="0" smtClean="0"/>
              <a:t> 1</a:t>
            </a:r>
            <a:r>
              <a:rPr lang="en-GB" sz="2800" baseline="30000" dirty="0" smtClean="0"/>
              <a:t>st</a:t>
            </a:r>
            <a:r>
              <a:rPr lang="en-GB" sz="2800" dirty="0" smtClean="0"/>
              <a:t> Qtr</a:t>
            </a:r>
            <a:endParaRPr lang="en-GB" sz="2800" dirty="0"/>
          </a:p>
        </p:txBody>
      </p:sp>
      <p:sp>
        <p:nvSpPr>
          <p:cNvPr id="55299" name="Rectangle 3"/>
          <p:cNvSpPr>
            <a:spLocks noGrp="1" noChangeArrowheads="1"/>
          </p:cNvSpPr>
          <p:nvPr>
            <p:ph type="body" sz="half" idx="1"/>
          </p:nvPr>
        </p:nvSpPr>
        <p:spPr>
          <a:xfrm>
            <a:off x="609600" y="685800"/>
            <a:ext cx="8066088" cy="533400"/>
          </a:xfrm>
        </p:spPr>
        <p:txBody>
          <a:bodyPr/>
          <a:lstStyle/>
          <a:p>
            <a:pPr eaLnBrk="1" hangingPunct="1">
              <a:defRPr/>
            </a:pPr>
            <a:r>
              <a:rPr lang="en-GB" sz="2800" dirty="0"/>
              <a:t>Only</a:t>
            </a:r>
            <a:r>
              <a:rPr lang="en-GB" sz="2800" dirty="0" smtClean="0"/>
              <a:t> 5 highlights </a:t>
            </a:r>
            <a:r>
              <a:rPr lang="en-GB" sz="2800" dirty="0"/>
              <a:t>of the</a:t>
            </a:r>
            <a:r>
              <a:rPr lang="en-GB" sz="2800" dirty="0" smtClean="0"/>
              <a:t> 25 impacts </a:t>
            </a:r>
            <a:r>
              <a:rPr lang="en-GB" sz="2800" dirty="0"/>
              <a:t>are listed here</a:t>
            </a:r>
          </a:p>
        </p:txBody>
      </p:sp>
      <p:pic>
        <p:nvPicPr>
          <p:cNvPr id="55300" name="Picture 4"/>
          <p:cNvPicPr>
            <a:picLocks noChangeAspect="1" noChangeArrowheads="1"/>
          </p:cNvPicPr>
          <p:nvPr/>
        </p:nvPicPr>
        <p:blipFill>
          <a:blip r:embed="rId4">
            <a:alphaModFix/>
            <a:lum bright="50000" contrast="-28000"/>
          </a:blip>
          <a:srcRect/>
          <a:stretch>
            <a:fillRect/>
          </a:stretch>
        </p:blipFill>
        <p:spPr bwMode="auto">
          <a:xfrm>
            <a:off x="764290" y="1409324"/>
            <a:ext cx="8423275" cy="4176713"/>
          </a:xfrm>
          <a:prstGeom prst="rect">
            <a:avLst/>
          </a:prstGeom>
          <a:noFill/>
          <a:ln w="9525">
            <a:noFill/>
            <a:miter lim="800000"/>
            <a:headEnd/>
            <a:tailEnd/>
          </a:ln>
        </p:spPr>
      </p:pic>
      <p:pic>
        <p:nvPicPr>
          <p:cNvPr id="55301" name="Picture 5" descr="jet airplane 12"/>
          <p:cNvPicPr>
            <a:picLocks noChangeAspect="1" noChangeArrowheads="1"/>
          </p:cNvPicPr>
          <p:nvPr/>
        </p:nvPicPr>
        <p:blipFill>
          <a:blip r:embed="rId5"/>
          <a:srcRect/>
          <a:stretch>
            <a:fillRect/>
          </a:stretch>
        </p:blipFill>
        <p:spPr bwMode="auto">
          <a:xfrm>
            <a:off x="8230664" y="4872294"/>
            <a:ext cx="782694" cy="712034"/>
          </a:xfrm>
          <a:prstGeom prst="rect">
            <a:avLst/>
          </a:prstGeom>
          <a:noFill/>
          <a:ln w="9525">
            <a:noFill/>
            <a:miter lim="800000"/>
            <a:headEnd/>
            <a:tailEnd/>
          </a:ln>
        </p:spPr>
      </p:pic>
      <p:pic>
        <p:nvPicPr>
          <p:cNvPr id="55302" name="Picture 6" descr="equestrian sculpture 4"/>
          <p:cNvPicPr>
            <a:picLocks noChangeAspect="1" noChangeArrowheads="1"/>
          </p:cNvPicPr>
          <p:nvPr/>
        </p:nvPicPr>
        <p:blipFill>
          <a:blip r:embed="rId6"/>
          <a:srcRect/>
          <a:stretch>
            <a:fillRect/>
          </a:stretch>
        </p:blipFill>
        <p:spPr bwMode="auto">
          <a:xfrm>
            <a:off x="6898130" y="4674639"/>
            <a:ext cx="1644650" cy="1676400"/>
          </a:xfrm>
          <a:prstGeom prst="rect">
            <a:avLst/>
          </a:prstGeom>
          <a:noFill/>
          <a:ln w="9525">
            <a:noFill/>
            <a:miter lim="800000"/>
            <a:headEnd/>
            <a:tailEnd/>
          </a:ln>
        </p:spPr>
      </p:pic>
      <p:pic>
        <p:nvPicPr>
          <p:cNvPr id="168970" name="Picture 7"/>
          <p:cNvPicPr>
            <a:picLocks noChangeAspect="1" noChangeArrowheads="1"/>
          </p:cNvPicPr>
          <p:nvPr/>
        </p:nvPicPr>
        <p:blipFill>
          <a:blip r:embed="rId7"/>
          <a:srcRect/>
          <a:stretch>
            <a:fillRect/>
          </a:stretch>
        </p:blipFill>
        <p:spPr bwMode="auto">
          <a:xfrm>
            <a:off x="0" y="6019800"/>
            <a:ext cx="2120900" cy="482600"/>
          </a:xfrm>
          <a:prstGeom prst="rect">
            <a:avLst/>
          </a:prstGeom>
          <a:noFill/>
          <a:ln w="9525">
            <a:noFill/>
            <a:miter lim="800000"/>
            <a:headEnd/>
            <a:tailEnd/>
          </a:ln>
        </p:spPr>
      </p:pic>
      <p:sp>
        <p:nvSpPr>
          <p:cNvPr id="168971" name="Text Box 8"/>
          <p:cNvSpPr txBox="1">
            <a:spLocks noChangeArrowheads="1"/>
          </p:cNvSpPr>
          <p:nvPr/>
        </p:nvSpPr>
        <p:spPr bwMode="auto">
          <a:xfrm>
            <a:off x="2765425" y="6164263"/>
            <a:ext cx="3330575" cy="338554"/>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600" dirty="0"/>
              <a:t>Release 8.5</a:t>
            </a:r>
          </a:p>
        </p:txBody>
      </p:sp>
      <p:sp>
        <p:nvSpPr>
          <p:cNvPr id="11" name="Footer Placeholder 10"/>
          <p:cNvSpPr>
            <a:spLocks noGrp="1"/>
          </p:cNvSpPr>
          <p:nvPr>
            <p:ph type="ftr" sz="quarter" idx="10"/>
          </p:nvPr>
        </p:nvSpPr>
        <p:spPr/>
        <p:txBody>
          <a:bodyPr/>
          <a:lstStyle/>
          <a:p>
            <a:r>
              <a:rPr lang="en-US" smtClean="0"/>
              <a:t>Copyright Tom@Gilb.com 2014</a:t>
            </a:r>
            <a:endParaRPr lang="en-US"/>
          </a:p>
        </p:txBody>
      </p:sp>
    </p:spTree>
    <p:extLst>
      <p:ext uri="{BB962C8B-B14F-4D97-AF65-F5344CB8AC3E}">
        <p14:creationId xmlns:p14="http://schemas.microsoft.com/office/powerpoint/2010/main" val="3923397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55300"/>
                                        </p:tgtEl>
                                        <p:attrNameLst>
                                          <p:attrName>style.visibility</p:attrName>
                                        </p:attrNameLst>
                                      </p:cBhvr>
                                      <p:to>
                                        <p:strVal val="visible"/>
                                      </p:to>
                                    </p:set>
                                    <p:anim from="(-#ppt_w/2)" to="(#ppt_x)" calcmode="lin" valueType="num">
                                      <p:cBhvr>
                                        <p:cTn id="7" dur="600" fill="hold">
                                          <p:stCondLst>
                                            <p:cond delay="0"/>
                                          </p:stCondLst>
                                        </p:cTn>
                                        <p:tgtEl>
                                          <p:spTgt spid="55300"/>
                                        </p:tgtEl>
                                        <p:attrNameLst>
                                          <p:attrName>ppt_x</p:attrName>
                                        </p:attrNameLst>
                                      </p:cBhvr>
                                    </p:anim>
                                    <p:anim from="0" to="-1.0" calcmode="lin" valueType="num">
                                      <p:cBhvr>
                                        <p:cTn id="8" dur="200" decel="50000" autoRev="1" fill="hold">
                                          <p:stCondLst>
                                            <p:cond delay="600"/>
                                          </p:stCondLst>
                                        </p:cTn>
                                        <p:tgtEl>
                                          <p:spTgt spid="55300"/>
                                        </p:tgtEl>
                                        <p:attrNameLst>
                                          <p:attrName>xshear</p:attrName>
                                        </p:attrNameLst>
                                      </p:cBhvr>
                                    </p:anim>
                                    <p:animScale>
                                      <p:cBhvr>
                                        <p:cTn id="9" dur="200" decel="100000" autoRev="1" fill="hold">
                                          <p:stCondLst>
                                            <p:cond delay="600"/>
                                          </p:stCondLst>
                                        </p:cTn>
                                        <p:tgtEl>
                                          <p:spTgt spid="55300"/>
                                        </p:tgtEl>
                                      </p:cBhvr>
                                      <p:from x="100000" y="100000"/>
                                      <p:to x="80000" y="100000"/>
                                    </p:animScale>
                                    <p:anim by="(#ppt_h/3+#ppt_w*0.1)" calcmode="lin" valueType="num">
                                      <p:cBhvr additive="sum">
                                        <p:cTn id="10" dur="200" decel="100000" autoRev="1" fill="hold">
                                          <p:stCondLst>
                                            <p:cond delay="600"/>
                                          </p:stCondLst>
                                        </p:cTn>
                                        <p:tgtEl>
                                          <p:spTgt spid="55300"/>
                                        </p:tgtEl>
                                        <p:attrNameLst>
                                          <p:attrName>ppt_x</p:attrName>
                                        </p:attrNameLst>
                                      </p:cBhvr>
                                    </p:anim>
                                  </p:childTnLst>
                                </p:cTn>
                              </p:par>
                              <p:par>
                                <p:cTn id="11" presetID="29" presetClass="entr" presetSubtype="0" fill="hold" nodeType="withEffect">
                                  <p:stCondLst>
                                    <p:cond delay="0"/>
                                  </p:stCondLst>
                                  <p:childTnLst>
                                    <p:set>
                                      <p:cBhvr>
                                        <p:cTn id="12" dur="1" fill="hold">
                                          <p:stCondLst>
                                            <p:cond delay="0"/>
                                          </p:stCondLst>
                                        </p:cTn>
                                        <p:tgtEl>
                                          <p:spTgt spid="55302"/>
                                        </p:tgtEl>
                                        <p:attrNameLst>
                                          <p:attrName>style.visibility</p:attrName>
                                        </p:attrNameLst>
                                      </p:cBhvr>
                                      <p:to>
                                        <p:strVal val="visible"/>
                                      </p:to>
                                    </p:set>
                                    <p:anim calcmode="lin" valueType="num">
                                      <p:cBhvr>
                                        <p:cTn id="13" dur="3000" fill="hold"/>
                                        <p:tgtEl>
                                          <p:spTgt spid="55302"/>
                                        </p:tgtEl>
                                        <p:attrNameLst>
                                          <p:attrName>ppt_x</p:attrName>
                                        </p:attrNameLst>
                                      </p:cBhvr>
                                      <p:tavLst>
                                        <p:tav tm="0">
                                          <p:val>
                                            <p:strVal val="#ppt_x-.2"/>
                                          </p:val>
                                        </p:tav>
                                        <p:tav tm="100000">
                                          <p:val>
                                            <p:strVal val="#ppt_x"/>
                                          </p:val>
                                        </p:tav>
                                      </p:tavLst>
                                    </p:anim>
                                    <p:anim calcmode="lin" valueType="num">
                                      <p:cBhvr>
                                        <p:cTn id="14" dur="3000" fill="hold"/>
                                        <p:tgtEl>
                                          <p:spTgt spid="55302"/>
                                        </p:tgtEl>
                                        <p:attrNameLst>
                                          <p:attrName>ppt_y</p:attrName>
                                        </p:attrNameLst>
                                      </p:cBhvr>
                                      <p:tavLst>
                                        <p:tav tm="0">
                                          <p:val>
                                            <p:strVal val="#ppt_y"/>
                                          </p:val>
                                        </p:tav>
                                        <p:tav tm="100000">
                                          <p:val>
                                            <p:strVal val="#ppt_y"/>
                                          </p:val>
                                        </p:tav>
                                      </p:tavLst>
                                    </p:anim>
                                    <p:animEffect transition="in" filter="wipe(right)" prLst="gradientSize: 0.1">
                                      <p:cBhvr>
                                        <p:cTn id="15" dur="3000"/>
                                        <p:tgtEl>
                                          <p:spTgt spid="55302"/>
                                        </p:tgtEl>
                                      </p:cBhvr>
                                    </p:animEffect>
                                  </p:childTnLst>
                                </p:cTn>
                              </p:par>
                            </p:childTnLst>
                          </p:cTn>
                        </p:par>
                        <p:par>
                          <p:cTn id="16" fill="hold">
                            <p:stCondLst>
                              <p:cond delay="3000"/>
                            </p:stCondLst>
                            <p:childTnLst>
                              <p:par>
                                <p:cTn id="17" presetID="34" presetClass="entr" presetSubtype="0" fill="hold" nodeType="afterEffect">
                                  <p:stCondLst>
                                    <p:cond delay="0"/>
                                  </p:stCondLst>
                                  <p:childTnLst>
                                    <p:set>
                                      <p:cBhvr>
                                        <p:cTn id="18" dur="1" fill="hold">
                                          <p:stCondLst>
                                            <p:cond delay="0"/>
                                          </p:stCondLst>
                                        </p:cTn>
                                        <p:tgtEl>
                                          <p:spTgt spid="55301"/>
                                        </p:tgtEl>
                                        <p:attrNameLst>
                                          <p:attrName>style.visibility</p:attrName>
                                        </p:attrNameLst>
                                      </p:cBhvr>
                                      <p:to>
                                        <p:strVal val="visible"/>
                                      </p:to>
                                    </p:set>
                                    <p:anim from="(-#ppt_w/2)" to="(#ppt_x)" calcmode="lin" valueType="num">
                                      <p:cBhvr>
                                        <p:cTn id="19" dur="600" fill="hold">
                                          <p:stCondLst>
                                            <p:cond delay="0"/>
                                          </p:stCondLst>
                                        </p:cTn>
                                        <p:tgtEl>
                                          <p:spTgt spid="55301"/>
                                        </p:tgtEl>
                                        <p:attrNameLst>
                                          <p:attrName>ppt_x</p:attrName>
                                        </p:attrNameLst>
                                      </p:cBhvr>
                                    </p:anim>
                                    <p:anim from="0" to="-1.0" calcmode="lin" valueType="num">
                                      <p:cBhvr>
                                        <p:cTn id="20" dur="200" decel="50000" autoRev="1" fill="hold">
                                          <p:stCondLst>
                                            <p:cond delay="600"/>
                                          </p:stCondLst>
                                        </p:cTn>
                                        <p:tgtEl>
                                          <p:spTgt spid="55301"/>
                                        </p:tgtEl>
                                        <p:attrNameLst>
                                          <p:attrName>xshear</p:attrName>
                                        </p:attrNameLst>
                                      </p:cBhvr>
                                    </p:anim>
                                    <p:animScale>
                                      <p:cBhvr>
                                        <p:cTn id="21" dur="200" decel="100000" autoRev="1" fill="hold">
                                          <p:stCondLst>
                                            <p:cond delay="600"/>
                                          </p:stCondLst>
                                        </p:cTn>
                                        <p:tgtEl>
                                          <p:spTgt spid="55301"/>
                                        </p:tgtEl>
                                      </p:cBhvr>
                                      <p:from x="100000" y="100000"/>
                                      <p:to x="80000" y="100000"/>
                                    </p:animScale>
                                    <p:anim by="(#ppt_h/3+#ppt_w*0.1)" calcmode="lin" valueType="num">
                                      <p:cBhvr additive="sum">
                                        <p:cTn id="22" dur="200" decel="100000" autoRev="1" fill="hold">
                                          <p:stCondLst>
                                            <p:cond delay="600"/>
                                          </p:stCondLst>
                                        </p:cTn>
                                        <p:tgtEl>
                                          <p:spTgt spid="55301"/>
                                        </p:tgtEl>
                                        <p:attrNameLst>
                                          <p:attrName>ppt_x</p:attrName>
                                        </p:attrNameLst>
                                      </p:cBhvr>
                                    </p:anim>
                                  </p:childTnLst>
                                  <p:subTnLst>
                                    <p:audio>
                                      <p:cMediaNode>
                                        <p:cTn display="0" masterRel="sameClick">
                                          <p:stCondLst>
                                            <p:cond evt="begin" delay="0">
                                              <p:tn val="17"/>
                                            </p:cond>
                                          </p:stCondLst>
                                          <p:endCondLst>
                                            <p:cond evt="onStopAudio" delay="0">
                                              <p:tgtEl>
                                                <p:sldTgt/>
                                              </p:tgtEl>
                                            </p:cond>
                                          </p:endCondLst>
                                        </p:cTn>
                                        <p:tgtEl>
                                          <p:sndTgt r:embed="rId3" name="Plane"/>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6" name="Picture 5"/>
          <p:cNvPicPr>
            <a:picLocks noChangeAspect="1" noChangeArrowheads="1"/>
          </p:cNvPicPr>
          <p:nvPr/>
        </p:nvPicPr>
        <p:blipFill>
          <a:blip r:embed="rId3"/>
          <a:srcRect/>
          <a:stretch>
            <a:fillRect/>
          </a:stretch>
        </p:blipFill>
        <p:spPr bwMode="auto">
          <a:xfrm>
            <a:off x="0" y="6002864"/>
            <a:ext cx="2120900" cy="482600"/>
          </a:xfrm>
          <a:prstGeom prst="rect">
            <a:avLst/>
          </a:prstGeom>
          <a:noFill/>
          <a:ln w="9525">
            <a:noFill/>
            <a:miter lim="800000"/>
            <a:headEnd/>
            <a:tailEnd/>
          </a:ln>
        </p:spPr>
      </p:pic>
      <p:sp>
        <p:nvSpPr>
          <p:cNvPr id="50178" name="Rectangle 2"/>
          <p:cNvSpPr>
            <a:spLocks noGrp="1" noChangeArrowheads="1"/>
          </p:cNvSpPr>
          <p:nvPr>
            <p:ph type="title"/>
          </p:nvPr>
        </p:nvSpPr>
        <p:spPr>
          <a:xfrm>
            <a:off x="685800" y="-304800"/>
            <a:ext cx="7772400" cy="1143000"/>
          </a:xfrm>
        </p:spPr>
        <p:txBody>
          <a:bodyPr/>
          <a:lstStyle/>
          <a:p>
            <a:pPr eaLnBrk="1" hangingPunct="1">
              <a:defRPr/>
            </a:pPr>
            <a:r>
              <a:rPr lang="en-US" sz="3600" dirty="0" smtClean="0"/>
              <a:t>Developers love </a:t>
            </a:r>
            <a:r>
              <a:rPr lang="en-US" sz="3600" b="1" dirty="0" smtClean="0"/>
              <a:t>‘Empowered Creativity’</a:t>
            </a:r>
            <a:endParaRPr lang="en-US" sz="3600" b="1" dirty="0"/>
          </a:p>
        </p:txBody>
      </p:sp>
      <p:sp>
        <p:nvSpPr>
          <p:cNvPr id="50179" name="Rectangle 3"/>
          <p:cNvSpPr>
            <a:spLocks noGrp="1" noChangeArrowheads="1"/>
          </p:cNvSpPr>
          <p:nvPr>
            <p:ph idx="1"/>
          </p:nvPr>
        </p:nvSpPr>
        <p:spPr>
          <a:xfrm>
            <a:off x="1104900" y="762000"/>
            <a:ext cx="6972300" cy="5029200"/>
          </a:xfrm>
        </p:spPr>
        <p:txBody>
          <a:bodyPr>
            <a:normAutofit fontScale="92500" lnSpcReduction="10000"/>
          </a:bodyPr>
          <a:lstStyle/>
          <a:p>
            <a:pPr eaLnBrk="1" hangingPunct="1">
              <a:lnSpc>
                <a:spcPct val="80000"/>
              </a:lnSpc>
              <a:defRPr/>
            </a:pPr>
            <a:endParaRPr lang="en-GB" dirty="0" smtClean="0"/>
          </a:p>
          <a:p>
            <a:pPr eaLnBrk="1" hangingPunct="1">
              <a:lnSpc>
                <a:spcPct val="80000"/>
              </a:lnSpc>
              <a:defRPr/>
            </a:pPr>
            <a:r>
              <a:rPr lang="en-US" dirty="0">
                <a:latin typeface="Arial Black"/>
                <a:cs typeface="Arial Black"/>
              </a:rPr>
              <a:t>EVO has resulted in </a:t>
            </a:r>
          </a:p>
          <a:p>
            <a:pPr lvl="1" eaLnBrk="1" hangingPunct="1">
              <a:lnSpc>
                <a:spcPct val="80000"/>
              </a:lnSpc>
              <a:defRPr/>
            </a:pPr>
            <a:r>
              <a:rPr lang="en-US" dirty="0">
                <a:latin typeface="Arial Black"/>
                <a:cs typeface="Arial Black"/>
              </a:rPr>
              <a:t>increased </a:t>
            </a:r>
            <a:r>
              <a:rPr lang="en-US" b="1" dirty="0">
                <a:latin typeface="Arial Black"/>
                <a:cs typeface="Arial Black"/>
              </a:rPr>
              <a:t>motivation and </a:t>
            </a:r>
          </a:p>
          <a:p>
            <a:pPr lvl="1" eaLnBrk="1" hangingPunct="1">
              <a:lnSpc>
                <a:spcPct val="80000"/>
              </a:lnSpc>
              <a:defRPr/>
            </a:pPr>
            <a:r>
              <a:rPr lang="en-US" b="1" dirty="0">
                <a:latin typeface="Arial Black"/>
                <a:cs typeface="Arial Black"/>
              </a:rPr>
              <a:t>enthusiasm</a:t>
            </a:r>
            <a:r>
              <a:rPr lang="en-US" dirty="0">
                <a:latin typeface="Arial Black"/>
                <a:cs typeface="Arial Black"/>
              </a:rPr>
              <a:t> amongst developers, </a:t>
            </a:r>
          </a:p>
          <a:p>
            <a:pPr lvl="1" eaLnBrk="1" hangingPunct="1">
              <a:lnSpc>
                <a:spcPct val="80000"/>
              </a:lnSpc>
              <a:defRPr/>
            </a:pPr>
            <a:r>
              <a:rPr lang="en-US" dirty="0">
                <a:latin typeface="Arial Black"/>
                <a:cs typeface="Arial Black"/>
              </a:rPr>
              <a:t>it opens up for </a:t>
            </a:r>
            <a:r>
              <a:rPr lang="en-US" i="1" dirty="0">
                <a:latin typeface="Arial Black"/>
                <a:cs typeface="Arial Black"/>
              </a:rPr>
              <a:t>empowered creativity</a:t>
            </a:r>
            <a:endParaRPr lang="en-US" i="1" dirty="0" smtClean="0">
              <a:latin typeface="Arial Black"/>
              <a:cs typeface="Arial Black"/>
            </a:endParaRPr>
          </a:p>
          <a:p>
            <a:pPr eaLnBrk="1" hangingPunct="1">
              <a:lnSpc>
                <a:spcPct val="80000"/>
              </a:lnSpc>
              <a:defRPr/>
            </a:pPr>
            <a:endParaRPr lang="en-US" dirty="0" smtClean="0">
              <a:latin typeface="Arial Black"/>
              <a:cs typeface="Arial Black"/>
            </a:endParaRPr>
          </a:p>
          <a:p>
            <a:pPr eaLnBrk="1" hangingPunct="1">
              <a:lnSpc>
                <a:spcPct val="80000"/>
              </a:lnSpc>
              <a:defRPr/>
            </a:pPr>
            <a:r>
              <a:rPr lang="en-US" dirty="0" smtClean="0">
                <a:latin typeface="Arial Black"/>
                <a:cs typeface="Arial Black"/>
              </a:rPr>
              <a:t>Developers </a:t>
            </a:r>
            <a:endParaRPr lang="en-US" dirty="0">
              <a:latin typeface="Arial Black"/>
              <a:cs typeface="Arial Black"/>
            </a:endParaRPr>
          </a:p>
          <a:p>
            <a:pPr lvl="1" eaLnBrk="1" hangingPunct="1">
              <a:lnSpc>
                <a:spcPct val="80000"/>
              </a:lnSpc>
              <a:defRPr/>
            </a:pPr>
            <a:r>
              <a:rPr lang="en-US" b="1" dirty="0">
                <a:latin typeface="Arial Black"/>
                <a:cs typeface="Arial Black"/>
              </a:rPr>
              <a:t>embraced the method</a:t>
            </a:r>
            <a:r>
              <a:rPr lang="en-US" dirty="0">
                <a:latin typeface="Arial Black"/>
                <a:cs typeface="Arial Black"/>
              </a:rPr>
              <a:t> and </a:t>
            </a:r>
          </a:p>
          <a:p>
            <a:pPr lvl="1" eaLnBrk="1" hangingPunct="1">
              <a:lnSpc>
                <a:spcPct val="80000"/>
              </a:lnSpc>
              <a:defRPr/>
            </a:pPr>
            <a:r>
              <a:rPr lang="en-US" b="1" dirty="0">
                <a:latin typeface="Arial Black"/>
                <a:cs typeface="Arial Black"/>
              </a:rPr>
              <a:t>saw the value of using it</a:t>
            </a:r>
            <a:r>
              <a:rPr lang="en-US" dirty="0">
                <a:latin typeface="Arial Black"/>
                <a:cs typeface="Arial Black"/>
              </a:rPr>
              <a:t>, </a:t>
            </a:r>
          </a:p>
          <a:p>
            <a:pPr lvl="1" eaLnBrk="1" hangingPunct="1">
              <a:lnSpc>
                <a:spcPct val="80000"/>
              </a:lnSpc>
              <a:defRPr/>
            </a:pPr>
            <a:r>
              <a:rPr lang="en-US" dirty="0">
                <a:latin typeface="Arial Black"/>
                <a:cs typeface="Arial Black"/>
              </a:rPr>
              <a:t>even though they found parts of </a:t>
            </a:r>
            <a:r>
              <a:rPr lang="en-US" dirty="0" err="1">
                <a:latin typeface="Arial Black"/>
                <a:cs typeface="Arial Black"/>
              </a:rPr>
              <a:t>Evo</a:t>
            </a:r>
            <a:r>
              <a:rPr lang="en-US" dirty="0">
                <a:latin typeface="Arial Black"/>
                <a:cs typeface="Arial Black"/>
              </a:rPr>
              <a:t> difficult to understand and </a:t>
            </a:r>
            <a:r>
              <a:rPr lang="en-US" dirty="0" smtClean="0">
                <a:latin typeface="Arial Black"/>
                <a:cs typeface="Arial Black"/>
              </a:rPr>
              <a:t>execute (without training)</a:t>
            </a:r>
            <a:endParaRPr lang="en-US" dirty="0">
              <a:latin typeface="Arial Black"/>
              <a:cs typeface="Arial Black"/>
            </a:endParaRPr>
          </a:p>
        </p:txBody>
      </p:sp>
      <p:pic>
        <p:nvPicPr>
          <p:cNvPr id="50180" name="Picture 4" descr="kissing couple figures 2"/>
          <p:cNvPicPr>
            <a:picLocks noChangeAspect="1" noChangeArrowheads="1"/>
          </p:cNvPicPr>
          <p:nvPr/>
        </p:nvPicPr>
        <p:blipFill>
          <a:blip r:embed="rId4"/>
          <a:srcRect/>
          <a:stretch>
            <a:fillRect/>
          </a:stretch>
        </p:blipFill>
        <p:spPr bwMode="auto">
          <a:xfrm>
            <a:off x="7370763" y="1479550"/>
            <a:ext cx="1620837" cy="3016250"/>
          </a:xfrm>
          <a:prstGeom prst="rect">
            <a:avLst/>
          </a:prstGeom>
          <a:noFill/>
          <a:ln w="9525">
            <a:noFill/>
            <a:miter lim="800000"/>
            <a:headEnd/>
            <a:tailEnd/>
          </a:ln>
        </p:spPr>
      </p:pic>
      <p:grpSp>
        <p:nvGrpSpPr>
          <p:cNvPr id="2" name="Group 6"/>
          <p:cNvGrpSpPr>
            <a:grpSpLocks/>
          </p:cNvGrpSpPr>
          <p:nvPr/>
        </p:nvGrpSpPr>
        <p:grpSpPr bwMode="auto">
          <a:xfrm>
            <a:off x="6604000" y="5791200"/>
            <a:ext cx="1652588" cy="1066800"/>
            <a:chOff x="4656" y="884"/>
            <a:chExt cx="1041" cy="672"/>
          </a:xfrm>
        </p:grpSpPr>
        <p:pic>
          <p:nvPicPr>
            <p:cNvPr id="171018" name="Picture 7" descr="Trond Johansen"/>
            <p:cNvPicPr>
              <a:picLocks noChangeAspect="1" noChangeArrowheads="1"/>
            </p:cNvPicPr>
            <p:nvPr/>
          </p:nvPicPr>
          <p:blipFill>
            <a:blip r:embed="rId5"/>
            <a:srcRect/>
            <a:stretch>
              <a:fillRect/>
            </a:stretch>
          </p:blipFill>
          <p:spPr bwMode="auto">
            <a:xfrm>
              <a:off x="4896" y="884"/>
              <a:ext cx="496" cy="496"/>
            </a:xfrm>
            <a:prstGeom prst="rect">
              <a:avLst/>
            </a:prstGeom>
            <a:noFill/>
            <a:ln w="9525">
              <a:noFill/>
              <a:miter lim="800000"/>
              <a:headEnd/>
              <a:tailEnd/>
            </a:ln>
          </p:spPr>
        </p:pic>
        <p:sp>
          <p:nvSpPr>
            <p:cNvPr id="171019" name="Text Box 8"/>
            <p:cNvSpPr txBox="1">
              <a:spLocks noChangeArrowheads="1"/>
            </p:cNvSpPr>
            <p:nvPr/>
          </p:nvSpPr>
          <p:spPr bwMode="auto">
            <a:xfrm>
              <a:off x="4656" y="1344"/>
              <a:ext cx="1041" cy="212"/>
            </a:xfrm>
            <a:prstGeom prst="rect">
              <a:avLst/>
            </a:prstGeom>
            <a:noFill/>
            <a:ln w="9525">
              <a:noFill/>
              <a:miter lim="800000"/>
              <a:headEnd/>
              <a:tailEnd/>
            </a:ln>
          </p:spPr>
          <p:txBody>
            <a:bodyPr wrap="none">
              <a:prstTxWarp prst="textNoShape">
                <a:avLst/>
              </a:prstTxWarp>
              <a:spAutoFit/>
            </a:bodyPr>
            <a:lstStyle/>
            <a:p>
              <a:r>
                <a:rPr lang="en-US" sz="1600"/>
                <a:t>Trond Johansen</a:t>
              </a:r>
            </a:p>
          </p:txBody>
        </p:sp>
      </p:grpSp>
      <p:sp>
        <p:nvSpPr>
          <p:cNvPr id="11" name="Footer Placeholder 10"/>
          <p:cNvSpPr>
            <a:spLocks noGrp="1"/>
          </p:cNvSpPr>
          <p:nvPr>
            <p:ph type="ftr" sz="quarter" idx="10"/>
          </p:nvPr>
        </p:nvSpPr>
        <p:spPr/>
        <p:txBody>
          <a:bodyPr/>
          <a:lstStyle/>
          <a:p>
            <a:r>
              <a:rPr lang="en-US" smtClean="0"/>
              <a:t>Copyright Tom@Gilb.com 2014</a:t>
            </a:r>
            <a:endParaRPr lang="en-US"/>
          </a:p>
        </p:txBody>
      </p:sp>
      <p:sp>
        <p:nvSpPr>
          <p:cNvPr id="3" name="Date Placeholder 2"/>
          <p:cNvSpPr>
            <a:spLocks noGrp="1"/>
          </p:cNvSpPr>
          <p:nvPr>
            <p:ph type="dt" sz="half" idx="10"/>
          </p:nvPr>
        </p:nvSpPr>
        <p:spPr/>
        <p:txBody>
          <a:bodyPr/>
          <a:lstStyle/>
          <a:p>
            <a:pPr>
              <a:defRPr/>
            </a:pPr>
            <a:fld id="{FFCCE835-421F-0E47-8BAE-F53B45D9DD49}" type="datetime3">
              <a:rPr lang="en-GB" smtClean="0"/>
              <a:t>14 April 2015</a:t>
            </a:fld>
            <a:endParaRPr lang="en-US"/>
          </a:p>
        </p:txBody>
      </p:sp>
      <p:sp>
        <p:nvSpPr>
          <p:cNvPr id="4" name="Slide Number Placeholder 3"/>
          <p:cNvSpPr>
            <a:spLocks noGrp="1"/>
          </p:cNvSpPr>
          <p:nvPr>
            <p:ph type="sldNum" sz="quarter" idx="12"/>
          </p:nvPr>
        </p:nvSpPr>
        <p:spPr/>
        <p:txBody>
          <a:bodyPr/>
          <a:lstStyle/>
          <a:p>
            <a:pPr>
              <a:defRPr/>
            </a:pPr>
            <a:fld id="{83601A48-1AA7-B342-ADED-40B21123E588}" type="slidenum">
              <a:rPr lang="en-US" smtClean="0"/>
              <a:pPr>
                <a:defRPr/>
              </a:pPr>
              <a:t>67</a:t>
            </a:fld>
            <a:endParaRPr lang="en-US"/>
          </a:p>
        </p:txBody>
      </p:sp>
    </p:spTree>
    <p:extLst>
      <p:ext uri="{BB962C8B-B14F-4D97-AF65-F5344CB8AC3E}">
        <p14:creationId xmlns:p14="http://schemas.microsoft.com/office/powerpoint/2010/main" val="8549958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0179">
                                            <p:txEl>
                                              <p:pRg st="1" end="1"/>
                                            </p:txEl>
                                          </p:spTgt>
                                        </p:tgtEl>
                                        <p:attrNameLst>
                                          <p:attrName>style.visibility</p:attrName>
                                        </p:attrNameLst>
                                      </p:cBhvr>
                                      <p:to>
                                        <p:strVal val="visible"/>
                                      </p:to>
                                    </p:set>
                                    <p:anim calcmode="lin" valueType="num">
                                      <p:cBhvr>
                                        <p:cTn id="7" dur="1000" fill="hold"/>
                                        <p:tgtEl>
                                          <p:spTgt spid="50179">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50179">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50179">
                                            <p:txEl>
                                              <p:pRg st="1" end="1"/>
                                            </p:txEl>
                                          </p:spTgt>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50179">
                                            <p:txEl>
                                              <p:pRg st="2" end="2"/>
                                            </p:txEl>
                                          </p:spTgt>
                                        </p:tgtEl>
                                        <p:attrNameLst>
                                          <p:attrName>style.visibility</p:attrName>
                                        </p:attrNameLst>
                                      </p:cBhvr>
                                      <p:to>
                                        <p:strVal val="visible"/>
                                      </p:to>
                                    </p:set>
                                    <p:anim calcmode="lin" valueType="num">
                                      <p:cBhvr>
                                        <p:cTn id="12" dur="1000" fill="hold"/>
                                        <p:tgtEl>
                                          <p:spTgt spid="50179">
                                            <p:txEl>
                                              <p:pRg st="2" end="2"/>
                                            </p:txEl>
                                          </p:spTgt>
                                        </p:tgtEl>
                                        <p:attrNameLst>
                                          <p:attrName>ppt_w</p:attrName>
                                        </p:attrNameLst>
                                      </p:cBhvr>
                                      <p:tavLst>
                                        <p:tav tm="0">
                                          <p:val>
                                            <p:strVal val="#ppt_w*0.70"/>
                                          </p:val>
                                        </p:tav>
                                        <p:tav tm="100000">
                                          <p:val>
                                            <p:strVal val="#ppt_w"/>
                                          </p:val>
                                        </p:tav>
                                      </p:tavLst>
                                    </p:anim>
                                    <p:anim calcmode="lin" valueType="num">
                                      <p:cBhvr>
                                        <p:cTn id="13" dur="1000" fill="hold"/>
                                        <p:tgtEl>
                                          <p:spTgt spid="50179">
                                            <p:txEl>
                                              <p:pRg st="2" end="2"/>
                                            </p:txEl>
                                          </p:spTgt>
                                        </p:tgtEl>
                                        <p:attrNameLst>
                                          <p:attrName>ppt_h</p:attrName>
                                        </p:attrNameLst>
                                      </p:cBhvr>
                                      <p:tavLst>
                                        <p:tav tm="0">
                                          <p:val>
                                            <p:strVal val="#ppt_h"/>
                                          </p:val>
                                        </p:tav>
                                        <p:tav tm="100000">
                                          <p:val>
                                            <p:strVal val="#ppt_h"/>
                                          </p:val>
                                        </p:tav>
                                      </p:tavLst>
                                    </p:anim>
                                    <p:animEffect transition="in" filter="fade">
                                      <p:cBhvr>
                                        <p:cTn id="14" dur="1000"/>
                                        <p:tgtEl>
                                          <p:spTgt spid="50179">
                                            <p:txEl>
                                              <p:pRg st="2" end="2"/>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50179">
                                            <p:txEl>
                                              <p:pRg st="3" end="3"/>
                                            </p:txEl>
                                          </p:spTgt>
                                        </p:tgtEl>
                                        <p:attrNameLst>
                                          <p:attrName>style.visibility</p:attrName>
                                        </p:attrNameLst>
                                      </p:cBhvr>
                                      <p:to>
                                        <p:strVal val="visible"/>
                                      </p:to>
                                    </p:set>
                                    <p:anim calcmode="lin" valueType="num">
                                      <p:cBhvr>
                                        <p:cTn id="17" dur="1000" fill="hold"/>
                                        <p:tgtEl>
                                          <p:spTgt spid="50179">
                                            <p:txEl>
                                              <p:pRg st="3" end="3"/>
                                            </p:txEl>
                                          </p:spTgt>
                                        </p:tgtEl>
                                        <p:attrNameLst>
                                          <p:attrName>ppt_w</p:attrName>
                                        </p:attrNameLst>
                                      </p:cBhvr>
                                      <p:tavLst>
                                        <p:tav tm="0">
                                          <p:val>
                                            <p:strVal val="#ppt_w*0.70"/>
                                          </p:val>
                                        </p:tav>
                                        <p:tav tm="100000">
                                          <p:val>
                                            <p:strVal val="#ppt_w"/>
                                          </p:val>
                                        </p:tav>
                                      </p:tavLst>
                                    </p:anim>
                                    <p:anim calcmode="lin" valueType="num">
                                      <p:cBhvr>
                                        <p:cTn id="18" dur="1000" fill="hold"/>
                                        <p:tgtEl>
                                          <p:spTgt spid="50179">
                                            <p:txEl>
                                              <p:pRg st="3" end="3"/>
                                            </p:txEl>
                                          </p:spTgt>
                                        </p:tgtEl>
                                        <p:attrNameLst>
                                          <p:attrName>ppt_h</p:attrName>
                                        </p:attrNameLst>
                                      </p:cBhvr>
                                      <p:tavLst>
                                        <p:tav tm="0">
                                          <p:val>
                                            <p:strVal val="#ppt_h"/>
                                          </p:val>
                                        </p:tav>
                                        <p:tav tm="100000">
                                          <p:val>
                                            <p:strVal val="#ppt_h"/>
                                          </p:val>
                                        </p:tav>
                                      </p:tavLst>
                                    </p:anim>
                                    <p:animEffect transition="in" filter="fade">
                                      <p:cBhvr>
                                        <p:cTn id="19" dur="1000"/>
                                        <p:tgtEl>
                                          <p:spTgt spid="50179">
                                            <p:txEl>
                                              <p:pRg st="3" end="3"/>
                                            </p:txEl>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50179">
                                            <p:txEl>
                                              <p:pRg st="4" end="4"/>
                                            </p:txEl>
                                          </p:spTgt>
                                        </p:tgtEl>
                                        <p:attrNameLst>
                                          <p:attrName>style.visibility</p:attrName>
                                        </p:attrNameLst>
                                      </p:cBhvr>
                                      <p:to>
                                        <p:strVal val="visible"/>
                                      </p:to>
                                    </p:set>
                                    <p:anim calcmode="lin" valueType="num">
                                      <p:cBhvr>
                                        <p:cTn id="22" dur="1000" fill="hold"/>
                                        <p:tgtEl>
                                          <p:spTgt spid="50179">
                                            <p:txEl>
                                              <p:pRg st="4" end="4"/>
                                            </p:txEl>
                                          </p:spTgt>
                                        </p:tgtEl>
                                        <p:attrNameLst>
                                          <p:attrName>ppt_w</p:attrName>
                                        </p:attrNameLst>
                                      </p:cBhvr>
                                      <p:tavLst>
                                        <p:tav tm="0">
                                          <p:val>
                                            <p:strVal val="#ppt_w*0.70"/>
                                          </p:val>
                                        </p:tav>
                                        <p:tav tm="100000">
                                          <p:val>
                                            <p:strVal val="#ppt_w"/>
                                          </p:val>
                                        </p:tav>
                                      </p:tavLst>
                                    </p:anim>
                                    <p:anim calcmode="lin" valueType="num">
                                      <p:cBhvr>
                                        <p:cTn id="23" dur="1000" fill="hold"/>
                                        <p:tgtEl>
                                          <p:spTgt spid="50179">
                                            <p:txEl>
                                              <p:pRg st="4" end="4"/>
                                            </p:txEl>
                                          </p:spTgt>
                                        </p:tgtEl>
                                        <p:attrNameLst>
                                          <p:attrName>ppt_h</p:attrName>
                                        </p:attrNameLst>
                                      </p:cBhvr>
                                      <p:tavLst>
                                        <p:tav tm="0">
                                          <p:val>
                                            <p:strVal val="#ppt_h"/>
                                          </p:val>
                                        </p:tav>
                                        <p:tav tm="100000">
                                          <p:val>
                                            <p:strVal val="#ppt_h"/>
                                          </p:val>
                                        </p:tav>
                                      </p:tavLst>
                                    </p:anim>
                                    <p:animEffect transition="in" filter="fade">
                                      <p:cBhvr>
                                        <p:cTn id="24" dur="1000"/>
                                        <p:tgtEl>
                                          <p:spTgt spid="50179">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50179">
                                            <p:txEl>
                                              <p:pRg st="6" end="6"/>
                                            </p:txEl>
                                          </p:spTgt>
                                        </p:tgtEl>
                                        <p:attrNameLst>
                                          <p:attrName>style.visibility</p:attrName>
                                        </p:attrNameLst>
                                      </p:cBhvr>
                                      <p:to>
                                        <p:strVal val="visible"/>
                                      </p:to>
                                    </p:set>
                                    <p:anim calcmode="lin" valueType="num">
                                      <p:cBhvr>
                                        <p:cTn id="29" dur="1000" fill="hold"/>
                                        <p:tgtEl>
                                          <p:spTgt spid="50179">
                                            <p:txEl>
                                              <p:pRg st="6" end="6"/>
                                            </p:txEl>
                                          </p:spTgt>
                                        </p:tgtEl>
                                        <p:attrNameLst>
                                          <p:attrName>ppt_w</p:attrName>
                                        </p:attrNameLst>
                                      </p:cBhvr>
                                      <p:tavLst>
                                        <p:tav tm="0">
                                          <p:val>
                                            <p:strVal val="#ppt_w*0.70"/>
                                          </p:val>
                                        </p:tav>
                                        <p:tav tm="100000">
                                          <p:val>
                                            <p:strVal val="#ppt_w"/>
                                          </p:val>
                                        </p:tav>
                                      </p:tavLst>
                                    </p:anim>
                                    <p:anim calcmode="lin" valueType="num">
                                      <p:cBhvr>
                                        <p:cTn id="30" dur="1000" fill="hold"/>
                                        <p:tgtEl>
                                          <p:spTgt spid="50179">
                                            <p:txEl>
                                              <p:pRg st="6" end="6"/>
                                            </p:txEl>
                                          </p:spTgt>
                                        </p:tgtEl>
                                        <p:attrNameLst>
                                          <p:attrName>ppt_h</p:attrName>
                                        </p:attrNameLst>
                                      </p:cBhvr>
                                      <p:tavLst>
                                        <p:tav tm="0">
                                          <p:val>
                                            <p:strVal val="#ppt_h"/>
                                          </p:val>
                                        </p:tav>
                                        <p:tav tm="100000">
                                          <p:val>
                                            <p:strVal val="#ppt_h"/>
                                          </p:val>
                                        </p:tav>
                                      </p:tavLst>
                                    </p:anim>
                                    <p:animEffect transition="in" filter="fade">
                                      <p:cBhvr>
                                        <p:cTn id="31" dur="1000"/>
                                        <p:tgtEl>
                                          <p:spTgt spid="50179">
                                            <p:txEl>
                                              <p:pRg st="6" end="6"/>
                                            </p:txEl>
                                          </p:spTgt>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50179">
                                            <p:txEl>
                                              <p:pRg st="7" end="7"/>
                                            </p:txEl>
                                          </p:spTgt>
                                        </p:tgtEl>
                                        <p:attrNameLst>
                                          <p:attrName>style.visibility</p:attrName>
                                        </p:attrNameLst>
                                      </p:cBhvr>
                                      <p:to>
                                        <p:strVal val="visible"/>
                                      </p:to>
                                    </p:set>
                                    <p:anim calcmode="lin" valueType="num">
                                      <p:cBhvr>
                                        <p:cTn id="34" dur="1000" fill="hold"/>
                                        <p:tgtEl>
                                          <p:spTgt spid="50179">
                                            <p:txEl>
                                              <p:pRg st="7" end="7"/>
                                            </p:txEl>
                                          </p:spTgt>
                                        </p:tgtEl>
                                        <p:attrNameLst>
                                          <p:attrName>ppt_w</p:attrName>
                                        </p:attrNameLst>
                                      </p:cBhvr>
                                      <p:tavLst>
                                        <p:tav tm="0">
                                          <p:val>
                                            <p:strVal val="#ppt_w*0.70"/>
                                          </p:val>
                                        </p:tav>
                                        <p:tav tm="100000">
                                          <p:val>
                                            <p:strVal val="#ppt_w"/>
                                          </p:val>
                                        </p:tav>
                                      </p:tavLst>
                                    </p:anim>
                                    <p:anim calcmode="lin" valueType="num">
                                      <p:cBhvr>
                                        <p:cTn id="35" dur="1000" fill="hold"/>
                                        <p:tgtEl>
                                          <p:spTgt spid="50179">
                                            <p:txEl>
                                              <p:pRg st="7" end="7"/>
                                            </p:txEl>
                                          </p:spTgt>
                                        </p:tgtEl>
                                        <p:attrNameLst>
                                          <p:attrName>ppt_h</p:attrName>
                                        </p:attrNameLst>
                                      </p:cBhvr>
                                      <p:tavLst>
                                        <p:tav tm="0">
                                          <p:val>
                                            <p:strVal val="#ppt_h"/>
                                          </p:val>
                                        </p:tav>
                                        <p:tav tm="100000">
                                          <p:val>
                                            <p:strVal val="#ppt_h"/>
                                          </p:val>
                                        </p:tav>
                                      </p:tavLst>
                                    </p:anim>
                                    <p:animEffect transition="in" filter="fade">
                                      <p:cBhvr>
                                        <p:cTn id="36" dur="1000"/>
                                        <p:tgtEl>
                                          <p:spTgt spid="50179">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nodeType="clickEffect">
                                  <p:stCondLst>
                                    <p:cond delay="0"/>
                                  </p:stCondLst>
                                  <p:childTnLst>
                                    <p:set>
                                      <p:cBhvr>
                                        <p:cTn id="40" dur="1" fill="hold">
                                          <p:stCondLst>
                                            <p:cond delay="0"/>
                                          </p:stCondLst>
                                        </p:cTn>
                                        <p:tgtEl>
                                          <p:spTgt spid="50180"/>
                                        </p:tgtEl>
                                        <p:attrNameLst>
                                          <p:attrName>style.visibility</p:attrName>
                                        </p:attrNameLst>
                                      </p:cBhvr>
                                      <p:to>
                                        <p:strVal val="visible"/>
                                      </p:to>
                                    </p:set>
                                    <p:anim calcmode="lin" valueType="num">
                                      <p:cBhvr>
                                        <p:cTn id="41" dur="1000" fill="hold"/>
                                        <p:tgtEl>
                                          <p:spTgt spid="50180"/>
                                        </p:tgtEl>
                                        <p:attrNameLst>
                                          <p:attrName>ppt_w</p:attrName>
                                        </p:attrNameLst>
                                      </p:cBhvr>
                                      <p:tavLst>
                                        <p:tav tm="0">
                                          <p:val>
                                            <p:strVal val="#ppt_w*0.70"/>
                                          </p:val>
                                        </p:tav>
                                        <p:tav tm="100000">
                                          <p:val>
                                            <p:strVal val="#ppt_w"/>
                                          </p:val>
                                        </p:tav>
                                      </p:tavLst>
                                    </p:anim>
                                    <p:anim calcmode="lin" valueType="num">
                                      <p:cBhvr>
                                        <p:cTn id="42" dur="1000" fill="hold"/>
                                        <p:tgtEl>
                                          <p:spTgt spid="50180"/>
                                        </p:tgtEl>
                                        <p:attrNameLst>
                                          <p:attrName>ppt_h</p:attrName>
                                        </p:attrNameLst>
                                      </p:cBhvr>
                                      <p:tavLst>
                                        <p:tav tm="0">
                                          <p:val>
                                            <p:strVal val="#ppt_h"/>
                                          </p:val>
                                        </p:tav>
                                        <p:tav tm="100000">
                                          <p:val>
                                            <p:strVal val="#ppt_h"/>
                                          </p:val>
                                        </p:tav>
                                      </p:tavLst>
                                    </p:anim>
                                    <p:animEffect transition="in" filter="fade">
                                      <p:cBhvr>
                                        <p:cTn id="43" dur="1000"/>
                                        <p:tgtEl>
                                          <p:spTgt spid="50180"/>
                                        </p:tgtEl>
                                      </p:cBhvr>
                                    </p:animEffect>
                                  </p:childTnLst>
                                </p:cTn>
                              </p:par>
                              <p:par>
                                <p:cTn id="44" presetID="55" presetClass="entr" presetSubtype="0" fill="hold" grpId="0" nodeType="withEffect">
                                  <p:stCondLst>
                                    <p:cond delay="0"/>
                                  </p:stCondLst>
                                  <p:childTnLst>
                                    <p:set>
                                      <p:cBhvr>
                                        <p:cTn id="45" dur="1" fill="hold">
                                          <p:stCondLst>
                                            <p:cond delay="0"/>
                                          </p:stCondLst>
                                        </p:cTn>
                                        <p:tgtEl>
                                          <p:spTgt spid="50179">
                                            <p:txEl>
                                              <p:pRg st="8" end="8"/>
                                            </p:txEl>
                                          </p:spTgt>
                                        </p:tgtEl>
                                        <p:attrNameLst>
                                          <p:attrName>style.visibility</p:attrName>
                                        </p:attrNameLst>
                                      </p:cBhvr>
                                      <p:to>
                                        <p:strVal val="visible"/>
                                      </p:to>
                                    </p:set>
                                    <p:anim calcmode="lin" valueType="num">
                                      <p:cBhvr>
                                        <p:cTn id="46" dur="1000" fill="hold"/>
                                        <p:tgtEl>
                                          <p:spTgt spid="50179">
                                            <p:txEl>
                                              <p:pRg st="8" end="8"/>
                                            </p:txEl>
                                          </p:spTgt>
                                        </p:tgtEl>
                                        <p:attrNameLst>
                                          <p:attrName>ppt_w</p:attrName>
                                        </p:attrNameLst>
                                      </p:cBhvr>
                                      <p:tavLst>
                                        <p:tav tm="0">
                                          <p:val>
                                            <p:strVal val="#ppt_w*0.70"/>
                                          </p:val>
                                        </p:tav>
                                        <p:tav tm="100000">
                                          <p:val>
                                            <p:strVal val="#ppt_w"/>
                                          </p:val>
                                        </p:tav>
                                      </p:tavLst>
                                    </p:anim>
                                    <p:anim calcmode="lin" valueType="num">
                                      <p:cBhvr>
                                        <p:cTn id="47" dur="1000" fill="hold"/>
                                        <p:tgtEl>
                                          <p:spTgt spid="50179">
                                            <p:txEl>
                                              <p:pRg st="8" end="8"/>
                                            </p:txEl>
                                          </p:spTgt>
                                        </p:tgtEl>
                                        <p:attrNameLst>
                                          <p:attrName>ppt_h</p:attrName>
                                        </p:attrNameLst>
                                      </p:cBhvr>
                                      <p:tavLst>
                                        <p:tav tm="0">
                                          <p:val>
                                            <p:strVal val="#ppt_h"/>
                                          </p:val>
                                        </p:tav>
                                        <p:tav tm="100000">
                                          <p:val>
                                            <p:strVal val="#ppt_h"/>
                                          </p:val>
                                        </p:tav>
                                      </p:tavLst>
                                    </p:anim>
                                    <p:animEffect transition="in" filter="fade">
                                      <p:cBhvr>
                                        <p:cTn id="48" dur="1000"/>
                                        <p:tgtEl>
                                          <p:spTgt spid="50179">
                                            <p:txEl>
                                              <p:pRg st="8" end="8"/>
                                            </p:txEl>
                                          </p:spTgt>
                                        </p:tgtEl>
                                      </p:cBhvr>
                                    </p:animEffect>
                                  </p:childTnLst>
                                </p:cTn>
                              </p:par>
                              <p:par>
                                <p:cTn id="49" presetID="55" presetClass="entr" presetSubtype="0" fill="hold" grpId="0" nodeType="withEffect">
                                  <p:stCondLst>
                                    <p:cond delay="0"/>
                                  </p:stCondLst>
                                  <p:childTnLst>
                                    <p:set>
                                      <p:cBhvr>
                                        <p:cTn id="50" dur="1" fill="hold">
                                          <p:stCondLst>
                                            <p:cond delay="0"/>
                                          </p:stCondLst>
                                        </p:cTn>
                                        <p:tgtEl>
                                          <p:spTgt spid="50179">
                                            <p:txEl>
                                              <p:pRg st="9" end="9"/>
                                            </p:txEl>
                                          </p:spTgt>
                                        </p:tgtEl>
                                        <p:attrNameLst>
                                          <p:attrName>style.visibility</p:attrName>
                                        </p:attrNameLst>
                                      </p:cBhvr>
                                      <p:to>
                                        <p:strVal val="visible"/>
                                      </p:to>
                                    </p:set>
                                    <p:anim calcmode="lin" valueType="num">
                                      <p:cBhvr>
                                        <p:cTn id="51" dur="1000" fill="hold"/>
                                        <p:tgtEl>
                                          <p:spTgt spid="50179">
                                            <p:txEl>
                                              <p:pRg st="9" end="9"/>
                                            </p:txEl>
                                          </p:spTgt>
                                        </p:tgtEl>
                                        <p:attrNameLst>
                                          <p:attrName>ppt_w</p:attrName>
                                        </p:attrNameLst>
                                      </p:cBhvr>
                                      <p:tavLst>
                                        <p:tav tm="0">
                                          <p:val>
                                            <p:strVal val="#ppt_w*0.70"/>
                                          </p:val>
                                        </p:tav>
                                        <p:tav tm="100000">
                                          <p:val>
                                            <p:strVal val="#ppt_w"/>
                                          </p:val>
                                        </p:tav>
                                      </p:tavLst>
                                    </p:anim>
                                    <p:anim calcmode="lin" valueType="num">
                                      <p:cBhvr>
                                        <p:cTn id="52" dur="1000" fill="hold"/>
                                        <p:tgtEl>
                                          <p:spTgt spid="50179">
                                            <p:txEl>
                                              <p:pRg st="9" end="9"/>
                                            </p:txEl>
                                          </p:spTgt>
                                        </p:tgtEl>
                                        <p:attrNameLst>
                                          <p:attrName>ppt_h</p:attrName>
                                        </p:attrNameLst>
                                      </p:cBhvr>
                                      <p:tavLst>
                                        <p:tav tm="0">
                                          <p:val>
                                            <p:strVal val="#ppt_h"/>
                                          </p:val>
                                        </p:tav>
                                        <p:tav tm="100000">
                                          <p:val>
                                            <p:strVal val="#ppt_h"/>
                                          </p:val>
                                        </p:tav>
                                      </p:tavLst>
                                    </p:anim>
                                    <p:animEffect transition="in" filter="fade">
                                      <p:cBhvr>
                                        <p:cTn id="53" dur="1000"/>
                                        <p:tgtEl>
                                          <p:spTgt spid="5017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ctrTitle"/>
          </p:nvPr>
        </p:nvSpPr>
        <p:spPr/>
        <p:txBody>
          <a:bodyPr>
            <a:normAutofit fontScale="90000"/>
          </a:bodyPr>
          <a:lstStyle/>
          <a:p>
            <a:pPr eaLnBrk="1" hangingPunct="1">
              <a:defRPr/>
            </a:pPr>
            <a:r>
              <a:rPr lang="nb-NO" sz="4000"/>
              <a:t/>
            </a:r>
            <a:br>
              <a:rPr lang="nb-NO" sz="4000"/>
            </a:br>
            <a:r>
              <a:rPr lang="nb-NO" sz="4000"/>
              <a:t>Initial Customer Feedback </a:t>
            </a:r>
            <a:br>
              <a:rPr lang="nb-NO" sz="4000"/>
            </a:br>
            <a:r>
              <a:rPr lang="nb-NO" sz="4000"/>
              <a:t>on the new Confirmit 9.0</a:t>
            </a:r>
            <a:endParaRPr lang="en-US" sz="4000"/>
          </a:p>
        </p:txBody>
      </p:sp>
      <p:sp>
        <p:nvSpPr>
          <p:cNvPr id="92163" name="Rectangle 3"/>
          <p:cNvSpPr>
            <a:spLocks noGrp="1" noChangeArrowheads="1"/>
          </p:cNvSpPr>
          <p:nvPr>
            <p:ph type="subTitle" idx="1"/>
          </p:nvPr>
        </p:nvSpPr>
        <p:spPr/>
        <p:txBody>
          <a:bodyPr/>
          <a:lstStyle/>
          <a:p>
            <a:pPr eaLnBrk="1" hangingPunct="1">
              <a:defRPr/>
            </a:pPr>
            <a:r>
              <a:rPr lang="nb-NO"/>
              <a:t>November 24th, 2004</a:t>
            </a:r>
            <a:endParaRPr lang="en-US"/>
          </a:p>
        </p:txBody>
      </p:sp>
    </p:spTree>
    <p:extLst>
      <p:ext uri="{BB962C8B-B14F-4D97-AF65-F5344CB8AC3E}">
        <p14:creationId xmlns:p14="http://schemas.microsoft.com/office/powerpoint/2010/main" val="1771115345"/>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685800" y="-76200"/>
            <a:ext cx="7772400" cy="1143000"/>
          </a:xfrm>
        </p:spPr>
        <p:txBody>
          <a:bodyPr/>
          <a:lstStyle/>
          <a:p>
            <a:pPr eaLnBrk="1" hangingPunct="1">
              <a:defRPr/>
            </a:pPr>
            <a:r>
              <a:rPr lang="en-US" sz="3200"/>
              <a:t>Initial perceived value of the new release</a:t>
            </a:r>
            <a:br>
              <a:rPr lang="en-US" sz="3200"/>
            </a:br>
            <a:r>
              <a:rPr lang="en-US" sz="3200"/>
              <a:t>(Base 73 people)</a:t>
            </a:r>
          </a:p>
        </p:txBody>
      </p:sp>
      <p:pic>
        <p:nvPicPr>
          <p:cNvPr id="187401" name="Picture 5"/>
          <p:cNvPicPr>
            <a:picLocks noGrp="1" noChangeAspect="1" noChangeArrowheads="1"/>
          </p:cNvPicPr>
          <p:nvPr>
            <p:ph idx="1"/>
          </p:nvPr>
        </p:nvPicPr>
        <p:blipFill>
          <a:blip r:embed="rId3"/>
          <a:srcRect/>
          <a:stretch>
            <a:fillRect/>
          </a:stretch>
        </p:blipFill>
        <p:spPr>
          <a:xfrm>
            <a:off x="0" y="1447800"/>
            <a:ext cx="8839200" cy="4945063"/>
          </a:xfrm>
        </p:spPr>
      </p:pic>
      <p:sp>
        <p:nvSpPr>
          <p:cNvPr id="187398" name="AutoShape 3" descr="ChartImageStreaming"/>
          <p:cNvSpPr>
            <a:spLocks noChangeAspect="1" noChangeArrowheads="1"/>
          </p:cNvSpPr>
          <p:nvPr/>
        </p:nvSpPr>
        <p:spPr bwMode="auto">
          <a:xfrm>
            <a:off x="123825" y="46038"/>
            <a:ext cx="5715000" cy="3810000"/>
          </a:xfrm>
          <a:prstGeom prst="rect">
            <a:avLst/>
          </a:prstGeom>
          <a:noFill/>
          <a:ln w="9525">
            <a:noFill/>
            <a:miter lim="800000"/>
            <a:headEnd/>
            <a:tailEnd/>
          </a:ln>
        </p:spPr>
        <p:txBody>
          <a:bodyPr>
            <a:prstTxWarp prst="textNoShape">
              <a:avLst/>
            </a:prstTxWarp>
          </a:bodyPr>
          <a:lstStyle/>
          <a:p>
            <a:endParaRPr lang="en-US"/>
          </a:p>
        </p:txBody>
      </p:sp>
      <p:sp>
        <p:nvSpPr>
          <p:cNvPr id="187399" name="AutoShape 4" descr="ChartImageStreaming"/>
          <p:cNvSpPr>
            <a:spLocks noChangeAspect="1" noChangeArrowheads="1"/>
          </p:cNvSpPr>
          <p:nvPr/>
        </p:nvSpPr>
        <p:spPr bwMode="auto">
          <a:xfrm>
            <a:off x="123825" y="46038"/>
            <a:ext cx="5715000" cy="3810000"/>
          </a:xfrm>
          <a:prstGeom prst="rect">
            <a:avLst/>
          </a:prstGeom>
          <a:noFill/>
          <a:ln w="9525">
            <a:noFill/>
            <a:miter lim="800000"/>
            <a:headEnd/>
            <a:tailEnd/>
          </a:ln>
        </p:spPr>
        <p:txBody>
          <a:bodyPr>
            <a:prstTxWarp prst="textNoShape">
              <a:avLst/>
            </a:prstTxWarp>
          </a:bodyPr>
          <a:lstStyle/>
          <a:p>
            <a:endParaRPr lang="en-US"/>
          </a:p>
        </p:txBody>
      </p:sp>
      <p:sp>
        <p:nvSpPr>
          <p:cNvPr id="187400" name="Text Box 6"/>
          <p:cNvSpPr txBox="1">
            <a:spLocks noChangeArrowheads="1"/>
          </p:cNvSpPr>
          <p:nvPr/>
        </p:nvSpPr>
        <p:spPr bwMode="auto">
          <a:xfrm>
            <a:off x="6672263" y="5756275"/>
            <a:ext cx="806450" cy="274638"/>
          </a:xfrm>
          <a:prstGeom prst="rect">
            <a:avLst/>
          </a:prstGeom>
          <a:noFill/>
          <a:ln w="9525">
            <a:noFill/>
            <a:miter lim="800000"/>
            <a:headEnd/>
            <a:tailEnd/>
          </a:ln>
        </p:spPr>
        <p:txBody>
          <a:bodyPr wrap="none">
            <a:prstTxWarp prst="textNoShape">
              <a:avLst/>
            </a:prstTxWarp>
            <a:spAutoFit/>
          </a:bodyPr>
          <a:lstStyle/>
          <a:p>
            <a:pPr eaLnBrk="1" hangingPunct="1"/>
            <a:r>
              <a:rPr lang="nb-NO" sz="1200"/>
              <a:t>Base: 73</a:t>
            </a:r>
            <a:endParaRPr lang="en-US" sz="1200"/>
          </a:p>
        </p:txBody>
      </p:sp>
      <p:sp>
        <p:nvSpPr>
          <p:cNvPr id="9" name="Footer Placeholder 8"/>
          <p:cNvSpPr>
            <a:spLocks noGrp="1"/>
          </p:cNvSpPr>
          <p:nvPr>
            <p:ph type="ftr" sz="quarter" idx="10"/>
          </p:nvPr>
        </p:nvSpPr>
        <p:spPr/>
        <p:txBody>
          <a:bodyPr/>
          <a:lstStyle/>
          <a:p>
            <a:r>
              <a:rPr lang="en-US" smtClean="0"/>
              <a:t>Copyright Tom@Gilb.com 2014</a:t>
            </a:r>
            <a:endParaRPr lang="en-US"/>
          </a:p>
        </p:txBody>
      </p:sp>
      <p:sp>
        <p:nvSpPr>
          <p:cNvPr id="2" name="Date Placeholder 1"/>
          <p:cNvSpPr>
            <a:spLocks noGrp="1"/>
          </p:cNvSpPr>
          <p:nvPr>
            <p:ph type="dt" sz="half" idx="10"/>
          </p:nvPr>
        </p:nvSpPr>
        <p:spPr/>
        <p:txBody>
          <a:bodyPr/>
          <a:lstStyle/>
          <a:p>
            <a:pPr>
              <a:defRPr/>
            </a:pPr>
            <a:fld id="{2EB88CDB-8D94-8B4D-8CC2-C2F344E196EE}" type="datetime3">
              <a:rPr lang="en-GB" smtClean="0"/>
              <a:t>14 April 2015</a:t>
            </a:fld>
            <a:endParaRPr lang="en-US"/>
          </a:p>
        </p:txBody>
      </p:sp>
      <p:sp>
        <p:nvSpPr>
          <p:cNvPr id="3" name="Slide Number Placeholder 2"/>
          <p:cNvSpPr>
            <a:spLocks noGrp="1"/>
          </p:cNvSpPr>
          <p:nvPr>
            <p:ph type="sldNum" sz="quarter" idx="12"/>
          </p:nvPr>
        </p:nvSpPr>
        <p:spPr/>
        <p:txBody>
          <a:bodyPr/>
          <a:lstStyle/>
          <a:p>
            <a:pPr>
              <a:defRPr/>
            </a:pPr>
            <a:fld id="{83601A48-1AA7-B342-ADED-40B21123E588}" type="slidenum">
              <a:rPr lang="en-US" smtClean="0"/>
              <a:pPr>
                <a:defRPr/>
              </a:pPr>
              <a:t>69</a:t>
            </a:fld>
            <a:endParaRPr lang="en-US"/>
          </a:p>
        </p:txBody>
      </p:sp>
    </p:spTree>
    <p:extLst>
      <p:ext uri="{BB962C8B-B14F-4D97-AF65-F5344CB8AC3E}">
        <p14:creationId xmlns:p14="http://schemas.microsoft.com/office/powerpoint/2010/main" val="59694417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72029"/>
          </a:xfrm>
          <a:ln>
            <a:solidFill>
              <a:srgbClr val="4F81BD"/>
            </a:solidFill>
          </a:ln>
        </p:spPr>
        <p:txBody>
          <a:bodyPr>
            <a:noAutofit/>
          </a:bodyPr>
          <a:lstStyle/>
          <a:p>
            <a:r>
              <a:rPr lang="en-GB" sz="3200" dirty="0" smtClean="0"/>
              <a:t>This ‘Power Delegation’ is Effective because</a:t>
            </a:r>
            <a:endParaRPr lang="en-GB" sz="3200" dirty="0"/>
          </a:p>
        </p:txBody>
      </p:sp>
      <p:sp>
        <p:nvSpPr>
          <p:cNvPr id="3" name="Content Placeholder 2"/>
          <p:cNvSpPr>
            <a:spLocks noGrp="1"/>
          </p:cNvSpPr>
          <p:nvPr>
            <p:ph idx="1"/>
          </p:nvPr>
        </p:nvSpPr>
        <p:spPr>
          <a:xfrm>
            <a:off x="237067" y="1083734"/>
            <a:ext cx="8771466" cy="5042430"/>
          </a:xfrm>
        </p:spPr>
        <p:txBody>
          <a:bodyPr/>
          <a:lstStyle/>
          <a:p>
            <a:r>
              <a:rPr lang="en-GB" sz="4400" dirty="0"/>
              <a:t>g</a:t>
            </a:r>
            <a:r>
              <a:rPr lang="en-GB" sz="4400" dirty="0" smtClean="0"/>
              <a:t>rass roots people (developers) can </a:t>
            </a:r>
          </a:p>
          <a:p>
            <a:pPr lvl="1"/>
            <a:r>
              <a:rPr lang="en-GB" sz="4000" dirty="0" smtClean="0"/>
              <a:t>change and measure (real value delivery) </a:t>
            </a:r>
          </a:p>
          <a:p>
            <a:pPr lvl="2"/>
            <a:r>
              <a:rPr lang="en-GB" sz="3600" i="1" dirty="0" smtClean="0"/>
              <a:t>often </a:t>
            </a:r>
            <a:r>
              <a:rPr lang="en-GB" sz="3600" dirty="0" smtClean="0"/>
              <a:t>and </a:t>
            </a:r>
            <a:r>
              <a:rPr lang="en-GB" sz="3600" i="1" dirty="0" smtClean="0"/>
              <a:t>early</a:t>
            </a:r>
            <a:endParaRPr lang="en-GB" sz="2000" dirty="0" smtClean="0"/>
          </a:p>
          <a:p>
            <a:r>
              <a:rPr lang="en-GB" sz="2800" dirty="0" smtClean="0"/>
              <a:t>‘Management’ cannot change and measure, early and often</a:t>
            </a:r>
          </a:p>
          <a:p>
            <a:pPr lvl="1"/>
            <a:r>
              <a:rPr lang="en-GB" sz="2400" dirty="0" smtClean="0"/>
              <a:t>But they can empower and support the People to do that!</a:t>
            </a:r>
            <a:endParaRPr lang="en-GB" sz="2400" dirty="0"/>
          </a:p>
        </p:txBody>
      </p:sp>
      <p:sp>
        <p:nvSpPr>
          <p:cNvPr id="4" name="Date Placeholder 3"/>
          <p:cNvSpPr>
            <a:spLocks noGrp="1"/>
          </p:cNvSpPr>
          <p:nvPr>
            <p:ph type="dt" sz="half" idx="10"/>
          </p:nvPr>
        </p:nvSpPr>
        <p:spPr/>
        <p:txBody>
          <a:body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7</a:t>
            </a:fld>
            <a:endParaRPr lang="en-US"/>
          </a:p>
        </p:txBody>
      </p:sp>
    </p:spTree>
    <p:extLst>
      <p:ext uri="{BB962C8B-B14F-4D97-AF65-F5344CB8AC3E}">
        <p14:creationId xmlns:p14="http://schemas.microsoft.com/office/powerpoint/2010/main" val="486549480"/>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685800" y="76200"/>
            <a:ext cx="7772400" cy="1143000"/>
          </a:xfrm>
        </p:spPr>
        <p:txBody>
          <a:bodyPr/>
          <a:lstStyle/>
          <a:p>
            <a:pPr eaLnBrk="1" hangingPunct="1">
              <a:defRPr/>
            </a:pPr>
            <a:r>
              <a:rPr lang="en-US" sz="2800">
                <a:solidFill>
                  <a:srgbClr val="000000"/>
                </a:solidFill>
              </a:rPr>
              <a:t>Evo’s impact on Confirmit 9.0 product qualities</a:t>
            </a:r>
            <a:br>
              <a:rPr lang="en-US" sz="2800">
                <a:solidFill>
                  <a:srgbClr val="000000"/>
                </a:solidFill>
              </a:rPr>
            </a:br>
            <a:r>
              <a:rPr lang="en-US" sz="2800">
                <a:solidFill>
                  <a:srgbClr val="000000"/>
                </a:solidFill>
              </a:rPr>
              <a:t>Results from the second quarter of using Evo. 1/2</a:t>
            </a:r>
            <a:endParaRPr lang="nb-NO" sz="2800">
              <a:solidFill>
                <a:srgbClr val="000000"/>
              </a:solidFill>
            </a:endParaRPr>
          </a:p>
        </p:txBody>
      </p:sp>
      <p:sp>
        <p:nvSpPr>
          <p:cNvPr id="135171" name="Rectangle 3"/>
          <p:cNvSpPr>
            <a:spLocks noChangeArrowheads="1"/>
          </p:cNvSpPr>
          <p:nvPr/>
        </p:nvSpPr>
        <p:spPr bwMode="auto">
          <a:xfrm>
            <a:off x="561975" y="2438400"/>
            <a:ext cx="1720850" cy="1376363"/>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endParaRPr lang="en-US" sz="1600" b="1">
              <a:solidFill>
                <a:srgbClr val="000000"/>
              </a:solidFill>
              <a:effectLst>
                <a:outerShdw blurRad="38100" dist="38100" dir="2700000" algn="tl">
                  <a:srgbClr val="000000"/>
                </a:outerShdw>
              </a:effectLst>
              <a:latin typeface="Tahoma" pitchFamily="-65" charset="0"/>
            </a:endParaRPr>
          </a:p>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Productivity</a:t>
            </a:r>
          </a:p>
        </p:txBody>
      </p:sp>
      <p:sp>
        <p:nvSpPr>
          <p:cNvPr id="135172" name="Rectangle 4"/>
          <p:cNvSpPr>
            <a:spLocks noChangeArrowheads="1"/>
          </p:cNvSpPr>
          <p:nvPr/>
        </p:nvSpPr>
        <p:spPr bwMode="auto">
          <a:xfrm>
            <a:off x="561975" y="1614488"/>
            <a:ext cx="1720850" cy="1033462"/>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b="1" dirty="0">
                <a:solidFill>
                  <a:srgbClr val="000000"/>
                </a:solidFill>
                <a:effectLst>
                  <a:outerShdw blurRad="38100" dist="38100" dir="2700000" algn="tl">
                    <a:srgbClr val="000000"/>
                  </a:outerShdw>
                </a:effectLst>
                <a:latin typeface="Tahoma" pitchFamily="-65" charset="0"/>
              </a:rPr>
              <a:t>Intuitiveness</a:t>
            </a:r>
          </a:p>
          <a:p>
            <a:pPr eaLnBrk="1" hangingPunct="1">
              <a:spcBef>
                <a:spcPct val="20000"/>
              </a:spcBef>
              <a:buClr>
                <a:srgbClr val="FFCC66"/>
              </a:buClr>
              <a:buFont typeface="Wingdings" pitchFamily="-65" charset="2"/>
              <a:buNone/>
              <a:defRPr/>
            </a:pPr>
            <a:endParaRPr lang="en-US" sz="1600" b="1" dirty="0">
              <a:solidFill>
                <a:srgbClr val="000000"/>
              </a:solidFill>
              <a:effectLst>
                <a:outerShdw blurRad="38100" dist="38100" dir="2700000" algn="tl">
                  <a:srgbClr val="000000"/>
                </a:outerShdw>
              </a:effectLst>
              <a:latin typeface="Tahoma" pitchFamily="-65" charset="0"/>
            </a:endParaRPr>
          </a:p>
        </p:txBody>
      </p:sp>
      <p:sp>
        <p:nvSpPr>
          <p:cNvPr id="135173" name="Rectangle 5"/>
          <p:cNvSpPr>
            <a:spLocks noChangeArrowheads="1"/>
          </p:cNvSpPr>
          <p:nvPr/>
        </p:nvSpPr>
        <p:spPr bwMode="auto">
          <a:xfrm>
            <a:off x="609600" y="1268413"/>
            <a:ext cx="1720850" cy="334962"/>
          </a:xfrm>
          <a:prstGeom prst="rect">
            <a:avLst/>
          </a:prstGeom>
          <a:gradFill rotWithShape="0">
            <a:gsLst>
              <a:gs pos="0">
                <a:srgbClr val="F0A52E"/>
              </a:gs>
              <a:gs pos="100000">
                <a:srgbClr val="F7D376"/>
              </a:gs>
            </a:gsLst>
            <a:lin ang="5400000" scaled="1"/>
          </a:gra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400" b="1">
                <a:solidFill>
                  <a:srgbClr val="000000"/>
                </a:solidFill>
                <a:effectLst>
                  <a:outerShdw blurRad="38100" dist="38100" dir="2700000" algn="tl">
                    <a:srgbClr val="000000"/>
                  </a:outerShdw>
                </a:effectLst>
                <a:latin typeface="Tahoma" pitchFamily="-65" charset="0"/>
              </a:rPr>
              <a:t>Product quality</a:t>
            </a:r>
          </a:p>
        </p:txBody>
      </p:sp>
      <p:sp>
        <p:nvSpPr>
          <p:cNvPr id="135174" name="Rectangle 6"/>
          <p:cNvSpPr>
            <a:spLocks noChangeArrowheads="1"/>
          </p:cNvSpPr>
          <p:nvPr/>
        </p:nvSpPr>
        <p:spPr bwMode="auto">
          <a:xfrm>
            <a:off x="6396038" y="2446338"/>
            <a:ext cx="2166937" cy="1376362"/>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endParaRPr lang="en-US" sz="1600" b="1">
              <a:solidFill>
                <a:srgbClr val="000000"/>
              </a:solidFill>
              <a:effectLst>
                <a:outerShdw blurRad="38100" dist="38100" dir="2700000" algn="tl">
                  <a:srgbClr val="000000"/>
                </a:outerShdw>
              </a:effectLst>
              <a:latin typeface="Tahoma" pitchFamily="-65" charset="0"/>
            </a:endParaRPr>
          </a:p>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Time reduced by </a:t>
            </a:r>
          </a:p>
          <a:p>
            <a:pPr eaLnBrk="1" hangingPunct="1">
              <a:spcBef>
                <a:spcPct val="20000"/>
              </a:spcBef>
              <a:buClr>
                <a:srgbClr val="FFCC66"/>
              </a:buClr>
              <a:buFont typeface="Wingdings" pitchFamily="-65" charset="2"/>
              <a:buNone/>
              <a:defRPr/>
            </a:pPr>
            <a:r>
              <a:rPr lang="en-US" sz="3200" b="1">
                <a:solidFill>
                  <a:srgbClr val="000000"/>
                </a:solidFill>
                <a:effectLst>
                  <a:outerShdw blurRad="38100" dist="38100" dir="2700000" algn="tl">
                    <a:srgbClr val="000000"/>
                  </a:outerShdw>
                </a:effectLst>
                <a:latin typeface="Tahoma" pitchFamily="-65" charset="0"/>
              </a:rPr>
              <a:t>38%</a:t>
            </a:r>
          </a:p>
        </p:txBody>
      </p:sp>
      <p:sp>
        <p:nvSpPr>
          <p:cNvPr id="135175" name="Rectangle 7"/>
          <p:cNvSpPr>
            <a:spLocks noChangeArrowheads="1"/>
          </p:cNvSpPr>
          <p:nvPr/>
        </p:nvSpPr>
        <p:spPr bwMode="auto">
          <a:xfrm>
            <a:off x="2292350" y="2647950"/>
            <a:ext cx="4103688" cy="1166813"/>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Time in minutes for a defined advanced user, with full knowledge of 9.0 functionality, to set up a defined advanced survey correctly.</a:t>
            </a:r>
          </a:p>
        </p:txBody>
      </p:sp>
      <p:sp>
        <p:nvSpPr>
          <p:cNvPr id="135176" name="Rectangle 8"/>
          <p:cNvSpPr>
            <a:spLocks noChangeArrowheads="1"/>
          </p:cNvSpPr>
          <p:nvPr/>
        </p:nvSpPr>
        <p:spPr bwMode="auto">
          <a:xfrm>
            <a:off x="6386513" y="1614488"/>
            <a:ext cx="2166937" cy="1033462"/>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Probability increased by </a:t>
            </a:r>
            <a:r>
              <a:rPr lang="en-US" sz="2800" b="1">
                <a:solidFill>
                  <a:srgbClr val="000000"/>
                </a:solidFill>
                <a:effectLst>
                  <a:outerShdw blurRad="38100" dist="38100" dir="2700000" algn="tl">
                    <a:srgbClr val="000000"/>
                  </a:outerShdw>
                </a:effectLst>
                <a:latin typeface="Tahoma" pitchFamily="-65" charset="0"/>
              </a:rPr>
              <a:t>175%</a:t>
            </a:r>
          </a:p>
        </p:txBody>
      </p:sp>
      <p:sp>
        <p:nvSpPr>
          <p:cNvPr id="135177" name="Rectangle 9"/>
          <p:cNvSpPr>
            <a:spLocks noChangeArrowheads="1"/>
          </p:cNvSpPr>
          <p:nvPr/>
        </p:nvSpPr>
        <p:spPr bwMode="auto">
          <a:xfrm>
            <a:off x="2282825" y="1614488"/>
            <a:ext cx="4103688" cy="1033462"/>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Probability that an inexperienced user can intuitively figure out how to set up a defined Simple Survey correctly.</a:t>
            </a:r>
          </a:p>
        </p:txBody>
      </p:sp>
      <p:sp>
        <p:nvSpPr>
          <p:cNvPr id="135178" name="Rectangle 10"/>
          <p:cNvSpPr>
            <a:spLocks noChangeArrowheads="1"/>
          </p:cNvSpPr>
          <p:nvPr/>
        </p:nvSpPr>
        <p:spPr bwMode="auto">
          <a:xfrm>
            <a:off x="6434138" y="1268413"/>
            <a:ext cx="2166937" cy="334962"/>
          </a:xfrm>
          <a:prstGeom prst="rect">
            <a:avLst/>
          </a:prstGeom>
          <a:gradFill rotWithShape="0">
            <a:gsLst>
              <a:gs pos="0">
                <a:srgbClr val="F0A52E"/>
              </a:gs>
              <a:gs pos="100000">
                <a:srgbClr val="F7D376"/>
              </a:gs>
            </a:gsLst>
            <a:lin ang="5400000" scaled="1"/>
          </a:gra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Customer value</a:t>
            </a:r>
            <a:r>
              <a:rPr lang="en-US" sz="1600">
                <a:solidFill>
                  <a:srgbClr val="000000"/>
                </a:solidFill>
                <a:effectLst>
                  <a:outerShdw blurRad="38100" dist="38100" dir="2700000" algn="tl">
                    <a:srgbClr val="000000"/>
                  </a:outerShdw>
                </a:effectLst>
                <a:latin typeface="Tahoma" pitchFamily="-65" charset="0"/>
              </a:rPr>
              <a:t> </a:t>
            </a:r>
          </a:p>
        </p:txBody>
      </p:sp>
      <p:sp>
        <p:nvSpPr>
          <p:cNvPr id="135179" name="Rectangle 11"/>
          <p:cNvSpPr>
            <a:spLocks noChangeArrowheads="1"/>
          </p:cNvSpPr>
          <p:nvPr/>
        </p:nvSpPr>
        <p:spPr bwMode="auto">
          <a:xfrm>
            <a:off x="2330450" y="1268413"/>
            <a:ext cx="4103688" cy="334962"/>
          </a:xfrm>
          <a:prstGeom prst="rect">
            <a:avLst/>
          </a:prstGeom>
          <a:gradFill rotWithShape="0">
            <a:gsLst>
              <a:gs pos="0">
                <a:srgbClr val="F0A52E"/>
              </a:gs>
              <a:gs pos="100000">
                <a:srgbClr val="F7D376"/>
              </a:gs>
            </a:gsLst>
            <a:lin ang="5400000" scaled="1"/>
          </a:gra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Description</a:t>
            </a:r>
          </a:p>
        </p:txBody>
      </p:sp>
      <p:sp>
        <p:nvSpPr>
          <p:cNvPr id="189455" name="Line 12"/>
          <p:cNvSpPr>
            <a:spLocks noChangeShapeType="1"/>
          </p:cNvSpPr>
          <p:nvPr/>
        </p:nvSpPr>
        <p:spPr bwMode="auto">
          <a:xfrm>
            <a:off x="609600" y="1219200"/>
            <a:ext cx="7991475" cy="0"/>
          </a:xfrm>
          <a:prstGeom prst="line">
            <a:avLst/>
          </a:prstGeom>
          <a:noFill/>
          <a:ln w="28575" cap="sq">
            <a:noFill/>
            <a:round/>
            <a:headEnd/>
            <a:tailEnd/>
          </a:ln>
        </p:spPr>
        <p:txBody>
          <a:bodyPr anchor="ctr">
            <a:prstTxWarp prst="textNoShape">
              <a:avLst/>
            </a:prstTxWarp>
          </a:bodyPr>
          <a:lstStyle/>
          <a:p>
            <a:endParaRPr lang="en-US">
              <a:solidFill>
                <a:srgbClr val="000000"/>
              </a:solidFill>
            </a:endParaRPr>
          </a:p>
        </p:txBody>
      </p:sp>
      <p:sp>
        <p:nvSpPr>
          <p:cNvPr id="189456" name="Line 13"/>
          <p:cNvSpPr>
            <a:spLocks noChangeShapeType="1"/>
          </p:cNvSpPr>
          <p:nvPr/>
        </p:nvSpPr>
        <p:spPr bwMode="auto">
          <a:xfrm>
            <a:off x="563563" y="3814763"/>
            <a:ext cx="7991475" cy="0"/>
          </a:xfrm>
          <a:prstGeom prst="line">
            <a:avLst/>
          </a:prstGeom>
          <a:noFill/>
          <a:ln w="12700" cap="sq">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57" name="Line 14"/>
          <p:cNvSpPr>
            <a:spLocks noChangeShapeType="1"/>
          </p:cNvSpPr>
          <p:nvPr/>
        </p:nvSpPr>
        <p:spPr bwMode="auto">
          <a:xfrm>
            <a:off x="609600" y="1268413"/>
            <a:ext cx="1588" cy="2535237"/>
          </a:xfrm>
          <a:prstGeom prst="line">
            <a:avLst/>
          </a:prstGeom>
          <a:noFill/>
          <a:ln w="12700" cap="sq">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58" name="Line 15"/>
          <p:cNvSpPr>
            <a:spLocks noChangeShapeType="1"/>
          </p:cNvSpPr>
          <p:nvPr/>
        </p:nvSpPr>
        <p:spPr bwMode="auto">
          <a:xfrm>
            <a:off x="8601075" y="1268413"/>
            <a:ext cx="3175" cy="2535237"/>
          </a:xfrm>
          <a:prstGeom prst="line">
            <a:avLst/>
          </a:prstGeom>
          <a:noFill/>
          <a:ln w="12700" cap="sq">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59" name="Line 16"/>
          <p:cNvSpPr>
            <a:spLocks noChangeShapeType="1"/>
          </p:cNvSpPr>
          <p:nvPr/>
        </p:nvSpPr>
        <p:spPr bwMode="auto">
          <a:xfrm>
            <a:off x="609600" y="1268413"/>
            <a:ext cx="7991475" cy="0"/>
          </a:xfrm>
          <a:prstGeom prst="line">
            <a:avLst/>
          </a:prstGeom>
          <a:noFill/>
          <a:ln w="12700" cap="sq">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60" name="Line 17"/>
          <p:cNvSpPr>
            <a:spLocks noChangeShapeType="1"/>
          </p:cNvSpPr>
          <p:nvPr/>
        </p:nvSpPr>
        <p:spPr bwMode="auto">
          <a:xfrm>
            <a:off x="6443663" y="1282700"/>
            <a:ext cx="0" cy="2514600"/>
          </a:xfrm>
          <a:prstGeom prst="line">
            <a:avLst/>
          </a:prstGeom>
          <a:noFill/>
          <a:ln w="12700">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61" name="Line 18"/>
          <p:cNvSpPr>
            <a:spLocks noChangeShapeType="1"/>
          </p:cNvSpPr>
          <p:nvPr/>
        </p:nvSpPr>
        <p:spPr bwMode="auto">
          <a:xfrm>
            <a:off x="609600" y="1603375"/>
            <a:ext cx="7991475" cy="0"/>
          </a:xfrm>
          <a:prstGeom prst="line">
            <a:avLst/>
          </a:prstGeom>
          <a:noFill/>
          <a:ln w="12700">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62" name="Line 19"/>
          <p:cNvSpPr>
            <a:spLocks noChangeShapeType="1"/>
          </p:cNvSpPr>
          <p:nvPr/>
        </p:nvSpPr>
        <p:spPr bwMode="auto">
          <a:xfrm>
            <a:off x="563563" y="2662238"/>
            <a:ext cx="7991475" cy="0"/>
          </a:xfrm>
          <a:prstGeom prst="line">
            <a:avLst/>
          </a:prstGeom>
          <a:noFill/>
          <a:ln w="12700">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63" name="Line 20"/>
          <p:cNvSpPr>
            <a:spLocks noChangeShapeType="1"/>
          </p:cNvSpPr>
          <p:nvPr/>
        </p:nvSpPr>
        <p:spPr bwMode="auto">
          <a:xfrm>
            <a:off x="2330450" y="1268413"/>
            <a:ext cx="9525" cy="2535237"/>
          </a:xfrm>
          <a:prstGeom prst="line">
            <a:avLst/>
          </a:prstGeom>
          <a:noFill/>
          <a:ln w="12700">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64" name="Line 21"/>
          <p:cNvSpPr>
            <a:spLocks noChangeShapeType="1"/>
          </p:cNvSpPr>
          <p:nvPr/>
        </p:nvSpPr>
        <p:spPr bwMode="auto">
          <a:xfrm>
            <a:off x="609600" y="1219200"/>
            <a:ext cx="0" cy="395288"/>
          </a:xfrm>
          <a:prstGeom prst="line">
            <a:avLst/>
          </a:prstGeom>
          <a:noFill/>
          <a:ln w="28575" cap="sq">
            <a:noFill/>
            <a:round/>
            <a:headEnd/>
            <a:tailEnd/>
          </a:ln>
        </p:spPr>
        <p:txBody>
          <a:bodyPr anchor="ctr">
            <a:prstTxWarp prst="textNoShape">
              <a:avLst/>
            </a:prstTxWarp>
          </a:bodyPr>
          <a:lstStyle/>
          <a:p>
            <a:endParaRPr lang="en-US">
              <a:solidFill>
                <a:srgbClr val="000000"/>
              </a:solidFill>
            </a:endParaRPr>
          </a:p>
        </p:txBody>
      </p:sp>
      <p:sp>
        <p:nvSpPr>
          <p:cNvPr id="189465" name="Line 22"/>
          <p:cNvSpPr>
            <a:spLocks noChangeShapeType="1"/>
          </p:cNvSpPr>
          <p:nvPr/>
        </p:nvSpPr>
        <p:spPr bwMode="auto">
          <a:xfrm>
            <a:off x="8601075" y="1219200"/>
            <a:ext cx="0" cy="395288"/>
          </a:xfrm>
          <a:prstGeom prst="line">
            <a:avLst/>
          </a:prstGeom>
          <a:noFill/>
          <a:ln w="28575" cap="sq">
            <a:noFill/>
            <a:round/>
            <a:headEnd/>
            <a:tailEnd/>
          </a:ln>
        </p:spPr>
        <p:txBody>
          <a:bodyPr anchor="ctr">
            <a:prstTxWarp prst="textNoShape">
              <a:avLst/>
            </a:prstTxWarp>
          </a:bodyPr>
          <a:lstStyle/>
          <a:p>
            <a:endParaRPr lang="en-US">
              <a:solidFill>
                <a:srgbClr val="000000"/>
              </a:solidFill>
            </a:endParaRPr>
          </a:p>
        </p:txBody>
      </p:sp>
      <p:sp>
        <p:nvSpPr>
          <p:cNvPr id="135191" name="Rectangle 23"/>
          <p:cNvSpPr>
            <a:spLocks noChangeArrowheads="1"/>
          </p:cNvSpPr>
          <p:nvPr/>
        </p:nvSpPr>
        <p:spPr bwMode="auto">
          <a:xfrm>
            <a:off x="609600" y="4419600"/>
            <a:ext cx="1720850" cy="1801813"/>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Productivity</a:t>
            </a:r>
          </a:p>
        </p:txBody>
      </p:sp>
      <p:sp>
        <p:nvSpPr>
          <p:cNvPr id="135192" name="Rectangle 24"/>
          <p:cNvSpPr>
            <a:spLocks noChangeArrowheads="1"/>
          </p:cNvSpPr>
          <p:nvPr/>
        </p:nvSpPr>
        <p:spPr bwMode="auto">
          <a:xfrm>
            <a:off x="611188" y="4114800"/>
            <a:ext cx="1720850" cy="334963"/>
          </a:xfrm>
          <a:prstGeom prst="rect">
            <a:avLst/>
          </a:prstGeom>
          <a:gradFill rotWithShape="0">
            <a:gsLst>
              <a:gs pos="0">
                <a:srgbClr val="F0A52E"/>
              </a:gs>
              <a:gs pos="100000">
                <a:srgbClr val="F7D376"/>
              </a:gs>
            </a:gsLst>
            <a:lin ang="5400000" scaled="1"/>
          </a:gra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400" b="1">
                <a:solidFill>
                  <a:srgbClr val="000000"/>
                </a:solidFill>
                <a:effectLst>
                  <a:outerShdw blurRad="38100" dist="38100" dir="2700000" algn="tl">
                    <a:srgbClr val="000000"/>
                  </a:outerShdw>
                </a:effectLst>
                <a:latin typeface="Tahoma" pitchFamily="-65" charset="0"/>
              </a:rPr>
              <a:t>Product quality</a:t>
            </a:r>
          </a:p>
        </p:txBody>
      </p:sp>
      <p:sp>
        <p:nvSpPr>
          <p:cNvPr id="135193" name="Rectangle 25"/>
          <p:cNvSpPr>
            <a:spLocks noChangeArrowheads="1"/>
          </p:cNvSpPr>
          <p:nvPr/>
        </p:nvSpPr>
        <p:spPr bwMode="auto">
          <a:xfrm>
            <a:off x="6434138" y="4419600"/>
            <a:ext cx="2166937" cy="1801813"/>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Time reduced by </a:t>
            </a:r>
            <a:r>
              <a:rPr lang="en-US" sz="3200" b="1">
                <a:solidFill>
                  <a:srgbClr val="000000"/>
                </a:solidFill>
                <a:effectLst>
                  <a:outerShdw blurRad="38100" dist="38100" dir="2700000" algn="tl">
                    <a:srgbClr val="000000"/>
                  </a:outerShdw>
                </a:effectLst>
                <a:latin typeface="Tahoma" pitchFamily="-65" charset="0"/>
              </a:rPr>
              <a:t>83%</a:t>
            </a:r>
            <a:r>
              <a:rPr lang="en-US" sz="1600" b="1">
                <a:solidFill>
                  <a:srgbClr val="000000"/>
                </a:solidFill>
                <a:effectLst>
                  <a:outerShdw blurRad="38100" dist="38100" dir="2700000" algn="tl">
                    <a:srgbClr val="000000"/>
                  </a:outerShdw>
                </a:effectLst>
                <a:latin typeface="Tahoma" pitchFamily="-65" charset="0"/>
              </a:rPr>
              <a:t> and </a:t>
            </a:r>
          </a:p>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error tracking increased by </a:t>
            </a:r>
            <a:r>
              <a:rPr lang="en-US" b="1">
                <a:solidFill>
                  <a:srgbClr val="000000"/>
                </a:solidFill>
                <a:effectLst>
                  <a:outerShdw blurRad="38100" dist="38100" dir="2700000" algn="tl">
                    <a:srgbClr val="000000"/>
                  </a:outerShdw>
                </a:effectLst>
                <a:latin typeface="Tahoma" pitchFamily="-65" charset="0"/>
              </a:rPr>
              <a:t>25%</a:t>
            </a:r>
          </a:p>
        </p:txBody>
      </p:sp>
      <p:sp>
        <p:nvSpPr>
          <p:cNvPr id="135194" name="Rectangle 26"/>
          <p:cNvSpPr>
            <a:spLocks noChangeArrowheads="1"/>
          </p:cNvSpPr>
          <p:nvPr/>
        </p:nvSpPr>
        <p:spPr bwMode="auto">
          <a:xfrm>
            <a:off x="2284413" y="4419600"/>
            <a:ext cx="4103687" cy="1801813"/>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400" b="1">
                <a:solidFill>
                  <a:srgbClr val="000000"/>
                </a:solidFill>
                <a:effectLst>
                  <a:outerShdw blurRad="38100" dist="38100" dir="2700000" algn="tl">
                    <a:srgbClr val="000000"/>
                  </a:outerShdw>
                </a:effectLst>
                <a:latin typeface="Tahoma" pitchFamily="-65" charset="0"/>
              </a:rPr>
              <a:t>Time (in minutes) to test a defined survey and identify 4 inserted script errors, starting from when the questionnaire is finished to the time testing is complete and is ready for production. (Defined Survey: Complex survey, 60 questions, comprehensive JScripting.)</a:t>
            </a:r>
          </a:p>
        </p:txBody>
      </p:sp>
      <p:sp>
        <p:nvSpPr>
          <p:cNvPr id="135195" name="Rectangle 27"/>
          <p:cNvSpPr>
            <a:spLocks noChangeArrowheads="1"/>
          </p:cNvSpPr>
          <p:nvPr/>
        </p:nvSpPr>
        <p:spPr bwMode="auto">
          <a:xfrm>
            <a:off x="6389688" y="4079875"/>
            <a:ext cx="2166937" cy="334963"/>
          </a:xfrm>
          <a:prstGeom prst="rect">
            <a:avLst/>
          </a:prstGeom>
          <a:gradFill rotWithShape="0">
            <a:gsLst>
              <a:gs pos="0">
                <a:srgbClr val="F0A52E"/>
              </a:gs>
              <a:gs pos="100000">
                <a:srgbClr val="F7D376"/>
              </a:gs>
            </a:gsLst>
            <a:lin ang="5400000" scaled="1"/>
          </a:gra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Customer value</a:t>
            </a:r>
            <a:r>
              <a:rPr lang="en-US" sz="1600">
                <a:solidFill>
                  <a:srgbClr val="000000"/>
                </a:solidFill>
                <a:effectLst>
                  <a:outerShdw blurRad="38100" dist="38100" dir="2700000" algn="tl">
                    <a:srgbClr val="000000"/>
                  </a:outerShdw>
                </a:effectLst>
                <a:latin typeface="Tahoma" pitchFamily="-65" charset="0"/>
              </a:rPr>
              <a:t> </a:t>
            </a:r>
          </a:p>
        </p:txBody>
      </p:sp>
      <p:sp>
        <p:nvSpPr>
          <p:cNvPr id="135196" name="Rectangle 28"/>
          <p:cNvSpPr>
            <a:spLocks noChangeArrowheads="1"/>
          </p:cNvSpPr>
          <p:nvPr/>
        </p:nvSpPr>
        <p:spPr bwMode="auto">
          <a:xfrm>
            <a:off x="2286000" y="4114800"/>
            <a:ext cx="4103688" cy="334963"/>
          </a:xfrm>
          <a:prstGeom prst="rect">
            <a:avLst/>
          </a:prstGeom>
          <a:gradFill rotWithShape="0">
            <a:gsLst>
              <a:gs pos="0">
                <a:srgbClr val="F0A52E"/>
              </a:gs>
              <a:gs pos="100000">
                <a:srgbClr val="F7D376"/>
              </a:gs>
            </a:gsLst>
            <a:lin ang="5400000" scaled="1"/>
          </a:gra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Description</a:t>
            </a:r>
          </a:p>
        </p:txBody>
      </p:sp>
      <p:sp>
        <p:nvSpPr>
          <p:cNvPr id="189472" name="Line 29"/>
          <p:cNvSpPr>
            <a:spLocks noChangeShapeType="1"/>
          </p:cNvSpPr>
          <p:nvPr/>
        </p:nvSpPr>
        <p:spPr bwMode="auto">
          <a:xfrm>
            <a:off x="609600" y="6213475"/>
            <a:ext cx="7991475" cy="0"/>
          </a:xfrm>
          <a:prstGeom prst="line">
            <a:avLst/>
          </a:prstGeom>
          <a:noFill/>
          <a:ln w="12700" cap="sq">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73" name="Line 30"/>
          <p:cNvSpPr>
            <a:spLocks noChangeShapeType="1"/>
          </p:cNvSpPr>
          <p:nvPr/>
        </p:nvSpPr>
        <p:spPr bwMode="auto">
          <a:xfrm>
            <a:off x="609600" y="4076700"/>
            <a:ext cx="0" cy="2136775"/>
          </a:xfrm>
          <a:prstGeom prst="line">
            <a:avLst/>
          </a:prstGeom>
          <a:noFill/>
          <a:ln w="12700" cap="sq">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74" name="Line 31"/>
          <p:cNvSpPr>
            <a:spLocks noChangeShapeType="1"/>
          </p:cNvSpPr>
          <p:nvPr/>
        </p:nvSpPr>
        <p:spPr bwMode="auto">
          <a:xfrm>
            <a:off x="8601075" y="4076700"/>
            <a:ext cx="0" cy="2136775"/>
          </a:xfrm>
          <a:prstGeom prst="line">
            <a:avLst/>
          </a:prstGeom>
          <a:noFill/>
          <a:ln w="12700" cap="sq">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75" name="Line 32"/>
          <p:cNvSpPr>
            <a:spLocks noChangeShapeType="1"/>
          </p:cNvSpPr>
          <p:nvPr/>
        </p:nvSpPr>
        <p:spPr bwMode="auto">
          <a:xfrm>
            <a:off x="6434138" y="4076700"/>
            <a:ext cx="0" cy="2136775"/>
          </a:xfrm>
          <a:prstGeom prst="line">
            <a:avLst/>
          </a:prstGeom>
          <a:noFill/>
          <a:ln w="12700">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76" name="Line 33"/>
          <p:cNvSpPr>
            <a:spLocks noChangeShapeType="1"/>
          </p:cNvSpPr>
          <p:nvPr/>
        </p:nvSpPr>
        <p:spPr bwMode="auto">
          <a:xfrm>
            <a:off x="561975" y="4422775"/>
            <a:ext cx="7991475" cy="0"/>
          </a:xfrm>
          <a:prstGeom prst="line">
            <a:avLst/>
          </a:prstGeom>
          <a:noFill/>
          <a:ln w="12700">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77" name="Line 34"/>
          <p:cNvSpPr>
            <a:spLocks noChangeShapeType="1"/>
          </p:cNvSpPr>
          <p:nvPr/>
        </p:nvSpPr>
        <p:spPr bwMode="auto">
          <a:xfrm>
            <a:off x="2330450" y="4076700"/>
            <a:ext cx="0" cy="2136775"/>
          </a:xfrm>
          <a:prstGeom prst="line">
            <a:avLst/>
          </a:prstGeom>
          <a:noFill/>
          <a:ln w="12700">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89478" name="Line 35"/>
          <p:cNvSpPr>
            <a:spLocks noChangeShapeType="1"/>
          </p:cNvSpPr>
          <p:nvPr/>
        </p:nvSpPr>
        <p:spPr bwMode="auto">
          <a:xfrm>
            <a:off x="563563" y="4087813"/>
            <a:ext cx="7991475" cy="0"/>
          </a:xfrm>
          <a:prstGeom prst="line">
            <a:avLst/>
          </a:prstGeom>
          <a:noFill/>
          <a:ln w="12700" cap="sq">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39" name="Slide Number Placeholder 38"/>
          <p:cNvSpPr>
            <a:spLocks noGrp="1"/>
          </p:cNvSpPr>
          <p:nvPr>
            <p:ph type="sldNum" sz="quarter" idx="12"/>
          </p:nvPr>
        </p:nvSpPr>
        <p:spPr/>
        <p:txBody>
          <a:bodyPr/>
          <a:lstStyle/>
          <a:p>
            <a:pPr>
              <a:defRPr/>
            </a:pPr>
            <a:fld id="{FC8A0095-A789-D548-8A47-77E7976BD1D7}" type="slidenum">
              <a:rPr lang="en-US" smtClean="0">
                <a:solidFill>
                  <a:srgbClr val="000000"/>
                </a:solidFill>
              </a:rPr>
              <a:pPr>
                <a:defRPr/>
              </a:pPr>
              <a:t>70</a:t>
            </a:fld>
            <a:endParaRPr lang="en-US">
              <a:solidFill>
                <a:srgbClr val="000000"/>
              </a:solidFill>
            </a:endParaRPr>
          </a:p>
        </p:txBody>
      </p:sp>
      <p:sp>
        <p:nvSpPr>
          <p:cNvPr id="40" name="Footer Placeholder 39"/>
          <p:cNvSpPr>
            <a:spLocks noGrp="1"/>
          </p:cNvSpPr>
          <p:nvPr>
            <p:ph type="ftr" sz="quarter" idx="11"/>
          </p:nvPr>
        </p:nvSpPr>
        <p:spPr/>
        <p:txBody>
          <a:bodyPr/>
          <a:lstStyle/>
          <a:p>
            <a:r>
              <a:rPr lang="en-US" smtClean="0">
                <a:solidFill>
                  <a:srgbClr val="000000"/>
                </a:solidFill>
              </a:rPr>
              <a:t>Copyright Tom@Gilb.com 2014</a:t>
            </a:r>
            <a:endParaRPr lang="en-US">
              <a:solidFill>
                <a:srgbClr val="000000"/>
              </a:solidFill>
            </a:endParaRPr>
          </a:p>
        </p:txBody>
      </p:sp>
      <p:sp>
        <p:nvSpPr>
          <p:cNvPr id="41" name="Date Placeholder 40"/>
          <p:cNvSpPr>
            <a:spLocks noGrp="1"/>
          </p:cNvSpPr>
          <p:nvPr>
            <p:ph type="dt" sz="half" idx="10"/>
          </p:nvPr>
        </p:nvSpPr>
        <p:spPr/>
        <p:txBody>
          <a:bodyPr/>
          <a:lstStyle/>
          <a:p>
            <a:pPr>
              <a:defRPr/>
            </a:pPr>
            <a:fld id="{F16C6FDF-64AB-B44A-A7BA-7709B1C8CC36}" type="datetime3">
              <a:rPr lang="en-GB" smtClean="0">
                <a:solidFill>
                  <a:srgbClr val="000000"/>
                </a:solidFill>
              </a:rPr>
              <a:t>14 April 2015</a:t>
            </a:fld>
            <a:endParaRPr lang="en-US">
              <a:solidFill>
                <a:srgbClr val="000000"/>
              </a:solidFill>
            </a:endParaRPr>
          </a:p>
        </p:txBody>
      </p:sp>
    </p:spTree>
    <p:extLst>
      <p:ext uri="{BB962C8B-B14F-4D97-AF65-F5344CB8AC3E}">
        <p14:creationId xmlns:p14="http://schemas.microsoft.com/office/powerpoint/2010/main" val="26075625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51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517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51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517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517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517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51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519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51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animBg="1"/>
      <p:bldP spid="135172" grpId="0" animBg="1"/>
      <p:bldP spid="135174" grpId="0" animBg="1"/>
      <p:bldP spid="135175" grpId="0" animBg="1"/>
      <p:bldP spid="135176" grpId="0" animBg="1"/>
      <p:bldP spid="135177" grpId="0" animBg="1"/>
      <p:bldP spid="135191" grpId="0" animBg="1"/>
      <p:bldP spid="135193" grpId="0" animBg="1"/>
      <p:bldP spid="13519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685800" y="228600"/>
            <a:ext cx="7772400" cy="1143000"/>
          </a:xfrm>
        </p:spPr>
        <p:txBody>
          <a:bodyPr/>
          <a:lstStyle/>
          <a:p>
            <a:pPr eaLnBrk="1" hangingPunct="1">
              <a:defRPr/>
            </a:pPr>
            <a:r>
              <a:rPr lang="en-US" sz="2800">
                <a:solidFill>
                  <a:srgbClr val="000000"/>
                </a:solidFill>
              </a:rPr>
              <a:t>Evo’s impact on Confirmit 9.0 product qualities</a:t>
            </a:r>
            <a:br>
              <a:rPr lang="en-US" sz="2800">
                <a:solidFill>
                  <a:srgbClr val="000000"/>
                </a:solidFill>
              </a:rPr>
            </a:br>
            <a:r>
              <a:rPr lang="en-US" sz="2800">
                <a:solidFill>
                  <a:srgbClr val="000000"/>
                </a:solidFill>
              </a:rPr>
              <a:t> Results from the second quarter of using Evo. 2/2</a:t>
            </a:r>
            <a:endParaRPr lang="nb-NO" sz="2800">
              <a:solidFill>
                <a:srgbClr val="000000"/>
              </a:solidFill>
            </a:endParaRPr>
          </a:p>
        </p:txBody>
      </p:sp>
      <p:sp>
        <p:nvSpPr>
          <p:cNvPr id="137219" name="Rectangle 3"/>
          <p:cNvSpPr>
            <a:spLocks noChangeArrowheads="1"/>
          </p:cNvSpPr>
          <p:nvPr/>
        </p:nvSpPr>
        <p:spPr bwMode="auto">
          <a:xfrm>
            <a:off x="6434138" y="3841750"/>
            <a:ext cx="2166937" cy="1171575"/>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a:solidFill>
                  <a:srgbClr val="000000"/>
                </a:solidFill>
                <a:effectLst>
                  <a:outerShdw blurRad="38100" dist="38100" dir="2700000" algn="tl">
                    <a:srgbClr val="000000"/>
                  </a:outerShdw>
                </a:effectLst>
                <a:latin typeface="Tahoma" pitchFamily="-65" charset="0"/>
              </a:rPr>
              <a:t>Number of responses increased by </a:t>
            </a:r>
            <a:r>
              <a:rPr lang="en-US" sz="1600" b="1">
                <a:solidFill>
                  <a:srgbClr val="000000"/>
                </a:solidFill>
                <a:effectLst>
                  <a:outerShdw blurRad="38100" dist="38100" dir="2700000" algn="tl">
                    <a:srgbClr val="000000"/>
                  </a:outerShdw>
                </a:effectLst>
                <a:latin typeface="Tahoma" pitchFamily="-65" charset="0"/>
              </a:rPr>
              <a:t>1400%</a:t>
            </a:r>
            <a:endParaRPr lang="nb-NO" sz="1600">
              <a:solidFill>
                <a:srgbClr val="000000"/>
              </a:solidFill>
              <a:effectLst>
                <a:outerShdw blurRad="38100" dist="38100" dir="2700000" algn="tl">
                  <a:srgbClr val="000000"/>
                </a:outerShdw>
              </a:effectLst>
              <a:latin typeface="Tahoma" pitchFamily="-65" charset="0"/>
            </a:endParaRPr>
          </a:p>
        </p:txBody>
      </p:sp>
      <p:sp>
        <p:nvSpPr>
          <p:cNvPr id="137220" name="Rectangle 4"/>
          <p:cNvSpPr>
            <a:spLocks noChangeArrowheads="1"/>
          </p:cNvSpPr>
          <p:nvPr/>
        </p:nvSpPr>
        <p:spPr bwMode="auto">
          <a:xfrm>
            <a:off x="2330450" y="3841750"/>
            <a:ext cx="4103688" cy="1171575"/>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ts val="500"/>
              </a:spcBef>
              <a:spcAft>
                <a:spcPts val="500"/>
              </a:spcAft>
              <a:buClr>
                <a:srgbClr val="FFCC66"/>
              </a:buClr>
              <a:buFont typeface="Wingdings" pitchFamily="-65" charset="2"/>
              <a:buNone/>
              <a:defRPr/>
            </a:pPr>
            <a:r>
              <a:rPr lang="en-US" sz="1600">
                <a:solidFill>
                  <a:srgbClr val="000000"/>
                </a:solidFill>
                <a:effectLst>
                  <a:outerShdw blurRad="38100" dist="38100" dir="2700000" algn="tl">
                    <a:srgbClr val="000000"/>
                  </a:outerShdw>
                </a:effectLst>
                <a:latin typeface="Tahoma" pitchFamily="-65" charset="0"/>
              </a:rPr>
              <a:t>Number of responses a database can contain if the generation of a defined table should be run in 5 seconds.</a:t>
            </a:r>
            <a:endParaRPr lang="nb-NO" sz="1600">
              <a:solidFill>
                <a:srgbClr val="000000"/>
              </a:solidFill>
              <a:effectLst>
                <a:outerShdw blurRad="38100" dist="38100" dir="2700000" algn="tl">
                  <a:srgbClr val="000000"/>
                </a:outerShdw>
              </a:effectLst>
              <a:latin typeface="Tahoma" pitchFamily="-65" charset="0"/>
            </a:endParaRPr>
          </a:p>
        </p:txBody>
      </p:sp>
      <p:sp>
        <p:nvSpPr>
          <p:cNvPr id="137221" name="Rectangle 5"/>
          <p:cNvSpPr>
            <a:spLocks noChangeArrowheads="1"/>
          </p:cNvSpPr>
          <p:nvPr/>
        </p:nvSpPr>
        <p:spPr bwMode="auto">
          <a:xfrm>
            <a:off x="609600" y="3841750"/>
            <a:ext cx="1720850" cy="1171575"/>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a:solidFill>
                  <a:srgbClr val="000000"/>
                </a:solidFill>
                <a:effectLst>
                  <a:outerShdw blurRad="38100" dist="38100" dir="2700000" algn="tl">
                    <a:srgbClr val="000000"/>
                  </a:outerShdw>
                </a:effectLst>
                <a:latin typeface="Tahoma" pitchFamily="-65" charset="0"/>
              </a:rPr>
              <a:t>Performance</a:t>
            </a:r>
            <a:endParaRPr lang="nb-NO" sz="1600">
              <a:solidFill>
                <a:srgbClr val="000000"/>
              </a:solidFill>
              <a:effectLst>
                <a:outerShdw blurRad="38100" dist="38100" dir="2700000" algn="tl">
                  <a:srgbClr val="000000"/>
                </a:outerShdw>
              </a:effectLst>
              <a:latin typeface="Tahoma" pitchFamily="-65" charset="0"/>
            </a:endParaRPr>
          </a:p>
        </p:txBody>
      </p:sp>
      <p:sp>
        <p:nvSpPr>
          <p:cNvPr id="137222" name="Rectangle 6"/>
          <p:cNvSpPr>
            <a:spLocks noChangeArrowheads="1"/>
          </p:cNvSpPr>
          <p:nvPr/>
        </p:nvSpPr>
        <p:spPr bwMode="auto">
          <a:xfrm>
            <a:off x="6434138" y="3262313"/>
            <a:ext cx="2166937" cy="579437"/>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a:solidFill>
                  <a:srgbClr val="000000"/>
                </a:solidFill>
                <a:effectLst>
                  <a:outerShdw blurRad="38100" dist="38100" dir="2700000" algn="tl">
                    <a:srgbClr val="000000"/>
                  </a:outerShdw>
                </a:effectLst>
                <a:latin typeface="Tahoma" pitchFamily="-65" charset="0"/>
              </a:rPr>
              <a:t>Number of panelists increased by </a:t>
            </a:r>
            <a:r>
              <a:rPr lang="en-US" sz="1800" b="1">
                <a:solidFill>
                  <a:srgbClr val="000000"/>
                </a:solidFill>
                <a:effectLst>
                  <a:outerShdw blurRad="38100" dist="38100" dir="2700000" algn="tl">
                    <a:srgbClr val="000000"/>
                  </a:outerShdw>
                </a:effectLst>
                <a:latin typeface="Tahoma" pitchFamily="-65" charset="0"/>
              </a:rPr>
              <a:t>700%</a:t>
            </a:r>
            <a:endParaRPr lang="nb-NO" sz="1600">
              <a:solidFill>
                <a:srgbClr val="000000"/>
              </a:solidFill>
              <a:effectLst>
                <a:outerShdw blurRad="38100" dist="38100" dir="2700000" algn="tl">
                  <a:srgbClr val="000000"/>
                </a:outerShdw>
              </a:effectLst>
              <a:latin typeface="Tahoma" pitchFamily="-65" charset="0"/>
            </a:endParaRPr>
          </a:p>
        </p:txBody>
      </p:sp>
      <p:sp>
        <p:nvSpPr>
          <p:cNvPr id="137223" name="Rectangle 7"/>
          <p:cNvSpPr>
            <a:spLocks noChangeArrowheads="1"/>
          </p:cNvSpPr>
          <p:nvPr/>
        </p:nvSpPr>
        <p:spPr bwMode="auto">
          <a:xfrm>
            <a:off x="2330450" y="3262313"/>
            <a:ext cx="4103688" cy="579437"/>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a:solidFill>
                  <a:srgbClr val="000000"/>
                </a:solidFill>
                <a:effectLst>
                  <a:outerShdw blurRad="38100" dist="38100" dir="2700000" algn="tl">
                    <a:srgbClr val="000000"/>
                  </a:outerShdw>
                </a:effectLst>
                <a:latin typeface="Tahoma" pitchFamily="-65" charset="0"/>
              </a:rPr>
              <a:t>Ability to accomplish a bulk-update of X panelists within a timeframe of Z second</a:t>
            </a:r>
            <a:r>
              <a:rPr lang="nb-NO" sz="1600">
                <a:solidFill>
                  <a:srgbClr val="000000"/>
                </a:solidFill>
                <a:effectLst>
                  <a:outerShdw blurRad="38100" dist="38100" dir="2700000" algn="tl">
                    <a:srgbClr val="000000"/>
                  </a:outerShdw>
                </a:effectLst>
                <a:latin typeface="Tahoma" pitchFamily="-65" charset="0"/>
              </a:rPr>
              <a:t>	</a:t>
            </a:r>
          </a:p>
        </p:txBody>
      </p:sp>
      <p:sp>
        <p:nvSpPr>
          <p:cNvPr id="137224" name="Rectangle 8"/>
          <p:cNvSpPr>
            <a:spLocks noChangeArrowheads="1"/>
          </p:cNvSpPr>
          <p:nvPr/>
        </p:nvSpPr>
        <p:spPr bwMode="auto">
          <a:xfrm>
            <a:off x="609600" y="3262313"/>
            <a:ext cx="1720850" cy="579437"/>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a:solidFill>
                  <a:srgbClr val="000000"/>
                </a:solidFill>
                <a:effectLst>
                  <a:outerShdw blurRad="38100" dist="38100" dir="2700000" algn="tl">
                    <a:srgbClr val="000000"/>
                  </a:outerShdw>
                </a:effectLst>
                <a:latin typeface="Tahoma" pitchFamily="-65" charset="0"/>
              </a:rPr>
              <a:t>Scalability</a:t>
            </a:r>
            <a:endParaRPr lang="nb-NO" sz="1600">
              <a:solidFill>
                <a:srgbClr val="000000"/>
              </a:solidFill>
              <a:effectLst>
                <a:outerShdw blurRad="38100" dist="38100" dir="2700000" algn="tl">
                  <a:srgbClr val="000000"/>
                </a:outerShdw>
              </a:effectLst>
              <a:latin typeface="Tahoma" pitchFamily="-65" charset="0"/>
            </a:endParaRPr>
          </a:p>
        </p:txBody>
      </p:sp>
      <p:sp>
        <p:nvSpPr>
          <p:cNvPr id="137225" name="Rectangle 9"/>
          <p:cNvSpPr>
            <a:spLocks noChangeArrowheads="1"/>
          </p:cNvSpPr>
          <p:nvPr/>
        </p:nvSpPr>
        <p:spPr bwMode="auto">
          <a:xfrm>
            <a:off x="609600" y="1949450"/>
            <a:ext cx="1720850" cy="1312863"/>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a:solidFill>
                  <a:srgbClr val="000000"/>
                </a:solidFill>
                <a:effectLst>
                  <a:outerShdw blurRad="38100" dist="38100" dir="2700000" algn="tl">
                    <a:srgbClr val="000000"/>
                  </a:outerShdw>
                </a:effectLst>
                <a:latin typeface="Tahoma" pitchFamily="-65" charset="0"/>
              </a:rPr>
              <a:t>Performance</a:t>
            </a:r>
            <a:endParaRPr lang="nb-NO" sz="1600">
              <a:solidFill>
                <a:srgbClr val="000000"/>
              </a:solidFill>
              <a:effectLst>
                <a:outerShdw blurRad="38100" dist="38100" dir="2700000" algn="tl">
                  <a:srgbClr val="000000"/>
                </a:outerShdw>
              </a:effectLst>
              <a:latin typeface="Tahoma" pitchFamily="-65" charset="0"/>
            </a:endParaRPr>
          </a:p>
        </p:txBody>
      </p:sp>
      <p:sp>
        <p:nvSpPr>
          <p:cNvPr id="137226" name="Rectangle 10"/>
          <p:cNvSpPr>
            <a:spLocks noChangeArrowheads="1"/>
          </p:cNvSpPr>
          <p:nvPr/>
        </p:nvSpPr>
        <p:spPr bwMode="auto">
          <a:xfrm>
            <a:off x="609600" y="1614488"/>
            <a:ext cx="1720850" cy="334962"/>
          </a:xfrm>
          <a:prstGeom prst="rect">
            <a:avLst/>
          </a:prstGeom>
          <a:gradFill rotWithShape="0">
            <a:gsLst>
              <a:gs pos="0">
                <a:srgbClr val="F0A52E"/>
              </a:gs>
              <a:gs pos="100000">
                <a:srgbClr val="F7D376"/>
              </a:gs>
            </a:gsLst>
            <a:lin ang="5400000" scaled="1"/>
          </a:gra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400" b="1">
                <a:solidFill>
                  <a:srgbClr val="000000"/>
                </a:solidFill>
                <a:effectLst>
                  <a:outerShdw blurRad="38100" dist="38100" dir="2700000" algn="tl">
                    <a:srgbClr val="000000"/>
                  </a:outerShdw>
                </a:effectLst>
                <a:latin typeface="Tahoma" pitchFamily="-65" charset="0"/>
              </a:rPr>
              <a:t>Product quality</a:t>
            </a:r>
            <a:endParaRPr lang="nb-NO" sz="1400" b="1">
              <a:solidFill>
                <a:srgbClr val="000000"/>
              </a:solidFill>
              <a:effectLst>
                <a:outerShdw blurRad="38100" dist="38100" dir="2700000" algn="tl">
                  <a:srgbClr val="000000"/>
                </a:outerShdw>
              </a:effectLst>
              <a:latin typeface="Tahoma" pitchFamily="-65" charset="0"/>
            </a:endParaRPr>
          </a:p>
        </p:txBody>
      </p:sp>
      <p:sp>
        <p:nvSpPr>
          <p:cNvPr id="137227" name="Rectangle 11"/>
          <p:cNvSpPr>
            <a:spLocks noChangeArrowheads="1"/>
          </p:cNvSpPr>
          <p:nvPr/>
        </p:nvSpPr>
        <p:spPr bwMode="auto">
          <a:xfrm>
            <a:off x="6434138" y="1949450"/>
            <a:ext cx="2166937" cy="1312863"/>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a:solidFill>
                  <a:srgbClr val="000000"/>
                </a:solidFill>
                <a:effectLst>
                  <a:outerShdw blurRad="38100" dist="38100" dir="2700000" algn="tl">
                    <a:srgbClr val="000000"/>
                  </a:outerShdw>
                </a:effectLst>
                <a:latin typeface="Tahoma" pitchFamily="-65" charset="0"/>
              </a:rPr>
              <a:t>Number of panelists increased by </a:t>
            </a:r>
            <a:r>
              <a:rPr lang="en-US" sz="3200" b="1">
                <a:solidFill>
                  <a:srgbClr val="000000"/>
                </a:solidFill>
                <a:effectLst>
                  <a:outerShdw blurRad="38100" dist="38100" dir="2700000" algn="tl">
                    <a:srgbClr val="000000"/>
                  </a:outerShdw>
                </a:effectLst>
                <a:latin typeface="Tahoma" pitchFamily="-65" charset="0"/>
              </a:rPr>
              <a:t>1500</a:t>
            </a:r>
            <a:r>
              <a:rPr lang="en-US" sz="1600">
                <a:solidFill>
                  <a:srgbClr val="000000"/>
                </a:solidFill>
                <a:effectLst>
                  <a:outerShdw blurRad="38100" dist="38100" dir="2700000" algn="tl">
                    <a:srgbClr val="000000"/>
                  </a:outerShdw>
                </a:effectLst>
                <a:latin typeface="Tahoma" pitchFamily="-65" charset="0"/>
              </a:rPr>
              <a:t>% </a:t>
            </a:r>
          </a:p>
          <a:p>
            <a:pPr eaLnBrk="1" hangingPunct="1">
              <a:spcBef>
                <a:spcPct val="20000"/>
              </a:spcBef>
              <a:buClr>
                <a:srgbClr val="FFCC66"/>
              </a:buClr>
              <a:buFont typeface="Wingdings" pitchFamily="-65" charset="2"/>
              <a:buNone/>
              <a:defRPr/>
            </a:pPr>
            <a:endParaRPr lang="nb-NO" sz="1600">
              <a:solidFill>
                <a:srgbClr val="000000"/>
              </a:solidFill>
              <a:effectLst>
                <a:outerShdw blurRad="38100" dist="38100" dir="2700000" algn="tl">
                  <a:srgbClr val="000000"/>
                </a:outerShdw>
              </a:effectLst>
              <a:latin typeface="Tahoma" pitchFamily="-65" charset="0"/>
            </a:endParaRPr>
          </a:p>
        </p:txBody>
      </p:sp>
      <p:sp>
        <p:nvSpPr>
          <p:cNvPr id="137228" name="Rectangle 12"/>
          <p:cNvSpPr>
            <a:spLocks noChangeArrowheads="1"/>
          </p:cNvSpPr>
          <p:nvPr/>
        </p:nvSpPr>
        <p:spPr bwMode="auto">
          <a:xfrm>
            <a:off x="2330450" y="1949450"/>
            <a:ext cx="4103688" cy="1312863"/>
          </a:xfrm>
          <a:prstGeom prst="rect">
            <a:avLst/>
          </a:prstGeom>
          <a:solidFill>
            <a:srgbClr val="FBECB7"/>
          </a:soli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a:solidFill>
                  <a:srgbClr val="000000"/>
                </a:solidFill>
                <a:effectLst>
                  <a:outerShdw blurRad="38100" dist="38100" dir="2700000" algn="tl">
                    <a:srgbClr val="000000"/>
                  </a:outerShdw>
                </a:effectLst>
                <a:latin typeface="Tahoma" pitchFamily="-65" charset="0"/>
              </a:rPr>
              <a:t>Max number of panelists that the system can support without exceeding a defined time for the defined task, with all components of the panel system performing acceptable.</a:t>
            </a:r>
            <a:endParaRPr lang="nb-NO" sz="1600">
              <a:solidFill>
                <a:srgbClr val="000000"/>
              </a:solidFill>
              <a:effectLst>
                <a:outerShdw blurRad="38100" dist="38100" dir="2700000" algn="tl">
                  <a:srgbClr val="000000"/>
                </a:outerShdw>
              </a:effectLst>
              <a:latin typeface="Tahoma" pitchFamily="-65" charset="0"/>
            </a:endParaRPr>
          </a:p>
        </p:txBody>
      </p:sp>
      <p:sp>
        <p:nvSpPr>
          <p:cNvPr id="137229" name="Rectangle 13"/>
          <p:cNvSpPr>
            <a:spLocks noChangeArrowheads="1"/>
          </p:cNvSpPr>
          <p:nvPr/>
        </p:nvSpPr>
        <p:spPr bwMode="auto">
          <a:xfrm>
            <a:off x="6434138" y="1614488"/>
            <a:ext cx="2166937" cy="334962"/>
          </a:xfrm>
          <a:prstGeom prst="rect">
            <a:avLst/>
          </a:prstGeom>
          <a:gradFill rotWithShape="0">
            <a:gsLst>
              <a:gs pos="0">
                <a:srgbClr val="F0A52E"/>
              </a:gs>
              <a:gs pos="100000">
                <a:srgbClr val="F7D376"/>
              </a:gs>
            </a:gsLst>
            <a:lin ang="5400000" scaled="1"/>
          </a:gra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Customer value</a:t>
            </a:r>
            <a:r>
              <a:rPr lang="en-US" sz="1600">
                <a:solidFill>
                  <a:srgbClr val="000000"/>
                </a:solidFill>
                <a:effectLst>
                  <a:outerShdw blurRad="38100" dist="38100" dir="2700000" algn="tl">
                    <a:srgbClr val="000000"/>
                  </a:outerShdw>
                </a:effectLst>
                <a:latin typeface="Tahoma" pitchFamily="-65" charset="0"/>
              </a:rPr>
              <a:t> </a:t>
            </a:r>
          </a:p>
        </p:txBody>
      </p:sp>
      <p:sp>
        <p:nvSpPr>
          <p:cNvPr id="137230" name="Rectangle 14"/>
          <p:cNvSpPr>
            <a:spLocks noChangeArrowheads="1"/>
          </p:cNvSpPr>
          <p:nvPr/>
        </p:nvSpPr>
        <p:spPr bwMode="auto">
          <a:xfrm>
            <a:off x="2330450" y="1614488"/>
            <a:ext cx="4103688" cy="334962"/>
          </a:xfrm>
          <a:prstGeom prst="rect">
            <a:avLst/>
          </a:prstGeom>
          <a:gradFill rotWithShape="0">
            <a:gsLst>
              <a:gs pos="0">
                <a:srgbClr val="F0A52E"/>
              </a:gs>
              <a:gs pos="100000">
                <a:srgbClr val="F7D376"/>
              </a:gs>
            </a:gsLst>
            <a:lin ang="5400000" scaled="1"/>
          </a:gradFill>
          <a:ln w="9525">
            <a:noFill/>
            <a:miter lim="800000"/>
            <a:headEnd/>
            <a:tailEnd/>
          </a:ln>
          <a:effectLst/>
        </p:spPr>
        <p:txBody>
          <a:bodyPr>
            <a:prstTxWarp prst="textNoShape">
              <a:avLst/>
            </a:prstTxWarp>
          </a:bodyPr>
          <a:lstStyle/>
          <a:p>
            <a:pPr eaLnBrk="1" hangingPunct="1">
              <a:spcBef>
                <a:spcPct val="20000"/>
              </a:spcBef>
              <a:buClr>
                <a:srgbClr val="FFCC66"/>
              </a:buClr>
              <a:buFont typeface="Wingdings" pitchFamily="-65" charset="2"/>
              <a:buNone/>
              <a:defRPr/>
            </a:pPr>
            <a:r>
              <a:rPr lang="en-US" sz="1600" b="1">
                <a:solidFill>
                  <a:srgbClr val="000000"/>
                </a:solidFill>
                <a:effectLst>
                  <a:outerShdw blurRad="38100" dist="38100" dir="2700000" algn="tl">
                    <a:srgbClr val="000000"/>
                  </a:outerShdw>
                </a:effectLst>
                <a:latin typeface="Tahoma" pitchFamily="-65" charset="0"/>
              </a:rPr>
              <a:t>Description</a:t>
            </a:r>
            <a:endParaRPr lang="nb-NO" sz="1600" b="1">
              <a:solidFill>
                <a:srgbClr val="000000"/>
              </a:solidFill>
              <a:effectLst>
                <a:outerShdw blurRad="38100" dist="38100" dir="2700000" algn="tl">
                  <a:srgbClr val="000000"/>
                </a:outerShdw>
              </a:effectLst>
              <a:latin typeface="Tahoma" pitchFamily="-65" charset="0"/>
            </a:endParaRPr>
          </a:p>
        </p:txBody>
      </p:sp>
      <p:sp>
        <p:nvSpPr>
          <p:cNvPr id="191506" name="Line 15"/>
          <p:cNvSpPr>
            <a:spLocks noChangeShapeType="1"/>
          </p:cNvSpPr>
          <p:nvPr/>
        </p:nvSpPr>
        <p:spPr bwMode="auto">
          <a:xfrm>
            <a:off x="609600" y="1219200"/>
            <a:ext cx="7991475" cy="0"/>
          </a:xfrm>
          <a:prstGeom prst="line">
            <a:avLst/>
          </a:prstGeom>
          <a:noFill/>
          <a:ln w="28575" cap="sq">
            <a:noFill/>
            <a:round/>
            <a:headEnd/>
            <a:tailEnd/>
          </a:ln>
        </p:spPr>
        <p:txBody>
          <a:bodyPr anchor="ctr">
            <a:prstTxWarp prst="textNoShape">
              <a:avLst/>
            </a:prstTxWarp>
          </a:bodyPr>
          <a:lstStyle/>
          <a:p>
            <a:endParaRPr lang="en-US">
              <a:solidFill>
                <a:srgbClr val="000000"/>
              </a:solidFill>
            </a:endParaRPr>
          </a:p>
        </p:txBody>
      </p:sp>
      <p:sp>
        <p:nvSpPr>
          <p:cNvPr id="191507" name="Line 16"/>
          <p:cNvSpPr>
            <a:spLocks noChangeShapeType="1"/>
          </p:cNvSpPr>
          <p:nvPr/>
        </p:nvSpPr>
        <p:spPr bwMode="auto">
          <a:xfrm>
            <a:off x="611188" y="5013325"/>
            <a:ext cx="7991475" cy="0"/>
          </a:xfrm>
          <a:prstGeom prst="line">
            <a:avLst/>
          </a:prstGeom>
          <a:noFill/>
          <a:ln w="12700" cap="sq">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91508" name="Line 17"/>
          <p:cNvSpPr>
            <a:spLocks noChangeShapeType="1"/>
          </p:cNvSpPr>
          <p:nvPr/>
        </p:nvSpPr>
        <p:spPr bwMode="auto">
          <a:xfrm>
            <a:off x="609600" y="1614488"/>
            <a:ext cx="1588" cy="3398837"/>
          </a:xfrm>
          <a:prstGeom prst="line">
            <a:avLst/>
          </a:prstGeom>
          <a:noFill/>
          <a:ln w="12700" cap="sq">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91509" name="Line 18"/>
          <p:cNvSpPr>
            <a:spLocks noChangeShapeType="1"/>
          </p:cNvSpPr>
          <p:nvPr/>
        </p:nvSpPr>
        <p:spPr bwMode="auto">
          <a:xfrm>
            <a:off x="8601075" y="1614488"/>
            <a:ext cx="3175" cy="3398837"/>
          </a:xfrm>
          <a:prstGeom prst="line">
            <a:avLst/>
          </a:prstGeom>
          <a:noFill/>
          <a:ln w="12700" cap="sq">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91510" name="Line 19"/>
          <p:cNvSpPr>
            <a:spLocks noChangeShapeType="1"/>
          </p:cNvSpPr>
          <p:nvPr/>
        </p:nvSpPr>
        <p:spPr bwMode="auto">
          <a:xfrm>
            <a:off x="609600" y="1614488"/>
            <a:ext cx="7991475" cy="0"/>
          </a:xfrm>
          <a:prstGeom prst="line">
            <a:avLst/>
          </a:prstGeom>
          <a:noFill/>
          <a:ln w="12700" cap="sq">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91511" name="Line 20"/>
          <p:cNvSpPr>
            <a:spLocks noChangeShapeType="1"/>
          </p:cNvSpPr>
          <p:nvPr/>
        </p:nvSpPr>
        <p:spPr bwMode="auto">
          <a:xfrm>
            <a:off x="6434138" y="1614488"/>
            <a:ext cx="9525" cy="3398837"/>
          </a:xfrm>
          <a:prstGeom prst="line">
            <a:avLst/>
          </a:prstGeom>
          <a:noFill/>
          <a:ln w="12700">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91512" name="Line 21"/>
          <p:cNvSpPr>
            <a:spLocks noChangeShapeType="1"/>
          </p:cNvSpPr>
          <p:nvPr/>
        </p:nvSpPr>
        <p:spPr bwMode="auto">
          <a:xfrm>
            <a:off x="609600" y="1949450"/>
            <a:ext cx="7991475" cy="0"/>
          </a:xfrm>
          <a:prstGeom prst="line">
            <a:avLst/>
          </a:prstGeom>
          <a:noFill/>
          <a:ln w="12700">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91513" name="Line 22"/>
          <p:cNvSpPr>
            <a:spLocks noChangeShapeType="1"/>
          </p:cNvSpPr>
          <p:nvPr/>
        </p:nvSpPr>
        <p:spPr bwMode="auto">
          <a:xfrm>
            <a:off x="2330450" y="1614488"/>
            <a:ext cx="9525" cy="3398837"/>
          </a:xfrm>
          <a:prstGeom prst="line">
            <a:avLst/>
          </a:prstGeom>
          <a:noFill/>
          <a:ln w="12700">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91514" name="Line 23"/>
          <p:cNvSpPr>
            <a:spLocks noChangeShapeType="1"/>
          </p:cNvSpPr>
          <p:nvPr/>
        </p:nvSpPr>
        <p:spPr bwMode="auto">
          <a:xfrm>
            <a:off x="609600" y="1219200"/>
            <a:ext cx="0" cy="395288"/>
          </a:xfrm>
          <a:prstGeom prst="line">
            <a:avLst/>
          </a:prstGeom>
          <a:noFill/>
          <a:ln w="28575" cap="sq">
            <a:noFill/>
            <a:round/>
            <a:headEnd/>
            <a:tailEnd/>
          </a:ln>
        </p:spPr>
        <p:txBody>
          <a:bodyPr anchor="ctr">
            <a:prstTxWarp prst="textNoShape">
              <a:avLst/>
            </a:prstTxWarp>
          </a:bodyPr>
          <a:lstStyle/>
          <a:p>
            <a:endParaRPr lang="en-US">
              <a:solidFill>
                <a:srgbClr val="000000"/>
              </a:solidFill>
            </a:endParaRPr>
          </a:p>
        </p:txBody>
      </p:sp>
      <p:sp>
        <p:nvSpPr>
          <p:cNvPr id="191515" name="Line 24"/>
          <p:cNvSpPr>
            <a:spLocks noChangeShapeType="1"/>
          </p:cNvSpPr>
          <p:nvPr/>
        </p:nvSpPr>
        <p:spPr bwMode="auto">
          <a:xfrm>
            <a:off x="8601075" y="1219200"/>
            <a:ext cx="0" cy="395288"/>
          </a:xfrm>
          <a:prstGeom prst="line">
            <a:avLst/>
          </a:prstGeom>
          <a:noFill/>
          <a:ln w="28575" cap="sq">
            <a:noFill/>
            <a:round/>
            <a:headEnd/>
            <a:tailEnd/>
          </a:ln>
        </p:spPr>
        <p:txBody>
          <a:bodyPr anchor="ctr">
            <a:prstTxWarp prst="textNoShape">
              <a:avLst/>
            </a:prstTxWarp>
          </a:bodyPr>
          <a:lstStyle/>
          <a:p>
            <a:endParaRPr lang="en-US">
              <a:solidFill>
                <a:srgbClr val="000000"/>
              </a:solidFill>
            </a:endParaRPr>
          </a:p>
        </p:txBody>
      </p:sp>
      <p:sp>
        <p:nvSpPr>
          <p:cNvPr id="191516" name="Line 25"/>
          <p:cNvSpPr>
            <a:spLocks noChangeShapeType="1"/>
          </p:cNvSpPr>
          <p:nvPr/>
        </p:nvSpPr>
        <p:spPr bwMode="auto">
          <a:xfrm>
            <a:off x="609600" y="3262313"/>
            <a:ext cx="7991475" cy="0"/>
          </a:xfrm>
          <a:prstGeom prst="line">
            <a:avLst/>
          </a:prstGeom>
          <a:noFill/>
          <a:ln w="12700">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191517" name="Line 26"/>
          <p:cNvSpPr>
            <a:spLocks noChangeShapeType="1"/>
          </p:cNvSpPr>
          <p:nvPr/>
        </p:nvSpPr>
        <p:spPr bwMode="auto">
          <a:xfrm>
            <a:off x="609600" y="3841750"/>
            <a:ext cx="7991475" cy="0"/>
          </a:xfrm>
          <a:prstGeom prst="line">
            <a:avLst/>
          </a:prstGeom>
          <a:noFill/>
          <a:ln w="12700">
            <a:solidFill>
              <a:srgbClr val="716F6E"/>
            </a:solidFill>
            <a:round/>
            <a:headEnd/>
            <a:tailEnd/>
          </a:ln>
        </p:spPr>
        <p:txBody>
          <a:bodyPr anchor="ctr">
            <a:prstTxWarp prst="textNoShape">
              <a:avLst/>
            </a:prstTxWarp>
          </a:bodyPr>
          <a:lstStyle/>
          <a:p>
            <a:endParaRPr lang="en-US">
              <a:solidFill>
                <a:srgbClr val="000000"/>
              </a:solidFill>
            </a:endParaRPr>
          </a:p>
        </p:txBody>
      </p:sp>
      <p:sp>
        <p:nvSpPr>
          <p:cNvPr id="30" name="Slide Number Placeholder 29"/>
          <p:cNvSpPr>
            <a:spLocks noGrp="1"/>
          </p:cNvSpPr>
          <p:nvPr>
            <p:ph type="sldNum" sz="quarter" idx="12"/>
          </p:nvPr>
        </p:nvSpPr>
        <p:spPr/>
        <p:txBody>
          <a:bodyPr/>
          <a:lstStyle/>
          <a:p>
            <a:pPr>
              <a:defRPr/>
            </a:pPr>
            <a:fld id="{FC8A0095-A789-D548-8A47-77E7976BD1D7}" type="slidenum">
              <a:rPr lang="en-US" smtClean="0">
                <a:solidFill>
                  <a:srgbClr val="000000"/>
                </a:solidFill>
              </a:rPr>
              <a:pPr>
                <a:defRPr/>
              </a:pPr>
              <a:t>71</a:t>
            </a:fld>
            <a:endParaRPr lang="en-US">
              <a:solidFill>
                <a:srgbClr val="000000"/>
              </a:solidFill>
            </a:endParaRPr>
          </a:p>
        </p:txBody>
      </p:sp>
      <p:sp>
        <p:nvSpPr>
          <p:cNvPr id="31" name="Footer Placeholder 30"/>
          <p:cNvSpPr>
            <a:spLocks noGrp="1"/>
          </p:cNvSpPr>
          <p:nvPr>
            <p:ph type="ftr" sz="quarter" idx="11"/>
          </p:nvPr>
        </p:nvSpPr>
        <p:spPr/>
        <p:txBody>
          <a:bodyPr/>
          <a:lstStyle/>
          <a:p>
            <a:r>
              <a:rPr lang="en-US" smtClean="0">
                <a:solidFill>
                  <a:srgbClr val="000000"/>
                </a:solidFill>
              </a:rPr>
              <a:t>Copyright Tom@Gilb.com 2014</a:t>
            </a:r>
            <a:endParaRPr lang="en-US">
              <a:solidFill>
                <a:srgbClr val="000000"/>
              </a:solidFill>
            </a:endParaRPr>
          </a:p>
        </p:txBody>
      </p:sp>
      <p:sp>
        <p:nvSpPr>
          <p:cNvPr id="32" name="Date Placeholder 31"/>
          <p:cNvSpPr>
            <a:spLocks noGrp="1"/>
          </p:cNvSpPr>
          <p:nvPr>
            <p:ph type="dt" sz="half" idx="10"/>
          </p:nvPr>
        </p:nvSpPr>
        <p:spPr/>
        <p:txBody>
          <a:bodyPr/>
          <a:lstStyle/>
          <a:p>
            <a:pPr>
              <a:defRPr/>
            </a:pPr>
            <a:fld id="{A1FFAFAF-7381-5E47-9512-0812A52C0FB3}" type="datetime3">
              <a:rPr lang="en-GB" smtClean="0">
                <a:solidFill>
                  <a:srgbClr val="000000"/>
                </a:solidFill>
              </a:rPr>
              <a:t>14 April 2015</a:t>
            </a:fld>
            <a:endParaRPr lang="en-US">
              <a:solidFill>
                <a:srgbClr val="000000"/>
              </a:solidFill>
            </a:endParaRPr>
          </a:p>
        </p:txBody>
      </p:sp>
      <p:sp>
        <p:nvSpPr>
          <p:cNvPr id="2" name="TextBox 1"/>
          <p:cNvSpPr txBox="1"/>
          <p:nvPr/>
        </p:nvSpPr>
        <p:spPr>
          <a:xfrm>
            <a:off x="961571" y="5588000"/>
            <a:ext cx="7686720" cy="646331"/>
          </a:xfrm>
          <a:prstGeom prst="rect">
            <a:avLst/>
          </a:prstGeom>
          <a:noFill/>
        </p:spPr>
        <p:txBody>
          <a:bodyPr wrap="none" rtlCol="0">
            <a:spAutoFit/>
          </a:bodyPr>
          <a:lstStyle/>
          <a:p>
            <a:r>
              <a:rPr lang="en-US" dirty="0" smtClean="0"/>
              <a:t>PS the 2015 Blog for </a:t>
            </a:r>
            <a:r>
              <a:rPr lang="en-US" dirty="0" err="1" smtClean="0"/>
              <a:t>Confirmit</a:t>
            </a:r>
            <a:r>
              <a:rPr lang="en-US" dirty="0" smtClean="0"/>
              <a:t> </a:t>
            </a:r>
            <a:r>
              <a:rPr lang="en-US" dirty="0"/>
              <a:t>says</a:t>
            </a:r>
            <a:r>
              <a:rPr lang="en-US" dirty="0" smtClean="0"/>
              <a:t>:</a:t>
            </a:r>
          </a:p>
          <a:p>
            <a:r>
              <a:rPr lang="en-US" dirty="0" smtClean="0"/>
              <a:t> </a:t>
            </a:r>
            <a:r>
              <a:rPr lang="en-US" sz="1050" dirty="0"/>
              <a:t>http://</a:t>
            </a:r>
            <a:r>
              <a:rPr lang="en-US" sz="1050" dirty="0" err="1"/>
              <a:t>www.confirmit.com</a:t>
            </a:r>
            <a:r>
              <a:rPr lang="en-US" sz="1050" dirty="0"/>
              <a:t>/Home/Community/</a:t>
            </a:r>
            <a:r>
              <a:rPr lang="en-US" sz="1050" dirty="0" err="1"/>
              <a:t>Confirmit</a:t>
            </a:r>
            <a:r>
              <a:rPr lang="en-US" sz="1050" dirty="0"/>
              <a:t>-Horizons/February-2010/What-Clients-Want-is-Superior-Product-Quality!.</a:t>
            </a:r>
            <a:r>
              <a:rPr lang="en-US" sz="1050" dirty="0" err="1"/>
              <a:t>aspx</a:t>
            </a:r>
            <a:endParaRPr lang="en-US" sz="1050" dirty="0"/>
          </a:p>
        </p:txBody>
      </p:sp>
    </p:spTree>
    <p:extLst>
      <p:ext uri="{BB962C8B-B14F-4D97-AF65-F5344CB8AC3E}">
        <p14:creationId xmlns:p14="http://schemas.microsoft.com/office/powerpoint/2010/main" val="35640984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72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72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72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72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72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72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72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72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72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animBg="1"/>
      <p:bldP spid="137220" grpId="0" animBg="1"/>
      <p:bldP spid="137221" grpId="0" animBg="1"/>
      <p:bldP spid="137222" grpId="0" animBg="1"/>
      <p:bldP spid="137223" grpId="0" animBg="1"/>
      <p:bldP spid="137224" grpId="0" animBg="1"/>
      <p:bldP spid="137225" grpId="0" animBg="1"/>
      <p:bldP spid="137227" grpId="0" animBg="1"/>
      <p:bldP spid="137228"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err="1" smtClean="0"/>
              <a:t>Evo</a:t>
            </a:r>
            <a:r>
              <a:rPr lang="en-US" dirty="0" smtClean="0"/>
              <a:t> Still going strong 2015</a:t>
            </a:r>
            <a:endParaRPr lang="en-US" dirty="0"/>
          </a:p>
        </p:txBody>
      </p:sp>
      <p:sp>
        <p:nvSpPr>
          <p:cNvPr id="9" name="Content Placeholder 8"/>
          <p:cNvSpPr>
            <a:spLocks noGrp="1"/>
          </p:cNvSpPr>
          <p:nvPr>
            <p:ph sz="half" idx="1"/>
          </p:nvPr>
        </p:nvSpPr>
        <p:spPr>
          <a:xfrm>
            <a:off x="145143" y="1288144"/>
            <a:ext cx="4735285" cy="5068206"/>
          </a:xfrm>
        </p:spPr>
        <p:txBody>
          <a:bodyPr>
            <a:normAutofit fontScale="70000" lnSpcReduction="20000"/>
          </a:bodyPr>
          <a:lstStyle/>
          <a:p>
            <a:r>
              <a:rPr lang="en-US" dirty="0"/>
              <a:t>Here is the thing; </a:t>
            </a:r>
            <a:r>
              <a:rPr lang="en-US" i="1" dirty="0"/>
              <a:t>Scrum doesn’t focus on product qualities </a:t>
            </a:r>
            <a:r>
              <a:rPr lang="en-US" dirty="0"/>
              <a:t>and therefore product development companies need a process that also takes care of this important part of product development</a:t>
            </a:r>
            <a:r>
              <a:rPr lang="en-US" dirty="0" smtClean="0"/>
              <a:t>.</a:t>
            </a:r>
          </a:p>
          <a:p>
            <a:r>
              <a:rPr lang="en-US" dirty="0" smtClean="0"/>
              <a:t> </a:t>
            </a:r>
            <a:r>
              <a:rPr lang="en-US" dirty="0"/>
              <a:t>In </a:t>
            </a:r>
            <a:r>
              <a:rPr lang="en-US" dirty="0" err="1"/>
              <a:t>Confirmit</a:t>
            </a:r>
            <a:r>
              <a:rPr lang="en-US" dirty="0"/>
              <a:t>, we use an Evolutionary Project Management method: </a:t>
            </a:r>
            <a:r>
              <a:rPr lang="en-US" dirty="0" err="1"/>
              <a:t>Evo</a:t>
            </a:r>
            <a:r>
              <a:rPr lang="en-US" dirty="0" smtClean="0"/>
              <a:t>.</a:t>
            </a:r>
          </a:p>
          <a:p>
            <a:r>
              <a:rPr lang="en-US" dirty="0" smtClean="0"/>
              <a:t> </a:t>
            </a:r>
            <a:r>
              <a:rPr lang="en-US" dirty="0" err="1"/>
              <a:t>Evo</a:t>
            </a:r>
            <a:r>
              <a:rPr lang="en-US" dirty="0"/>
              <a:t> is focused </a:t>
            </a:r>
            <a:r>
              <a:rPr lang="en-US" b="1" dirty="0"/>
              <a:t>on delivering quantified stakeholder values and product qualities</a:t>
            </a:r>
            <a:r>
              <a:rPr lang="en-US" b="1" dirty="0" smtClean="0"/>
              <a:t>.</a:t>
            </a:r>
          </a:p>
          <a:p>
            <a:r>
              <a:rPr lang="en-US" dirty="0" smtClean="0"/>
              <a:t> </a:t>
            </a:r>
            <a:r>
              <a:rPr lang="en-US" dirty="0" err="1"/>
              <a:t>Evo</a:t>
            </a:r>
            <a:r>
              <a:rPr lang="en-US" dirty="0"/>
              <a:t> is a method developed by Tom Gilb (see </a:t>
            </a:r>
            <a:r>
              <a:rPr lang="en-US" dirty="0">
                <a:hlinkClick r:id="rId3"/>
              </a:rPr>
              <a:t>www.gilb.com for more information). Next time, I’ll talk a bit more about how we use Evo in Confirmit</a:t>
            </a:r>
            <a:r>
              <a:rPr lang="en-US" dirty="0" smtClean="0">
                <a:hlinkClick r:id="rId3"/>
              </a:rPr>
              <a:t>.</a:t>
            </a:r>
            <a:endParaRPr lang="en-US" dirty="0" smtClean="0"/>
          </a:p>
          <a:p>
            <a:endParaRPr lang="en-US" dirty="0"/>
          </a:p>
          <a:p>
            <a:r>
              <a:rPr lang="en-US" sz="1800" dirty="0"/>
              <a:t>http://</a:t>
            </a:r>
            <a:r>
              <a:rPr lang="en-US" sz="1800" dirty="0" err="1"/>
              <a:t>www.confirmit.com</a:t>
            </a:r>
            <a:r>
              <a:rPr lang="en-US" sz="1800" dirty="0"/>
              <a:t>/Home/Community/</a:t>
            </a:r>
            <a:r>
              <a:rPr lang="en-US" sz="1800" dirty="0" err="1"/>
              <a:t>Confirmit</a:t>
            </a:r>
            <a:r>
              <a:rPr lang="en-US" sz="1800" dirty="0"/>
              <a:t>-Horizons/February-2010/What-Clients-Want-is-Superior-Product-Quality!.</a:t>
            </a:r>
            <a:r>
              <a:rPr lang="en-US" sz="1800" dirty="0" err="1"/>
              <a:t>aspx</a:t>
            </a:r>
            <a:endParaRPr lang="en-US" sz="1800" dirty="0"/>
          </a:p>
        </p:txBody>
      </p:sp>
      <p:sp>
        <p:nvSpPr>
          <p:cNvPr id="4" name="Date Placeholder 3"/>
          <p:cNvSpPr>
            <a:spLocks noGrp="1"/>
          </p:cNvSpPr>
          <p:nvPr>
            <p:ph type="dt" sz="half" idx="10"/>
          </p:nvPr>
        </p:nvSpPr>
        <p:spPr/>
        <p:txBody>
          <a:bodyPr/>
          <a:lstStyle/>
          <a:p>
            <a:pPr>
              <a:defRPr/>
            </a:pPr>
            <a:fld id="{A95A50FE-99DB-5648-935F-21158FF45A42}" type="datetime3">
              <a:rPr lang="en-GB" smtClean="0"/>
              <a:t>14 April 2015</a:t>
            </a:fld>
            <a:endParaRPr lang="en-US"/>
          </a:p>
        </p:txBody>
      </p:sp>
      <p:sp>
        <p:nvSpPr>
          <p:cNvPr id="5" name="Footer Placeholder 4"/>
          <p:cNvSpPr>
            <a:spLocks noGrp="1"/>
          </p:cNvSpPr>
          <p:nvPr>
            <p:ph type="ftr" sz="quarter" idx="11"/>
          </p:nvPr>
        </p:nvSpPr>
        <p:spPr/>
        <p:txBody>
          <a:bodyPr/>
          <a:lstStyle/>
          <a:p>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FC8A0095-A789-D548-8A47-77E7976BD1D7}" type="slidenum">
              <a:rPr lang="en-US" smtClean="0"/>
              <a:pPr>
                <a:defRPr/>
              </a:pPr>
              <a:t>72</a:t>
            </a:fld>
            <a:endParaRPr lang="en-US"/>
          </a:p>
        </p:txBody>
      </p:sp>
      <p:pic>
        <p:nvPicPr>
          <p:cNvPr id="11" name="Picture 5" descr="IMG_8967.JPG"/>
          <p:cNvPicPr>
            <a:picLocks noGrp="1" noChangeAspect="1"/>
          </p:cNvPicPr>
          <p:nvPr>
            <p:ph sz="half" idx="2"/>
          </p:nvPr>
        </p:nvPicPr>
        <p:blipFill rotWithShape="1">
          <a:blip r:embed="rId4">
            <a:extLst>
              <a:ext uri="{28A0092B-C50C-407E-A947-70E740481C1C}">
                <a14:useLocalDpi xmlns:a14="http://schemas.microsoft.com/office/drawing/2010/main" val="0"/>
              </a:ext>
            </a:extLst>
          </a:blip>
          <a:srcRect l="5751" t="3321" r="4852" b="2640"/>
          <a:stretch/>
        </p:blipFill>
        <p:spPr bwMode="auto">
          <a:xfrm>
            <a:off x="4880428" y="2449285"/>
            <a:ext cx="3610429" cy="2848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806938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850421"/>
          </a:xfrm>
        </p:spPr>
        <p:txBody>
          <a:bodyPr/>
          <a:lstStyle/>
          <a:p>
            <a:r>
              <a:rPr lang="en-GB" sz="3200" dirty="0" smtClean="0"/>
              <a:t>Case:</a:t>
            </a:r>
            <a:br>
              <a:rPr lang="en-GB" sz="3200" dirty="0" smtClean="0"/>
            </a:br>
            <a:r>
              <a:rPr lang="en-GB" sz="3200" dirty="0" smtClean="0"/>
              <a:t>Delegating </a:t>
            </a:r>
            <a:br>
              <a:rPr lang="en-GB" sz="3200" dirty="0" smtClean="0"/>
            </a:br>
            <a:r>
              <a:rPr lang="en-GB" sz="5400" dirty="0" smtClean="0">
                <a:solidFill>
                  <a:srgbClr val="FF0000"/>
                </a:solidFill>
              </a:rPr>
              <a:t>Developer Environment</a:t>
            </a:r>
            <a:br>
              <a:rPr lang="en-GB" sz="5400" dirty="0" smtClean="0">
                <a:solidFill>
                  <a:srgbClr val="FF0000"/>
                </a:solidFill>
              </a:rPr>
            </a:br>
            <a:r>
              <a:rPr lang="en-GB" sz="3200" dirty="0" smtClean="0"/>
              <a:t> to Developers</a:t>
            </a:r>
            <a:br>
              <a:rPr lang="en-GB" sz="3200" dirty="0" smtClean="0"/>
            </a:br>
            <a:r>
              <a:rPr lang="en-GB" sz="3200" dirty="0" smtClean="0"/>
              <a:t>using </a:t>
            </a:r>
            <a:r>
              <a:rPr lang="en-GB" sz="3200" b="1" dirty="0" err="1" smtClean="0"/>
              <a:t>Multimensional</a:t>
            </a:r>
            <a:r>
              <a:rPr lang="en-GB" sz="3200" b="1" dirty="0" smtClean="0"/>
              <a:t> Engineering</a:t>
            </a:r>
            <a:endParaRPr lang="en-GB" sz="3200" b="1" dirty="0"/>
          </a:p>
        </p:txBody>
      </p:sp>
      <p:sp>
        <p:nvSpPr>
          <p:cNvPr id="3" name="Content Placeholder 2"/>
          <p:cNvSpPr>
            <a:spLocks noGrp="1"/>
          </p:cNvSpPr>
          <p:nvPr>
            <p:ph idx="1"/>
          </p:nvPr>
        </p:nvSpPr>
        <p:spPr>
          <a:xfrm>
            <a:off x="457200" y="3275463"/>
            <a:ext cx="8229600" cy="2850700"/>
          </a:xfrm>
        </p:spPr>
        <p:txBody>
          <a:bodyPr/>
          <a:lstStyle/>
          <a:p>
            <a:endParaRPr lang="en-GB" dirty="0"/>
          </a:p>
        </p:txBody>
      </p:sp>
      <p:sp>
        <p:nvSpPr>
          <p:cNvPr id="4" name="Date Placeholder 3"/>
          <p:cNvSpPr>
            <a:spLocks noGrp="1"/>
          </p:cNvSpPr>
          <p:nvPr>
            <p:ph type="dt" sz="half" idx="10"/>
          </p:nvPr>
        </p:nvSpPr>
        <p:spPr/>
        <p:txBody>
          <a:bodyPr/>
          <a:lstStyle/>
          <a:p>
            <a:pPr>
              <a:defRPr/>
            </a:pPr>
            <a:fld id="{CFE82DFF-46D4-C34C-AF8E-638251B469FA}"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73</a:t>
            </a:fld>
            <a:endParaRPr lang="en-US"/>
          </a:p>
        </p:txBody>
      </p:sp>
    </p:spTree>
    <p:extLst>
      <p:ext uri="{BB962C8B-B14F-4D97-AF65-F5344CB8AC3E}">
        <p14:creationId xmlns:p14="http://schemas.microsoft.com/office/powerpoint/2010/main" val="2144809024"/>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1920"/>
          </a:xfrm>
        </p:spPr>
        <p:txBody>
          <a:bodyPr>
            <a:normAutofit fontScale="90000"/>
          </a:bodyPr>
          <a:lstStyle/>
          <a:p>
            <a:r>
              <a:rPr lang="en-GB" dirty="0"/>
              <a:t>Technical debt</a:t>
            </a:r>
            <a:br>
              <a:rPr lang="en-GB" dirty="0"/>
            </a:br>
            <a:r>
              <a:rPr lang="en-GB" sz="1300" dirty="0"/>
              <a:t>From Wikipedia, the free </a:t>
            </a:r>
            <a:r>
              <a:rPr lang="en-GB" sz="1300" dirty="0" err="1"/>
              <a:t>encyclopedia</a:t>
            </a:r>
            <a:endParaRPr lang="en-GB" sz="1300" dirty="0"/>
          </a:p>
        </p:txBody>
      </p:sp>
      <p:sp>
        <p:nvSpPr>
          <p:cNvPr id="9" name="Text Placeholder 8"/>
          <p:cNvSpPr>
            <a:spLocks noGrp="1"/>
          </p:cNvSpPr>
          <p:nvPr>
            <p:ph type="body" idx="1"/>
          </p:nvPr>
        </p:nvSpPr>
        <p:spPr>
          <a:xfrm>
            <a:off x="457200" y="1021733"/>
            <a:ext cx="4040188" cy="639762"/>
          </a:xfrm>
        </p:spPr>
        <p:txBody>
          <a:bodyPr>
            <a:normAutofit/>
          </a:bodyPr>
          <a:lstStyle/>
          <a:p>
            <a:pPr algn="ctr"/>
            <a:r>
              <a:rPr lang="en-GB" dirty="0"/>
              <a:t>Technical debt </a:t>
            </a:r>
            <a:r>
              <a:rPr lang="en-GB" dirty="0" smtClean="0"/>
              <a:t> </a:t>
            </a:r>
            <a:endParaRPr lang="en-GB" dirty="0"/>
          </a:p>
        </p:txBody>
      </p:sp>
      <p:sp>
        <p:nvSpPr>
          <p:cNvPr id="7" name="Content Placeholder 6"/>
          <p:cNvSpPr>
            <a:spLocks noGrp="1"/>
          </p:cNvSpPr>
          <p:nvPr>
            <p:ph sz="half" idx="2"/>
          </p:nvPr>
        </p:nvSpPr>
        <p:spPr>
          <a:xfrm>
            <a:off x="457200" y="1783316"/>
            <a:ext cx="4040188" cy="4342847"/>
          </a:xfrm>
        </p:spPr>
        <p:txBody>
          <a:bodyPr>
            <a:normAutofit fontScale="92500" lnSpcReduction="20000"/>
          </a:bodyPr>
          <a:lstStyle/>
          <a:p>
            <a:pPr marL="0" indent="0">
              <a:buNone/>
            </a:pPr>
            <a:r>
              <a:rPr lang="en-GB" sz="4400" b="1" dirty="0" smtClean="0">
                <a:latin typeface="Arial"/>
                <a:cs typeface="Arial"/>
              </a:rPr>
              <a:t>consequences </a:t>
            </a:r>
            <a:r>
              <a:rPr lang="en-GB" sz="4400" b="1" dirty="0">
                <a:latin typeface="Arial"/>
                <a:cs typeface="Arial"/>
              </a:rPr>
              <a:t>of poor </a:t>
            </a:r>
            <a:r>
              <a:rPr lang="en-GB" sz="4400" b="1" dirty="0" smtClean="0">
                <a:solidFill>
                  <a:srgbClr val="FF0000"/>
                </a:solidFill>
                <a:latin typeface="Arial"/>
                <a:cs typeface="Arial"/>
                <a:hlinkClick r:id="rId3"/>
              </a:rPr>
              <a:t>software </a:t>
            </a:r>
            <a:r>
              <a:rPr lang="en-GB" sz="4400" b="1" dirty="0">
                <a:solidFill>
                  <a:srgbClr val="FF0000"/>
                </a:solidFill>
                <a:latin typeface="Arial"/>
                <a:cs typeface="Arial"/>
                <a:hlinkClick r:id="rId3"/>
              </a:rPr>
              <a:t>architecture and </a:t>
            </a:r>
            <a:r>
              <a:rPr lang="en-GB" sz="4400" b="1" dirty="0">
                <a:solidFill>
                  <a:srgbClr val="FF0000"/>
                </a:solidFill>
                <a:latin typeface="Arial"/>
                <a:cs typeface="Arial"/>
                <a:hlinkClick r:id="rId4"/>
              </a:rPr>
              <a:t>software development </a:t>
            </a:r>
            <a:endParaRPr lang="en-GB" sz="4400" b="1" dirty="0" smtClean="0">
              <a:solidFill>
                <a:srgbClr val="FF0000"/>
              </a:solidFill>
              <a:latin typeface="Arial"/>
              <a:cs typeface="Arial"/>
              <a:hlinkClick r:id="rId4"/>
            </a:endParaRPr>
          </a:p>
          <a:p>
            <a:pPr marL="0" indent="0">
              <a:buNone/>
            </a:pPr>
            <a:r>
              <a:rPr lang="en-GB" u="sng" dirty="0" smtClean="0">
                <a:latin typeface="Arial"/>
                <a:cs typeface="Arial"/>
                <a:hlinkClick r:id="rId4"/>
              </a:rPr>
              <a:t>within </a:t>
            </a:r>
            <a:r>
              <a:rPr lang="en-GB" u="sng" dirty="0">
                <a:latin typeface="Arial"/>
                <a:cs typeface="Arial"/>
                <a:hlinkClick r:id="rId4"/>
              </a:rPr>
              <a:t>a </a:t>
            </a:r>
            <a:r>
              <a:rPr lang="en-GB" u="sng" dirty="0">
                <a:latin typeface="Arial"/>
                <a:cs typeface="Arial"/>
                <a:hlinkClick r:id="rId5"/>
              </a:rPr>
              <a:t>codebase</a:t>
            </a:r>
            <a:r>
              <a:rPr lang="en-GB" u="sng" dirty="0" smtClean="0">
                <a:latin typeface="Arial"/>
                <a:cs typeface="Arial"/>
                <a:hlinkClick r:id="rId5"/>
              </a:rPr>
              <a:t>.</a:t>
            </a:r>
          </a:p>
          <a:p>
            <a:pPr marL="0" indent="0">
              <a:buNone/>
            </a:pPr>
            <a:endParaRPr lang="en-GB" u="sng" dirty="0" smtClean="0">
              <a:latin typeface="Arial"/>
              <a:cs typeface="Arial"/>
              <a:hlinkClick r:id="rId5"/>
            </a:endParaRPr>
          </a:p>
          <a:p>
            <a:pPr marL="0" indent="0">
              <a:buNone/>
            </a:pPr>
            <a:r>
              <a:rPr lang="en-GB" u="sng" dirty="0" smtClean="0">
                <a:latin typeface="Arial"/>
                <a:cs typeface="Arial"/>
              </a:rPr>
              <a:t> </a:t>
            </a:r>
            <a:endParaRPr lang="en-GB" u="sng" dirty="0">
              <a:latin typeface="Arial"/>
              <a:cs typeface="Arial"/>
            </a:endParaRPr>
          </a:p>
        </p:txBody>
      </p:sp>
      <p:sp>
        <p:nvSpPr>
          <p:cNvPr id="10" name="Text Placeholder 9"/>
          <p:cNvSpPr>
            <a:spLocks noGrp="1"/>
          </p:cNvSpPr>
          <p:nvPr>
            <p:ph type="body" sz="quarter" idx="3"/>
          </p:nvPr>
        </p:nvSpPr>
        <p:spPr>
          <a:xfrm>
            <a:off x="4645025" y="1021733"/>
            <a:ext cx="4041775" cy="639762"/>
          </a:xfrm>
        </p:spPr>
        <p:txBody>
          <a:bodyPr>
            <a:normAutofit fontScale="92500"/>
          </a:bodyPr>
          <a:lstStyle/>
          <a:p>
            <a:pPr algn="ctr"/>
            <a:r>
              <a:rPr lang="en-GB" dirty="0" smtClean="0"/>
              <a:t>Causes </a:t>
            </a:r>
            <a:r>
              <a:rPr lang="en-GB" dirty="0"/>
              <a:t>of technical debt </a:t>
            </a:r>
            <a:r>
              <a:rPr lang="en-GB" dirty="0" smtClean="0"/>
              <a:t>include</a:t>
            </a:r>
          </a:p>
        </p:txBody>
      </p:sp>
      <p:sp>
        <p:nvSpPr>
          <p:cNvPr id="8" name="Content Placeholder 7"/>
          <p:cNvSpPr>
            <a:spLocks noGrp="1"/>
          </p:cNvSpPr>
          <p:nvPr>
            <p:ph sz="quarter" idx="4"/>
          </p:nvPr>
        </p:nvSpPr>
        <p:spPr>
          <a:xfrm>
            <a:off x="4645025" y="1661495"/>
            <a:ext cx="4353725" cy="4464668"/>
          </a:xfrm>
        </p:spPr>
        <p:txBody>
          <a:bodyPr>
            <a:noAutofit/>
          </a:bodyPr>
          <a:lstStyle/>
          <a:p>
            <a:pPr marL="457200" indent="-457200">
              <a:buFont typeface="+mj-ea"/>
              <a:buAutoNum type="circleNumDbPlain"/>
            </a:pPr>
            <a:r>
              <a:rPr lang="en-GB" sz="2000" b="1" dirty="0">
                <a:latin typeface="Arial"/>
                <a:cs typeface="Arial"/>
              </a:rPr>
              <a:t>Business </a:t>
            </a:r>
            <a:r>
              <a:rPr lang="en-GB" sz="2000" b="1" dirty="0" smtClean="0">
                <a:latin typeface="Arial"/>
                <a:cs typeface="Arial"/>
              </a:rPr>
              <a:t>pressures</a:t>
            </a:r>
            <a:r>
              <a:rPr lang="en-GB" sz="2000" dirty="0" smtClean="0">
                <a:latin typeface="Arial"/>
                <a:cs typeface="Arial"/>
              </a:rPr>
              <a:t> </a:t>
            </a:r>
            <a:endParaRPr lang="en-GB" sz="2000" b="1" dirty="0" smtClean="0">
              <a:latin typeface="Arial"/>
              <a:cs typeface="Arial"/>
            </a:endParaRPr>
          </a:p>
          <a:p>
            <a:pPr marL="457200" indent="-457200">
              <a:buFont typeface="+mj-ea"/>
              <a:buAutoNum type="circleNumDbPlain"/>
            </a:pPr>
            <a:r>
              <a:rPr lang="en-GB" sz="2000" b="1" dirty="0" smtClean="0">
                <a:latin typeface="Arial"/>
                <a:cs typeface="Arial"/>
              </a:rPr>
              <a:t>Lack </a:t>
            </a:r>
            <a:r>
              <a:rPr lang="en-GB" sz="2000" b="1" dirty="0">
                <a:latin typeface="Arial"/>
                <a:cs typeface="Arial"/>
              </a:rPr>
              <a:t>of process or </a:t>
            </a:r>
            <a:r>
              <a:rPr lang="en-GB" sz="2000" b="1" dirty="0" smtClean="0">
                <a:latin typeface="Arial"/>
                <a:cs typeface="Arial"/>
              </a:rPr>
              <a:t>understanding</a:t>
            </a:r>
            <a:r>
              <a:rPr lang="en-GB" sz="2000" dirty="0" smtClean="0">
                <a:latin typeface="Arial"/>
                <a:cs typeface="Arial"/>
              </a:rPr>
              <a:t> </a:t>
            </a:r>
            <a:endParaRPr lang="en-GB" sz="2000" b="1" dirty="0" smtClean="0">
              <a:latin typeface="Arial"/>
              <a:cs typeface="Arial"/>
            </a:endParaRPr>
          </a:p>
          <a:p>
            <a:pPr marL="457200" indent="-457200">
              <a:buFont typeface="+mj-ea"/>
              <a:buAutoNum type="circleNumDbPlain"/>
            </a:pPr>
            <a:r>
              <a:rPr lang="en-GB" sz="2000" b="1" dirty="0" smtClean="0">
                <a:latin typeface="Arial"/>
                <a:cs typeface="Arial"/>
              </a:rPr>
              <a:t>Lack </a:t>
            </a:r>
            <a:r>
              <a:rPr lang="en-GB" sz="2000" b="1" dirty="0">
                <a:latin typeface="Arial"/>
                <a:cs typeface="Arial"/>
              </a:rPr>
              <a:t>of building loosely coupled components</a:t>
            </a:r>
            <a:r>
              <a:rPr lang="en-GB" sz="2000" dirty="0">
                <a:latin typeface="Arial"/>
                <a:cs typeface="Arial"/>
              </a:rPr>
              <a:t>, </a:t>
            </a:r>
            <a:r>
              <a:rPr lang="en-GB" sz="2000" dirty="0" smtClean="0">
                <a:latin typeface="Arial"/>
                <a:cs typeface="Arial"/>
              </a:rPr>
              <a:t> </a:t>
            </a:r>
            <a:endParaRPr lang="en-GB" sz="2000" b="1" dirty="0" smtClean="0">
              <a:latin typeface="Arial"/>
              <a:cs typeface="Arial"/>
            </a:endParaRPr>
          </a:p>
          <a:p>
            <a:pPr marL="457200" indent="-457200">
              <a:buFont typeface="+mj-ea"/>
              <a:buAutoNum type="circleNumDbPlain"/>
            </a:pPr>
            <a:r>
              <a:rPr lang="en-GB" sz="2000" b="1" dirty="0" smtClean="0">
                <a:latin typeface="Arial"/>
                <a:cs typeface="Arial"/>
              </a:rPr>
              <a:t>Lack </a:t>
            </a:r>
            <a:r>
              <a:rPr lang="en-GB" sz="2000" b="1" dirty="0">
                <a:latin typeface="Arial"/>
                <a:cs typeface="Arial"/>
              </a:rPr>
              <a:t>of test suite</a:t>
            </a:r>
            <a:r>
              <a:rPr lang="en-GB" sz="2000" dirty="0">
                <a:latin typeface="Arial"/>
                <a:cs typeface="Arial"/>
              </a:rPr>
              <a:t>, </a:t>
            </a:r>
            <a:r>
              <a:rPr lang="en-GB" sz="2000" dirty="0" smtClean="0">
                <a:latin typeface="Arial"/>
                <a:cs typeface="Arial"/>
              </a:rPr>
              <a:t> </a:t>
            </a:r>
            <a:endParaRPr lang="en-GB" sz="2000" b="1" dirty="0" smtClean="0">
              <a:latin typeface="Arial"/>
              <a:cs typeface="Arial"/>
            </a:endParaRPr>
          </a:p>
          <a:p>
            <a:pPr marL="457200" indent="-457200">
              <a:buFont typeface="+mj-ea"/>
              <a:buAutoNum type="circleNumDbPlain"/>
            </a:pPr>
            <a:r>
              <a:rPr lang="en-GB" sz="2000" b="1" dirty="0" smtClean="0">
                <a:latin typeface="Arial"/>
                <a:cs typeface="Arial"/>
              </a:rPr>
              <a:t>Lack </a:t>
            </a:r>
            <a:r>
              <a:rPr lang="en-GB" sz="2000" b="1" dirty="0">
                <a:latin typeface="Arial"/>
                <a:cs typeface="Arial"/>
              </a:rPr>
              <a:t>of documentation</a:t>
            </a:r>
            <a:r>
              <a:rPr lang="en-GB" sz="2000" dirty="0">
                <a:latin typeface="Arial"/>
                <a:cs typeface="Arial"/>
              </a:rPr>
              <a:t>, </a:t>
            </a:r>
            <a:endParaRPr lang="en-GB" sz="2000" dirty="0" smtClean="0">
              <a:latin typeface="Arial"/>
              <a:cs typeface="Arial"/>
            </a:endParaRPr>
          </a:p>
          <a:p>
            <a:pPr marL="457200" indent="-457200">
              <a:buFont typeface="+mj-ea"/>
              <a:buAutoNum type="circleNumDbPlain"/>
            </a:pPr>
            <a:r>
              <a:rPr lang="en-GB" sz="2000" b="1" dirty="0" smtClean="0">
                <a:latin typeface="Arial"/>
                <a:cs typeface="Arial"/>
              </a:rPr>
              <a:t>Lack </a:t>
            </a:r>
            <a:r>
              <a:rPr lang="en-GB" sz="2000" b="1" dirty="0">
                <a:latin typeface="Arial"/>
                <a:cs typeface="Arial"/>
              </a:rPr>
              <a:t>of </a:t>
            </a:r>
            <a:r>
              <a:rPr lang="en-GB" sz="2000" b="1" dirty="0" smtClean="0">
                <a:latin typeface="Arial"/>
                <a:cs typeface="Arial"/>
              </a:rPr>
              <a:t>collaboration</a:t>
            </a:r>
            <a:r>
              <a:rPr lang="en-GB" sz="2000" dirty="0" smtClean="0">
                <a:latin typeface="Arial"/>
                <a:cs typeface="Arial"/>
              </a:rPr>
              <a:t> </a:t>
            </a:r>
            <a:endParaRPr lang="en-GB" sz="2000" b="1" dirty="0" smtClean="0">
              <a:latin typeface="Arial"/>
              <a:cs typeface="Arial"/>
            </a:endParaRPr>
          </a:p>
          <a:p>
            <a:pPr marL="457200" indent="-457200">
              <a:buFont typeface="+mj-ea"/>
              <a:buAutoNum type="circleNumDbPlain"/>
            </a:pPr>
            <a:r>
              <a:rPr lang="en-GB" sz="2000" b="1" dirty="0" smtClean="0">
                <a:latin typeface="Arial"/>
                <a:cs typeface="Arial"/>
              </a:rPr>
              <a:t>Parallel</a:t>
            </a:r>
          </a:p>
          <a:p>
            <a:pPr marL="457200" indent="-457200">
              <a:buFont typeface="+mj-ea"/>
              <a:buAutoNum type="circleNumDbPlain"/>
            </a:pPr>
            <a:r>
              <a:rPr lang="en-GB" sz="2000" b="1" dirty="0" smtClean="0">
                <a:latin typeface="Arial"/>
                <a:cs typeface="Arial"/>
              </a:rPr>
              <a:t>Delayed Refactoring</a:t>
            </a:r>
            <a:endParaRPr lang="en-GB" sz="2000" dirty="0">
              <a:latin typeface="Arial"/>
              <a:cs typeface="Arial"/>
            </a:endParaRPr>
          </a:p>
        </p:txBody>
      </p:sp>
      <p:sp>
        <p:nvSpPr>
          <p:cNvPr id="4" name="Date Placeholder 3"/>
          <p:cNvSpPr>
            <a:spLocks noGrp="1"/>
          </p:cNvSpPr>
          <p:nvPr>
            <p:ph type="dt" sz="half" idx="10"/>
          </p:nvPr>
        </p:nvSpPr>
        <p:spPr/>
        <p:txBody>
          <a:bodyPr/>
          <a:lstStyle/>
          <a:p>
            <a:fld id="{FC46E6D8-10A9-C04E-87C3-510CE4389EE3}" type="datetime4">
              <a:rPr lang="en-GB" smtClean="0"/>
              <a:t>April 14, 2015</a:t>
            </a:fld>
            <a:endParaRPr lang="en-GB"/>
          </a:p>
        </p:txBody>
      </p:sp>
      <p:sp>
        <p:nvSpPr>
          <p:cNvPr id="5" name="Footer Placeholder 4"/>
          <p:cNvSpPr>
            <a:spLocks noGrp="1"/>
          </p:cNvSpPr>
          <p:nvPr>
            <p:ph type="ftr" sz="quarter" idx="11"/>
          </p:nvPr>
        </p:nvSpPr>
        <p:spPr/>
        <p:txBody>
          <a:bodyPr/>
          <a:lstStyle/>
          <a:p>
            <a:r>
              <a:rPr lang="en-GB" smtClean="0"/>
              <a:t>© Tom @ Gilb.com</a:t>
            </a:r>
            <a:endParaRPr lang="en-GB"/>
          </a:p>
        </p:txBody>
      </p:sp>
      <p:sp>
        <p:nvSpPr>
          <p:cNvPr id="6" name="Slide Number Placeholder 5"/>
          <p:cNvSpPr>
            <a:spLocks noGrp="1"/>
          </p:cNvSpPr>
          <p:nvPr>
            <p:ph type="sldNum" sz="quarter" idx="12"/>
          </p:nvPr>
        </p:nvSpPr>
        <p:spPr/>
        <p:txBody>
          <a:bodyPr/>
          <a:lstStyle/>
          <a:p>
            <a:fld id="{D971A7C9-789A-D848-A965-B4F340DA0982}" type="slidenum">
              <a:rPr lang="en-GB" smtClean="0"/>
              <a:t>74</a:t>
            </a:fld>
            <a:endParaRPr lang="en-GB"/>
          </a:p>
        </p:txBody>
      </p:sp>
    </p:spTree>
    <p:extLst>
      <p:ext uri="{BB962C8B-B14F-4D97-AF65-F5344CB8AC3E}">
        <p14:creationId xmlns:p14="http://schemas.microsoft.com/office/powerpoint/2010/main" val="2685889093"/>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4737240" y="1608666"/>
            <a:ext cx="2988453" cy="1790700"/>
          </a:xfrm>
          <a:prstGeom prst="rect">
            <a:avLst/>
          </a:prstGeom>
        </p:spPr>
      </p:pic>
      <p:sp>
        <p:nvSpPr>
          <p:cNvPr id="2" name="Title 1"/>
          <p:cNvSpPr>
            <a:spLocks noGrp="1"/>
          </p:cNvSpPr>
          <p:nvPr>
            <p:ph type="title"/>
          </p:nvPr>
        </p:nvSpPr>
        <p:spPr>
          <a:xfrm>
            <a:off x="457200" y="274638"/>
            <a:ext cx="8229600" cy="470429"/>
          </a:xfrm>
        </p:spPr>
        <p:txBody>
          <a:bodyPr>
            <a:normAutofit fontScale="90000"/>
          </a:bodyPr>
          <a:lstStyle/>
          <a:p>
            <a:r>
              <a:rPr lang="en-GB" dirty="0" smtClean="0"/>
              <a:t>There is a smarter way</a:t>
            </a:r>
            <a:endParaRPr lang="en-GB" dirty="0"/>
          </a:p>
        </p:txBody>
      </p:sp>
      <p:sp>
        <p:nvSpPr>
          <p:cNvPr id="4" name="Date Placeholder 3"/>
          <p:cNvSpPr>
            <a:spLocks noGrp="1"/>
          </p:cNvSpPr>
          <p:nvPr>
            <p:ph type="dt" sz="half" idx="10"/>
          </p:nvPr>
        </p:nvSpPr>
        <p:spPr/>
        <p:txBody>
          <a:bodyPr/>
          <a:lstStyle/>
          <a:p>
            <a:fld id="{A5CB60DC-D416-F047-AC54-56A8E6C32D87}" type="datetime4">
              <a:rPr lang="en-GB" smtClean="0"/>
              <a:t>April 14, 2015</a:t>
            </a:fld>
            <a:endParaRPr lang="en-GB"/>
          </a:p>
        </p:txBody>
      </p:sp>
      <p:sp>
        <p:nvSpPr>
          <p:cNvPr id="5" name="Footer Placeholder 4"/>
          <p:cNvSpPr>
            <a:spLocks noGrp="1"/>
          </p:cNvSpPr>
          <p:nvPr>
            <p:ph type="ftr" sz="quarter" idx="11"/>
          </p:nvPr>
        </p:nvSpPr>
        <p:spPr/>
        <p:txBody>
          <a:bodyPr/>
          <a:lstStyle/>
          <a:p>
            <a:r>
              <a:rPr lang="en-GB" smtClean="0"/>
              <a:t>© Tom @ Gilb.com</a:t>
            </a:r>
            <a:endParaRPr lang="en-GB"/>
          </a:p>
        </p:txBody>
      </p:sp>
      <p:sp>
        <p:nvSpPr>
          <p:cNvPr id="6" name="Slide Number Placeholder 5"/>
          <p:cNvSpPr>
            <a:spLocks noGrp="1"/>
          </p:cNvSpPr>
          <p:nvPr>
            <p:ph type="sldNum" sz="quarter" idx="12"/>
          </p:nvPr>
        </p:nvSpPr>
        <p:spPr/>
        <p:txBody>
          <a:bodyPr/>
          <a:lstStyle/>
          <a:p>
            <a:fld id="{D971A7C9-789A-D848-A965-B4F340DA0982}" type="slidenum">
              <a:rPr lang="en-GB" smtClean="0"/>
              <a:t>75</a:t>
            </a:fld>
            <a:endParaRPr lang="en-GB"/>
          </a:p>
        </p:txBody>
      </p:sp>
      <p:sp>
        <p:nvSpPr>
          <p:cNvPr id="3" name="Content Placeholder 2"/>
          <p:cNvSpPr>
            <a:spLocks noGrp="1"/>
          </p:cNvSpPr>
          <p:nvPr>
            <p:ph idx="1"/>
          </p:nvPr>
        </p:nvSpPr>
        <p:spPr>
          <a:xfrm>
            <a:off x="457200" y="1049868"/>
            <a:ext cx="8229600" cy="5076296"/>
          </a:xfrm>
        </p:spPr>
        <p:txBody>
          <a:bodyPr>
            <a:normAutofit fontScale="70000" lnSpcReduction="20000"/>
          </a:bodyPr>
          <a:lstStyle/>
          <a:p>
            <a:r>
              <a:rPr lang="en-GB" sz="5200" dirty="0" smtClean="0"/>
              <a:t>But it means we have to become </a:t>
            </a:r>
            <a:r>
              <a:rPr lang="en-GB" sz="5200" b="1" dirty="0" smtClean="0"/>
              <a:t>real</a:t>
            </a:r>
            <a:r>
              <a:rPr lang="en-GB" sz="5200" dirty="0" smtClean="0"/>
              <a:t> software </a:t>
            </a:r>
            <a:r>
              <a:rPr lang="en-GB" sz="5200" i="1" dirty="0" smtClean="0"/>
              <a:t>engineers</a:t>
            </a:r>
            <a:r>
              <a:rPr lang="en-GB" sz="5200" dirty="0" smtClean="0"/>
              <a:t>,</a:t>
            </a:r>
          </a:p>
          <a:p>
            <a:endParaRPr lang="en-GB" sz="5200" dirty="0"/>
          </a:p>
          <a:p>
            <a:endParaRPr lang="en-GB" sz="5200" dirty="0" smtClean="0"/>
          </a:p>
          <a:p>
            <a:endParaRPr lang="en-GB" sz="5200" dirty="0"/>
          </a:p>
          <a:p>
            <a:r>
              <a:rPr lang="en-GB" sz="5200" dirty="0" smtClean="0"/>
              <a:t>Not just- - -   </a:t>
            </a:r>
            <a:r>
              <a:rPr lang="en-GB" sz="5200" i="1" dirty="0" err="1" smtClean="0"/>
              <a:t>softcrafters</a:t>
            </a:r>
            <a:r>
              <a:rPr lang="en-GB" sz="5200" dirty="0" smtClean="0"/>
              <a:t>*</a:t>
            </a:r>
          </a:p>
          <a:p>
            <a:endParaRPr lang="en-GB" dirty="0"/>
          </a:p>
          <a:p>
            <a:endParaRPr lang="en-GB" dirty="0" smtClean="0"/>
          </a:p>
          <a:p>
            <a:r>
              <a:rPr lang="en-GB" dirty="0" smtClean="0"/>
              <a:t>* coders, developers, programmers. </a:t>
            </a:r>
          </a:p>
          <a:p>
            <a:pPr lvl="1"/>
            <a:r>
              <a:rPr lang="en-GB" dirty="0" smtClean="0"/>
              <a:t>Term coined in</a:t>
            </a:r>
          </a:p>
          <a:p>
            <a:pPr lvl="1"/>
            <a:r>
              <a:rPr lang="en-GB" dirty="0" smtClean="0"/>
              <a:t> “Principles of Software Engineering Management”, 1988, Gilb</a:t>
            </a:r>
            <a:endParaRPr lang="en-GB" dirty="0"/>
          </a:p>
        </p:txBody>
      </p:sp>
      <p:pic>
        <p:nvPicPr>
          <p:cNvPr id="7" name="Picture 6"/>
          <p:cNvPicPr>
            <a:picLocks noChangeAspect="1"/>
          </p:cNvPicPr>
          <p:nvPr/>
        </p:nvPicPr>
        <p:blipFill>
          <a:blip r:embed="rId4"/>
          <a:stretch>
            <a:fillRect/>
          </a:stretch>
        </p:blipFill>
        <p:spPr>
          <a:xfrm>
            <a:off x="6447368" y="3149599"/>
            <a:ext cx="2239432" cy="2239432"/>
          </a:xfrm>
          <a:prstGeom prst="rect">
            <a:avLst/>
          </a:prstGeom>
        </p:spPr>
      </p:pic>
    </p:spTree>
    <p:extLst>
      <p:ext uri="{BB962C8B-B14F-4D97-AF65-F5344CB8AC3E}">
        <p14:creationId xmlns:p14="http://schemas.microsoft.com/office/powerpoint/2010/main" val="906022217"/>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762000" y="-152400"/>
            <a:ext cx="7772400" cy="1143000"/>
          </a:xfrm>
        </p:spPr>
        <p:txBody>
          <a:bodyPr>
            <a:normAutofit/>
          </a:bodyPr>
          <a:lstStyle/>
          <a:p>
            <a:pPr eaLnBrk="1" hangingPunct="1">
              <a:defRPr/>
            </a:pPr>
            <a:r>
              <a:rPr lang="en-US" sz="1800" dirty="0">
                <a:latin typeface="Arial Black"/>
                <a:cs typeface="Arial Black"/>
              </a:rPr>
              <a:t>Code quality – ”green” </a:t>
            </a:r>
            <a:r>
              <a:rPr lang="en-US" sz="1800" dirty="0" smtClean="0">
                <a:latin typeface="Arial Black"/>
                <a:cs typeface="Arial Black"/>
              </a:rPr>
              <a:t>week</a:t>
            </a:r>
            <a:br>
              <a:rPr lang="en-US" sz="1800" dirty="0" smtClean="0">
                <a:latin typeface="Arial Black"/>
                <a:cs typeface="Arial Black"/>
              </a:rPr>
            </a:br>
            <a:r>
              <a:rPr lang="en-US" sz="1800" dirty="0" smtClean="0">
                <a:latin typeface="Arial Black"/>
                <a:cs typeface="Arial Black"/>
              </a:rPr>
              <a:t>Empowered Creativity: for Maintainability</a:t>
            </a:r>
            <a:endParaRPr lang="en-US" sz="1800" dirty="0">
              <a:latin typeface="Arial Black"/>
              <a:cs typeface="Arial Black"/>
            </a:endParaRPr>
          </a:p>
        </p:txBody>
      </p:sp>
      <p:sp>
        <p:nvSpPr>
          <p:cNvPr id="139267" name="Rectangle 3"/>
          <p:cNvSpPr>
            <a:spLocks noGrp="1" noChangeArrowheads="1"/>
          </p:cNvSpPr>
          <p:nvPr>
            <p:ph idx="1"/>
          </p:nvPr>
        </p:nvSpPr>
        <p:spPr>
          <a:xfrm>
            <a:off x="609600" y="914400"/>
            <a:ext cx="7848600" cy="1143000"/>
          </a:xfrm>
        </p:spPr>
        <p:txBody>
          <a:bodyPr/>
          <a:lstStyle/>
          <a:p>
            <a:pPr eaLnBrk="1" hangingPunct="1">
              <a:defRPr/>
            </a:pPr>
            <a:r>
              <a:rPr lang="en-US" sz="1600" dirty="0" smtClean="0">
                <a:latin typeface="Arial Black"/>
                <a:cs typeface="Arial Black"/>
              </a:rPr>
              <a:t> Instead of Refactoring 1 day a week  (failed)</a:t>
            </a:r>
          </a:p>
          <a:p>
            <a:pPr eaLnBrk="1" hangingPunct="1">
              <a:defRPr/>
            </a:pPr>
            <a:r>
              <a:rPr lang="en-US" sz="1600" dirty="0" smtClean="0">
                <a:latin typeface="Arial Black"/>
                <a:cs typeface="Arial Black"/>
              </a:rPr>
              <a:t>Let the </a:t>
            </a:r>
            <a:r>
              <a:rPr lang="en-US" sz="1600" dirty="0" err="1" smtClean="0">
                <a:latin typeface="Arial Black"/>
                <a:cs typeface="Arial Black"/>
              </a:rPr>
              <a:t>Dev</a:t>
            </a:r>
            <a:r>
              <a:rPr lang="en-US" sz="1600" dirty="0" smtClean="0">
                <a:latin typeface="Arial Black"/>
                <a:cs typeface="Arial Black"/>
              </a:rPr>
              <a:t> Teams </a:t>
            </a:r>
            <a:r>
              <a:rPr lang="en-US" sz="1600" i="1" u="sng" dirty="0" smtClean="0">
                <a:latin typeface="Arial Black"/>
                <a:cs typeface="Arial Black"/>
              </a:rPr>
              <a:t>engineer</a:t>
            </a:r>
            <a:r>
              <a:rPr lang="en-US" sz="1600" dirty="0" smtClean="0">
                <a:latin typeface="Arial Black"/>
                <a:cs typeface="Arial Black"/>
              </a:rPr>
              <a:t> using ‘agile’ (</a:t>
            </a:r>
            <a:r>
              <a:rPr lang="en-US" sz="1600" dirty="0" err="1" smtClean="0">
                <a:latin typeface="Arial Black"/>
                <a:cs typeface="Arial Black"/>
              </a:rPr>
              <a:t>Evo</a:t>
            </a:r>
            <a:r>
              <a:rPr lang="en-US" sz="1600" dirty="0" smtClean="0">
                <a:latin typeface="Arial Black"/>
                <a:cs typeface="Arial Black"/>
              </a:rPr>
              <a:t>): Design </a:t>
            </a:r>
            <a:r>
              <a:rPr lang="en-US" sz="1600" dirty="0" err="1" smtClean="0">
                <a:latin typeface="Arial Black"/>
                <a:cs typeface="Arial Black"/>
              </a:rPr>
              <a:t>Dev</a:t>
            </a:r>
            <a:r>
              <a:rPr lang="en-US" sz="1600" dirty="0" smtClean="0">
                <a:latin typeface="Arial Black"/>
                <a:cs typeface="Arial Black"/>
              </a:rPr>
              <a:t> Quality in to their own process</a:t>
            </a:r>
          </a:p>
          <a:p>
            <a:pPr eaLnBrk="1" hangingPunct="1">
              <a:defRPr/>
            </a:pPr>
            <a:r>
              <a:rPr lang="en-US" sz="1600" dirty="0" smtClean="0">
                <a:latin typeface="Arial Black"/>
                <a:cs typeface="Arial Black"/>
              </a:rPr>
              <a:t>To meeting their own internal stakeholder Quality Objectives</a:t>
            </a:r>
          </a:p>
          <a:p>
            <a:pPr eaLnBrk="1" hangingPunct="1">
              <a:defRPr/>
            </a:pPr>
            <a:r>
              <a:rPr lang="en-US" sz="1600" dirty="0" smtClean="0">
                <a:latin typeface="Arial Black"/>
                <a:cs typeface="Arial Black"/>
              </a:rPr>
              <a:t>1 week a month</a:t>
            </a:r>
            <a:endParaRPr lang="en-US" sz="1600" dirty="0">
              <a:latin typeface="Arial Black"/>
              <a:cs typeface="Arial Black"/>
            </a:endParaRPr>
          </a:p>
        </p:txBody>
      </p:sp>
      <p:pic>
        <p:nvPicPr>
          <p:cNvPr id="193543" name="Picture 4"/>
          <p:cNvPicPr>
            <a:picLocks noChangeAspect="1" noChangeArrowheads="1"/>
          </p:cNvPicPr>
          <p:nvPr/>
        </p:nvPicPr>
        <p:blipFill>
          <a:blip r:embed="rId3"/>
          <a:srcRect/>
          <a:stretch>
            <a:fillRect/>
          </a:stretch>
        </p:blipFill>
        <p:spPr bwMode="auto">
          <a:xfrm>
            <a:off x="0" y="2133600"/>
            <a:ext cx="6278563" cy="3989388"/>
          </a:xfrm>
          <a:prstGeom prst="rect">
            <a:avLst/>
          </a:prstGeom>
          <a:noFill/>
          <a:ln w="9525">
            <a:noFill/>
            <a:miter lim="800000"/>
            <a:headEnd/>
            <a:tailEnd/>
          </a:ln>
        </p:spPr>
      </p:pic>
      <p:pic>
        <p:nvPicPr>
          <p:cNvPr id="193544" name="Picture 5"/>
          <p:cNvPicPr>
            <a:picLocks noChangeAspect="1" noChangeArrowheads="1"/>
          </p:cNvPicPr>
          <p:nvPr/>
        </p:nvPicPr>
        <p:blipFill>
          <a:blip r:embed="rId4"/>
          <a:srcRect/>
          <a:stretch>
            <a:fillRect/>
          </a:stretch>
        </p:blipFill>
        <p:spPr bwMode="auto">
          <a:xfrm>
            <a:off x="2819400" y="4818063"/>
            <a:ext cx="2743200" cy="2039937"/>
          </a:xfrm>
          <a:prstGeom prst="rect">
            <a:avLst/>
          </a:prstGeom>
          <a:noFill/>
          <a:ln w="9525">
            <a:noFill/>
            <a:miter lim="800000"/>
            <a:headEnd/>
            <a:tailEnd/>
          </a:ln>
        </p:spPr>
      </p:pic>
      <p:sp>
        <p:nvSpPr>
          <p:cNvPr id="193545" name="Text Box 6"/>
          <p:cNvSpPr txBox="1">
            <a:spLocks noChangeArrowheads="1"/>
          </p:cNvSpPr>
          <p:nvPr/>
        </p:nvSpPr>
        <p:spPr bwMode="auto">
          <a:xfrm>
            <a:off x="5715000" y="1752600"/>
            <a:ext cx="3429000" cy="4385816"/>
          </a:xfrm>
          <a:prstGeom prst="rect">
            <a:avLst/>
          </a:prstGeom>
          <a:solidFill>
            <a:schemeClr val="bg1"/>
          </a:solidFill>
          <a:ln w="9525">
            <a:noFill/>
            <a:miter lim="800000"/>
            <a:headEnd/>
            <a:tailEnd/>
          </a:ln>
        </p:spPr>
        <p:txBody>
          <a:bodyPr>
            <a:prstTxWarp prst="textNoShape">
              <a:avLst/>
            </a:prstTxWarp>
            <a:spAutoFit/>
          </a:bodyPr>
          <a:lstStyle/>
          <a:p>
            <a:pPr>
              <a:spcBef>
                <a:spcPct val="50000"/>
              </a:spcBef>
            </a:pPr>
            <a:r>
              <a:rPr lang="en-US" dirty="0">
                <a:solidFill>
                  <a:srgbClr val="000000"/>
                </a:solidFill>
                <a:latin typeface="Arial Black"/>
                <a:cs typeface="Arial Black"/>
              </a:rPr>
              <a:t>Speed</a:t>
            </a:r>
          </a:p>
          <a:p>
            <a:pPr>
              <a:spcBef>
                <a:spcPct val="50000"/>
              </a:spcBef>
            </a:pPr>
            <a:r>
              <a:rPr lang="en-US" dirty="0">
                <a:solidFill>
                  <a:srgbClr val="000000"/>
                </a:solidFill>
                <a:latin typeface="Arial Black"/>
                <a:cs typeface="Arial Black"/>
              </a:rPr>
              <a:t>Maintainability</a:t>
            </a:r>
          </a:p>
          <a:p>
            <a:pPr>
              <a:spcBef>
                <a:spcPct val="50000"/>
              </a:spcBef>
            </a:pPr>
            <a:r>
              <a:rPr lang="en-US" dirty="0" err="1">
                <a:solidFill>
                  <a:srgbClr val="000000"/>
                </a:solidFill>
                <a:latin typeface="Arial Black"/>
                <a:cs typeface="Arial Black"/>
              </a:rPr>
              <a:t>Nunit</a:t>
            </a:r>
            <a:r>
              <a:rPr lang="en-US" dirty="0">
                <a:solidFill>
                  <a:srgbClr val="000000"/>
                </a:solidFill>
                <a:latin typeface="Arial Black"/>
                <a:cs typeface="Arial Black"/>
              </a:rPr>
              <a:t> Tests</a:t>
            </a:r>
          </a:p>
          <a:p>
            <a:pPr>
              <a:spcBef>
                <a:spcPct val="50000"/>
              </a:spcBef>
            </a:pPr>
            <a:r>
              <a:rPr lang="en-US" dirty="0" err="1">
                <a:solidFill>
                  <a:srgbClr val="000000"/>
                </a:solidFill>
                <a:latin typeface="Arial Black"/>
                <a:cs typeface="Arial Black"/>
              </a:rPr>
              <a:t>PeerTests</a:t>
            </a:r>
            <a:endParaRPr lang="en-US" dirty="0">
              <a:solidFill>
                <a:srgbClr val="000000"/>
              </a:solidFill>
              <a:latin typeface="Arial Black"/>
              <a:cs typeface="Arial Black"/>
            </a:endParaRPr>
          </a:p>
          <a:p>
            <a:pPr>
              <a:spcBef>
                <a:spcPct val="50000"/>
              </a:spcBef>
            </a:pPr>
            <a:r>
              <a:rPr lang="en-US" dirty="0" err="1">
                <a:solidFill>
                  <a:srgbClr val="000000"/>
                </a:solidFill>
                <a:latin typeface="Arial Black"/>
                <a:cs typeface="Arial Black"/>
              </a:rPr>
              <a:t>TestDirectorTests</a:t>
            </a:r>
            <a:endParaRPr lang="en-US" dirty="0">
              <a:solidFill>
                <a:srgbClr val="000000"/>
              </a:solidFill>
              <a:latin typeface="Arial Black"/>
              <a:cs typeface="Arial Black"/>
            </a:endParaRPr>
          </a:p>
          <a:p>
            <a:pPr>
              <a:spcBef>
                <a:spcPct val="50000"/>
              </a:spcBef>
            </a:pPr>
            <a:r>
              <a:rPr lang="en-US" dirty="0" err="1">
                <a:solidFill>
                  <a:srgbClr val="000000"/>
                </a:solidFill>
                <a:latin typeface="Arial Black"/>
                <a:cs typeface="Arial Black"/>
              </a:rPr>
              <a:t>Robustness.Correctness</a:t>
            </a:r>
            <a:endParaRPr lang="en-US" dirty="0">
              <a:solidFill>
                <a:srgbClr val="000000"/>
              </a:solidFill>
              <a:latin typeface="Arial Black"/>
              <a:cs typeface="Arial Black"/>
            </a:endParaRPr>
          </a:p>
          <a:p>
            <a:pPr>
              <a:spcBef>
                <a:spcPct val="50000"/>
              </a:spcBef>
            </a:pPr>
            <a:r>
              <a:rPr lang="en-US" dirty="0" err="1">
                <a:solidFill>
                  <a:srgbClr val="000000"/>
                </a:solidFill>
                <a:latin typeface="Arial Black"/>
                <a:cs typeface="Arial Black"/>
              </a:rPr>
              <a:t>Robustness.Boundary</a:t>
            </a:r>
            <a:r>
              <a:rPr lang="en-US" dirty="0">
                <a:solidFill>
                  <a:srgbClr val="000000"/>
                </a:solidFill>
                <a:latin typeface="Arial Black"/>
                <a:cs typeface="Arial Black"/>
              </a:rPr>
              <a:t> Conditions</a:t>
            </a:r>
          </a:p>
          <a:p>
            <a:pPr>
              <a:spcBef>
                <a:spcPct val="50000"/>
              </a:spcBef>
            </a:pPr>
            <a:r>
              <a:rPr lang="en-US" dirty="0" err="1">
                <a:solidFill>
                  <a:srgbClr val="000000"/>
                </a:solidFill>
                <a:latin typeface="Arial Black"/>
                <a:cs typeface="Arial Black"/>
              </a:rPr>
              <a:t>ResourceUsage.CPU</a:t>
            </a:r>
            <a:endParaRPr lang="en-US" dirty="0">
              <a:solidFill>
                <a:srgbClr val="000000"/>
              </a:solidFill>
              <a:latin typeface="Arial Black"/>
              <a:cs typeface="Arial Black"/>
            </a:endParaRPr>
          </a:p>
          <a:p>
            <a:pPr>
              <a:spcBef>
                <a:spcPct val="50000"/>
              </a:spcBef>
            </a:pPr>
            <a:r>
              <a:rPr lang="en-US" dirty="0" err="1">
                <a:solidFill>
                  <a:srgbClr val="000000"/>
                </a:solidFill>
                <a:latin typeface="Arial Black"/>
                <a:cs typeface="Arial Black"/>
              </a:rPr>
              <a:t>Maintainability.DocCode</a:t>
            </a:r>
            <a:endParaRPr lang="en-US" dirty="0">
              <a:solidFill>
                <a:srgbClr val="000000"/>
              </a:solidFill>
              <a:latin typeface="Arial Black"/>
              <a:cs typeface="Arial Black"/>
            </a:endParaRPr>
          </a:p>
          <a:p>
            <a:pPr>
              <a:spcBef>
                <a:spcPct val="50000"/>
              </a:spcBef>
            </a:pPr>
            <a:r>
              <a:rPr lang="en-US" dirty="0" err="1">
                <a:solidFill>
                  <a:srgbClr val="000000"/>
                </a:solidFill>
                <a:latin typeface="Arial Black"/>
                <a:cs typeface="Arial Black"/>
              </a:rPr>
              <a:t>SynchronizationStatus</a:t>
            </a:r>
            <a:endParaRPr lang="en-US" dirty="0">
              <a:solidFill>
                <a:srgbClr val="000000"/>
              </a:solidFill>
              <a:latin typeface="Arial Black"/>
              <a:cs typeface="Arial Black"/>
            </a:endParaRPr>
          </a:p>
        </p:txBody>
      </p:sp>
      <p:sp>
        <p:nvSpPr>
          <p:cNvPr id="9" name="Footer Placeholder 8"/>
          <p:cNvSpPr>
            <a:spLocks noGrp="1"/>
          </p:cNvSpPr>
          <p:nvPr>
            <p:ph type="ftr" sz="quarter" idx="10"/>
          </p:nvPr>
        </p:nvSpPr>
        <p:spPr/>
        <p:txBody>
          <a:bodyPr/>
          <a:lstStyle/>
          <a:p>
            <a:r>
              <a:rPr lang="en-US" smtClean="0"/>
              <a:t>Copyright Tom@Gilb.com 2014</a:t>
            </a:r>
            <a:endParaRPr lang="en-US"/>
          </a:p>
        </p:txBody>
      </p:sp>
      <p:sp>
        <p:nvSpPr>
          <p:cNvPr id="2" name="Date Placeholder 1"/>
          <p:cNvSpPr>
            <a:spLocks noGrp="1"/>
          </p:cNvSpPr>
          <p:nvPr>
            <p:ph type="dt" sz="half" idx="10"/>
          </p:nvPr>
        </p:nvSpPr>
        <p:spPr/>
        <p:txBody>
          <a:bodyPr/>
          <a:lstStyle/>
          <a:p>
            <a:pPr>
              <a:defRPr/>
            </a:pPr>
            <a:fld id="{813D963D-B212-0640-BC5A-6C2A127280C7}" type="datetime3">
              <a:rPr lang="en-GB" smtClean="0"/>
              <a:t>14 April 2015</a:t>
            </a:fld>
            <a:endParaRPr lang="en-US"/>
          </a:p>
        </p:txBody>
      </p:sp>
      <p:sp>
        <p:nvSpPr>
          <p:cNvPr id="3" name="Slide Number Placeholder 2"/>
          <p:cNvSpPr>
            <a:spLocks noGrp="1"/>
          </p:cNvSpPr>
          <p:nvPr>
            <p:ph type="sldNum" sz="quarter" idx="12"/>
          </p:nvPr>
        </p:nvSpPr>
        <p:spPr/>
        <p:txBody>
          <a:bodyPr/>
          <a:lstStyle/>
          <a:p>
            <a:pPr>
              <a:defRPr/>
            </a:pPr>
            <a:fld id="{83601A48-1AA7-B342-ADED-40B21123E588}" type="slidenum">
              <a:rPr lang="en-US" smtClean="0"/>
              <a:pPr>
                <a:defRPr/>
              </a:pPr>
              <a:t>76</a:t>
            </a:fld>
            <a:endParaRPr lang="en-US"/>
          </a:p>
        </p:txBody>
      </p:sp>
    </p:spTree>
    <p:extLst>
      <p:ext uri="{BB962C8B-B14F-4D97-AF65-F5344CB8AC3E}">
        <p14:creationId xmlns:p14="http://schemas.microsoft.com/office/powerpoint/2010/main" val="3004791000"/>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Same Process as for their External (User, Customer) stakeholders</a:t>
            </a:r>
            <a:endParaRPr lang="en-GB" dirty="0"/>
          </a:p>
        </p:txBody>
      </p:sp>
      <p:sp>
        <p:nvSpPr>
          <p:cNvPr id="3" name="Content Placeholder 2"/>
          <p:cNvSpPr>
            <a:spLocks noGrp="1"/>
          </p:cNvSpPr>
          <p:nvPr>
            <p:ph idx="1"/>
          </p:nvPr>
        </p:nvSpPr>
        <p:spPr/>
        <p:txBody>
          <a:bodyPr>
            <a:normAutofit fontScale="77500" lnSpcReduction="20000"/>
          </a:bodyPr>
          <a:lstStyle/>
          <a:p>
            <a:r>
              <a:rPr lang="en-GB" dirty="0" smtClean="0"/>
              <a:t>1. </a:t>
            </a:r>
            <a:r>
              <a:rPr lang="en-GB" b="1" dirty="0" smtClean="0"/>
              <a:t>define</a:t>
            </a:r>
            <a:r>
              <a:rPr lang="en-GB" dirty="0" smtClean="0"/>
              <a:t> better quality </a:t>
            </a:r>
            <a:r>
              <a:rPr lang="en-GB" dirty="0" err="1" smtClean="0"/>
              <a:t>dev</a:t>
            </a:r>
            <a:r>
              <a:rPr lang="en-GB" dirty="0" smtClean="0"/>
              <a:t> and testing </a:t>
            </a:r>
            <a:r>
              <a:rPr lang="en-GB" b="1" dirty="0" smtClean="0"/>
              <a:t>environment</a:t>
            </a:r>
            <a:r>
              <a:rPr lang="en-GB" dirty="0" smtClean="0"/>
              <a:t> QUANTITATIVELY</a:t>
            </a:r>
          </a:p>
          <a:p>
            <a:pPr lvl="1"/>
            <a:r>
              <a:rPr lang="en-GB" dirty="0" smtClean="0"/>
              <a:t>Scale of measure and Goal level</a:t>
            </a:r>
          </a:p>
          <a:p>
            <a:r>
              <a:rPr lang="en-GB" dirty="0" smtClean="0"/>
              <a:t>2. </a:t>
            </a:r>
            <a:r>
              <a:rPr lang="en-GB" b="1" dirty="0" smtClean="0"/>
              <a:t>Figure</a:t>
            </a:r>
            <a:r>
              <a:rPr lang="en-GB" dirty="0" smtClean="0"/>
              <a:t> out, brainstorm ANY systems engineering design or </a:t>
            </a:r>
            <a:r>
              <a:rPr lang="en-GB" b="1" dirty="0" smtClean="0"/>
              <a:t>architecture</a:t>
            </a:r>
            <a:r>
              <a:rPr lang="en-GB" dirty="0" smtClean="0"/>
              <a:t> to get to their self determined improvement goals</a:t>
            </a:r>
          </a:p>
          <a:p>
            <a:pPr lvl="1"/>
            <a:r>
              <a:rPr lang="en-GB" dirty="0" smtClean="0"/>
              <a:t>Not just code refactoring, but any tools, processes, motivations, hardware </a:t>
            </a:r>
            <a:r>
              <a:rPr lang="en-GB" dirty="0" err="1" smtClean="0"/>
              <a:t>etc</a:t>
            </a:r>
            <a:r>
              <a:rPr lang="en-GB" dirty="0" smtClean="0"/>
              <a:t> that WORK</a:t>
            </a:r>
          </a:p>
          <a:p>
            <a:r>
              <a:rPr lang="en-GB" dirty="0" smtClean="0"/>
              <a:t>3. </a:t>
            </a:r>
            <a:r>
              <a:rPr lang="en-GB" b="1" dirty="0" smtClean="0"/>
              <a:t>Implement</a:t>
            </a:r>
            <a:r>
              <a:rPr lang="en-GB" dirty="0" smtClean="0"/>
              <a:t>, </a:t>
            </a:r>
            <a:r>
              <a:rPr lang="en-GB" b="1" dirty="0" smtClean="0"/>
              <a:t>measure</a:t>
            </a:r>
          </a:p>
          <a:p>
            <a:pPr lvl="1"/>
            <a:r>
              <a:rPr lang="en-GB" dirty="0" smtClean="0"/>
              <a:t>Keep the stuff that works</a:t>
            </a:r>
          </a:p>
          <a:p>
            <a:pPr lvl="1"/>
            <a:r>
              <a:rPr lang="en-GB" dirty="0" smtClean="0"/>
              <a:t>Dump the stuff that does not MEASURABLY work</a:t>
            </a:r>
          </a:p>
          <a:p>
            <a:r>
              <a:rPr lang="en-GB" dirty="0" smtClean="0"/>
              <a:t>4. Keep on 	trucking’ (monthly, forever, or …)</a:t>
            </a:r>
          </a:p>
          <a:p>
            <a:pPr lvl="1"/>
            <a:r>
              <a:rPr lang="en-GB" dirty="0" smtClean="0"/>
              <a:t>DONE is when </a:t>
            </a:r>
            <a:r>
              <a:rPr lang="en-GB" b="1" dirty="0" err="1" smtClean="0"/>
              <a:t>devs</a:t>
            </a:r>
            <a:r>
              <a:rPr lang="en-GB" dirty="0" smtClean="0"/>
              <a:t> have no further improvement needs</a:t>
            </a:r>
            <a:endParaRPr lang="en-GB" dirty="0"/>
          </a:p>
        </p:txBody>
      </p:sp>
      <p:sp>
        <p:nvSpPr>
          <p:cNvPr id="4" name="Date Placeholder 3"/>
          <p:cNvSpPr>
            <a:spLocks noGrp="1"/>
          </p:cNvSpPr>
          <p:nvPr>
            <p:ph type="dt" sz="half" idx="10"/>
          </p:nvPr>
        </p:nvSpPr>
        <p:spPr/>
        <p:txBody>
          <a:bodyPr/>
          <a:lstStyle/>
          <a:p>
            <a:pPr>
              <a:defRPr/>
            </a:pPr>
            <a:fld id="{A3C2ACA8-7352-C44B-A07A-AB536287DFC1}"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77</a:t>
            </a:fld>
            <a:endParaRPr lang="en-US"/>
          </a:p>
        </p:txBody>
      </p:sp>
    </p:spTree>
    <p:extLst>
      <p:ext uri="{BB962C8B-B14F-4D97-AF65-F5344CB8AC3E}">
        <p14:creationId xmlns:p14="http://schemas.microsoft.com/office/powerpoint/2010/main" val="926310927"/>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Monthly ‘</a:t>
            </a:r>
            <a:r>
              <a:rPr lang="en-US">
                <a:solidFill>
                  <a:srgbClr val="008000"/>
                </a:solidFill>
              </a:rPr>
              <a:t>Green Week</a:t>
            </a:r>
            <a:r>
              <a:rPr lang="en-US"/>
              <a:t>’</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3048522"/>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Date Placeholder 2"/>
          <p:cNvSpPr>
            <a:spLocks noGrp="1"/>
          </p:cNvSpPr>
          <p:nvPr>
            <p:ph type="dt" sz="half" idx="10"/>
          </p:nvPr>
        </p:nvSpPr>
        <p:spPr/>
        <p:txBody>
          <a:bodyPr/>
          <a:lstStyle/>
          <a:p>
            <a:pPr>
              <a:defRPr/>
            </a:pPr>
            <a:fld id="{426FEFE4-84AF-F442-9283-0A2264DF21F1}"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78</a:t>
            </a:fld>
            <a:endParaRPr lang="en-US"/>
          </a:p>
        </p:txBody>
      </p:sp>
    </p:spTree>
    <p:extLst>
      <p:ext uri="{BB962C8B-B14F-4D97-AF65-F5344CB8AC3E}">
        <p14:creationId xmlns:p14="http://schemas.microsoft.com/office/powerpoint/2010/main" val="2156867624"/>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 Technical Debt</a:t>
            </a:r>
            <a:endParaRPr lang="en-GB" dirty="0"/>
          </a:p>
        </p:txBody>
      </p:sp>
      <p:sp>
        <p:nvSpPr>
          <p:cNvPr id="3" name="Content Placeholder 2"/>
          <p:cNvSpPr>
            <a:spLocks noGrp="1"/>
          </p:cNvSpPr>
          <p:nvPr>
            <p:ph idx="1"/>
          </p:nvPr>
        </p:nvSpPr>
        <p:spPr/>
        <p:txBody>
          <a:bodyPr>
            <a:normAutofit/>
          </a:bodyPr>
          <a:lstStyle/>
          <a:p>
            <a:r>
              <a:rPr lang="en-GB" sz="2000" dirty="0" smtClean="0">
                <a:latin typeface="Arial Black"/>
                <a:cs typeface="Arial Black"/>
              </a:rPr>
              <a:t>Developers</a:t>
            </a:r>
          </a:p>
          <a:p>
            <a:pPr marL="457200" lvl="1" indent="0">
              <a:buNone/>
            </a:pPr>
            <a:r>
              <a:rPr lang="en-GB" sz="1600" dirty="0" smtClean="0">
                <a:latin typeface="Arial Black"/>
                <a:cs typeface="Arial Black"/>
              </a:rPr>
              <a:t>Acting like real software engineers</a:t>
            </a:r>
          </a:p>
          <a:p>
            <a:pPr marL="457200" lvl="1" indent="0">
              <a:buNone/>
            </a:pPr>
            <a:r>
              <a:rPr lang="en-GB" sz="1600" dirty="0" smtClean="0">
                <a:latin typeface="Arial Black"/>
                <a:cs typeface="Arial Black"/>
              </a:rPr>
              <a:t>Can </a:t>
            </a:r>
            <a:r>
              <a:rPr lang="en-GB" sz="1600" i="1" dirty="0" smtClean="0">
                <a:latin typeface="Arial Black"/>
                <a:cs typeface="Arial Black"/>
              </a:rPr>
              <a:t>engineer</a:t>
            </a:r>
            <a:r>
              <a:rPr lang="en-GB" sz="1600" dirty="0" smtClean="0">
                <a:latin typeface="Arial Black"/>
                <a:cs typeface="Arial Black"/>
              </a:rPr>
              <a:t> technical debt reduction</a:t>
            </a:r>
          </a:p>
          <a:p>
            <a:pPr marL="457200" lvl="1" indent="0">
              <a:buNone/>
            </a:pPr>
            <a:endParaRPr lang="en-GB" sz="1600" dirty="0">
              <a:latin typeface="Arial Black"/>
              <a:cs typeface="Arial Black"/>
            </a:endParaRPr>
          </a:p>
          <a:p>
            <a:pPr marL="457200" lvl="1" indent="0">
              <a:buNone/>
            </a:pPr>
            <a:r>
              <a:rPr lang="en-GB" sz="1600" dirty="0" smtClean="0">
                <a:latin typeface="Arial Black"/>
                <a:cs typeface="Arial Black"/>
              </a:rPr>
              <a:t>	It is NOT about refactoring, and patterns</a:t>
            </a:r>
          </a:p>
          <a:p>
            <a:pPr marL="457200" lvl="1" indent="0">
              <a:buNone/>
            </a:pPr>
            <a:r>
              <a:rPr lang="en-GB" sz="1600" dirty="0">
                <a:latin typeface="Arial Black"/>
                <a:cs typeface="Arial Black"/>
              </a:rPr>
              <a:t>	</a:t>
            </a:r>
            <a:r>
              <a:rPr lang="en-GB" sz="1600" dirty="0" smtClean="0">
                <a:latin typeface="Arial Black"/>
                <a:cs typeface="Arial Black"/>
              </a:rPr>
              <a:t>	though if they work measurably best, we can use them. </a:t>
            </a:r>
          </a:p>
          <a:p>
            <a:pPr marL="457200" lvl="1" indent="0">
              <a:buNone/>
            </a:pPr>
            <a:r>
              <a:rPr lang="en-GB" sz="1600" dirty="0">
                <a:latin typeface="Arial Black"/>
                <a:cs typeface="Arial Black"/>
              </a:rPr>
              <a:t>	</a:t>
            </a:r>
            <a:r>
              <a:rPr lang="en-GB" sz="1600" dirty="0" smtClean="0">
                <a:latin typeface="Arial Black"/>
                <a:cs typeface="Arial Black"/>
              </a:rPr>
              <a:t>But, did you ever see measurement or re they just belief systems?</a:t>
            </a:r>
          </a:p>
          <a:p>
            <a:pPr marL="457200" lvl="1" indent="0">
              <a:buNone/>
            </a:pPr>
            <a:endParaRPr lang="en-GB" sz="1600" dirty="0">
              <a:latin typeface="Arial Black"/>
              <a:cs typeface="Arial Black"/>
            </a:endParaRPr>
          </a:p>
          <a:p>
            <a:pPr marL="457200" lvl="1" indent="0">
              <a:buNone/>
            </a:pPr>
            <a:r>
              <a:rPr lang="en-GB" sz="1600" dirty="0" smtClean="0">
                <a:latin typeface="Arial Black"/>
                <a:cs typeface="Arial Black"/>
              </a:rPr>
              <a:t>	It is about mature teams, with common goals, and practical experience, taking charge of their own fate</a:t>
            </a:r>
          </a:p>
          <a:p>
            <a:pPr marL="457200" lvl="1" indent="0">
              <a:buNone/>
            </a:pPr>
            <a:endParaRPr lang="en-GB" sz="1600" dirty="0">
              <a:latin typeface="Arial Black"/>
              <a:cs typeface="Arial Black"/>
            </a:endParaRPr>
          </a:p>
          <a:p>
            <a:pPr marL="457200" lvl="1" indent="0">
              <a:buNone/>
            </a:pPr>
            <a:r>
              <a:rPr lang="en-GB" sz="1600" dirty="0" smtClean="0">
                <a:latin typeface="Arial Black"/>
                <a:cs typeface="Arial Black"/>
              </a:rPr>
              <a:t>If management resists, I suggest going on strike!</a:t>
            </a:r>
          </a:p>
          <a:p>
            <a:pPr marL="457200" lvl="1" indent="0">
              <a:buNone/>
            </a:pPr>
            <a:r>
              <a:rPr lang="en-GB" sz="1600" dirty="0" smtClean="0">
                <a:latin typeface="Arial Black"/>
                <a:cs typeface="Arial Black"/>
              </a:rPr>
              <a:t>Why should we suffer agonizing technical debt, wasting 50% or more of our work hours, </a:t>
            </a:r>
          </a:p>
          <a:p>
            <a:pPr marL="457200" lvl="1" indent="0">
              <a:buNone/>
            </a:pPr>
            <a:endParaRPr lang="en-GB" sz="1600" dirty="0" smtClean="0">
              <a:latin typeface="Arial Black"/>
              <a:cs typeface="Arial Black"/>
            </a:endParaRPr>
          </a:p>
          <a:p>
            <a:pPr marL="457200" lvl="1" indent="0">
              <a:buNone/>
            </a:pPr>
            <a:r>
              <a:rPr lang="en-GB" sz="1600" dirty="0" smtClean="0">
                <a:latin typeface="Arial Black"/>
                <a:cs typeface="Arial Black"/>
              </a:rPr>
              <a:t>Surely we have better things to do!</a:t>
            </a:r>
          </a:p>
          <a:p>
            <a:pPr marL="457200" lvl="1" indent="0">
              <a:buNone/>
            </a:pPr>
            <a:endParaRPr lang="en-GB" sz="1600" dirty="0">
              <a:latin typeface="Arial Black"/>
              <a:cs typeface="Arial Black"/>
            </a:endParaRPr>
          </a:p>
        </p:txBody>
      </p:sp>
      <p:sp>
        <p:nvSpPr>
          <p:cNvPr id="4" name="Date Placeholder 3"/>
          <p:cNvSpPr>
            <a:spLocks noGrp="1"/>
          </p:cNvSpPr>
          <p:nvPr>
            <p:ph type="dt" sz="half" idx="10"/>
          </p:nvPr>
        </p:nvSpPr>
        <p:spPr/>
        <p:txBody>
          <a:body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79</a:t>
            </a:fld>
            <a:endParaRPr lang="en-US"/>
          </a:p>
        </p:txBody>
      </p:sp>
    </p:spTree>
    <p:extLst>
      <p:ext uri="{BB962C8B-B14F-4D97-AF65-F5344CB8AC3E}">
        <p14:creationId xmlns:p14="http://schemas.microsoft.com/office/powerpoint/2010/main" val="213574174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751562" cy="1143000"/>
          </a:xfrm>
        </p:spPr>
        <p:txBody>
          <a:bodyPr/>
          <a:lstStyle/>
          <a:p>
            <a:r>
              <a:rPr lang="en-GB" dirty="0" smtClean="0"/>
              <a:t>Sorry !</a:t>
            </a:r>
            <a:br>
              <a:rPr lang="en-GB" dirty="0" smtClean="0"/>
            </a:br>
            <a:r>
              <a:rPr lang="en-GB" dirty="0" smtClean="0"/>
              <a:t>(not </a:t>
            </a:r>
            <a:r>
              <a:rPr lang="en-GB" i="1" dirty="0" smtClean="0"/>
              <a:t>really</a:t>
            </a:r>
            <a:r>
              <a:rPr lang="en-GB" dirty="0" smtClean="0"/>
              <a:t> </a:t>
            </a:r>
            <a:r>
              <a:rPr lang="en-GB" dirty="0" smtClean="0">
                <a:sym typeface="Wingdings"/>
              </a:rPr>
              <a:t> )</a:t>
            </a:r>
            <a:endParaRPr lang="en-GB" dirty="0"/>
          </a:p>
        </p:txBody>
      </p:sp>
      <p:sp>
        <p:nvSpPr>
          <p:cNvPr id="3" name="Content Placeholder 2"/>
          <p:cNvSpPr>
            <a:spLocks noGrp="1"/>
          </p:cNvSpPr>
          <p:nvPr>
            <p:ph idx="1"/>
          </p:nvPr>
        </p:nvSpPr>
        <p:spPr>
          <a:xfrm>
            <a:off x="278190" y="2394857"/>
            <a:ext cx="8865810" cy="3731306"/>
          </a:xfrm>
        </p:spPr>
        <p:txBody>
          <a:bodyPr/>
          <a:lstStyle/>
          <a:p>
            <a:r>
              <a:rPr lang="en-GB" dirty="0" smtClean="0"/>
              <a:t>I </a:t>
            </a:r>
            <a:r>
              <a:rPr lang="en-GB" i="1" dirty="0" smtClean="0"/>
              <a:t>like</a:t>
            </a:r>
            <a:r>
              <a:rPr lang="en-GB" dirty="0" smtClean="0"/>
              <a:t> fully filled-up, BUSY, DENSE, slides</a:t>
            </a:r>
          </a:p>
          <a:p>
            <a:r>
              <a:rPr lang="en-GB" dirty="0" smtClean="0"/>
              <a:t>They reflect </a:t>
            </a:r>
            <a:r>
              <a:rPr lang="en-GB" i="1" dirty="0" smtClean="0"/>
              <a:t>my</a:t>
            </a:r>
            <a:r>
              <a:rPr lang="en-GB" dirty="0" smtClean="0"/>
              <a:t> reality: </a:t>
            </a:r>
            <a:r>
              <a:rPr lang="en-GB" b="1" i="1" dirty="0" smtClean="0"/>
              <a:t>detailed facts</a:t>
            </a:r>
            <a:r>
              <a:rPr lang="en-GB" dirty="0" smtClean="0"/>
              <a:t>, like ‘code’</a:t>
            </a:r>
          </a:p>
          <a:p>
            <a:r>
              <a:rPr lang="en-GB" dirty="0" smtClean="0"/>
              <a:t>If you don’t like dense slides</a:t>
            </a:r>
          </a:p>
          <a:p>
            <a:pPr lvl="1"/>
            <a:r>
              <a:rPr lang="en-GB" dirty="0" smtClean="0"/>
              <a:t>Close your eyes for the rest of this talk</a:t>
            </a:r>
          </a:p>
          <a:p>
            <a:r>
              <a:rPr lang="en-GB" dirty="0" smtClean="0"/>
              <a:t>You can download my slides afterwards, and study them deeply, </a:t>
            </a:r>
          </a:p>
          <a:p>
            <a:pPr lvl="1"/>
            <a:r>
              <a:rPr lang="en-GB" dirty="0" smtClean="0"/>
              <a:t>when you feel more-technically receptive and motivated</a:t>
            </a:r>
            <a:endParaRPr lang="en-GB" dirty="0"/>
          </a:p>
        </p:txBody>
      </p:sp>
      <p:sp>
        <p:nvSpPr>
          <p:cNvPr id="4" name="Date Placeholder 3"/>
          <p:cNvSpPr>
            <a:spLocks noGrp="1"/>
          </p:cNvSpPr>
          <p:nvPr>
            <p:ph type="dt" sz="half" idx="10"/>
          </p:nvPr>
        </p:nvSpPr>
        <p:spPr/>
        <p:txBody>
          <a:bodyPr/>
          <a:lstStyle/>
          <a:p>
            <a:fld id="{7D41A2A3-B838-D04B-92D2-FF73C9578BD3}" type="datetime4">
              <a:rPr lang="en-GB" smtClean="0"/>
              <a:t>April 14, 2015</a:t>
            </a:fld>
            <a:endParaRPr lang="en-GB"/>
          </a:p>
        </p:txBody>
      </p:sp>
      <p:sp>
        <p:nvSpPr>
          <p:cNvPr id="5" name="Footer Placeholder 4"/>
          <p:cNvSpPr>
            <a:spLocks noGrp="1"/>
          </p:cNvSpPr>
          <p:nvPr>
            <p:ph type="ftr" sz="quarter" idx="11"/>
          </p:nvPr>
        </p:nvSpPr>
        <p:spPr/>
        <p:txBody>
          <a:bodyPr/>
          <a:lstStyle/>
          <a:p>
            <a:r>
              <a:rPr lang="en-US" smtClean="0"/>
              <a:t>© Gilb.com 2014      Agile Value Delivery</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8</a:t>
            </a:fld>
            <a:endParaRPr lang="en-GB"/>
          </a:p>
        </p:txBody>
      </p:sp>
      <p:pic>
        <p:nvPicPr>
          <p:cNvPr id="8" name="Picture 7"/>
          <p:cNvPicPr>
            <a:picLocks noChangeAspect="1"/>
          </p:cNvPicPr>
          <p:nvPr/>
        </p:nvPicPr>
        <p:blipFill>
          <a:blip r:embed="rId2"/>
          <a:stretch>
            <a:fillRect/>
          </a:stretch>
        </p:blipFill>
        <p:spPr>
          <a:xfrm>
            <a:off x="7656286" y="3543905"/>
            <a:ext cx="1203476" cy="1241595"/>
          </a:xfrm>
          <a:prstGeom prst="rect">
            <a:avLst/>
          </a:prstGeom>
        </p:spPr>
      </p:pic>
      <p:pic>
        <p:nvPicPr>
          <p:cNvPr id="9" name="Picture 8"/>
          <p:cNvPicPr>
            <a:picLocks noChangeAspect="1"/>
          </p:cNvPicPr>
          <p:nvPr/>
        </p:nvPicPr>
        <p:blipFill rotWithShape="1">
          <a:blip r:embed="rId3"/>
          <a:srcRect l="13439" r="21740"/>
          <a:stretch/>
        </p:blipFill>
        <p:spPr>
          <a:xfrm>
            <a:off x="60470" y="4030993"/>
            <a:ext cx="895054" cy="773239"/>
          </a:xfrm>
          <a:prstGeom prst="rect">
            <a:avLst/>
          </a:prstGeom>
        </p:spPr>
      </p:pic>
    </p:spTree>
    <p:extLst>
      <p:ext uri="{BB962C8B-B14F-4D97-AF65-F5344CB8AC3E}">
        <p14:creationId xmlns:p14="http://schemas.microsoft.com/office/powerpoint/2010/main" val="2562351875"/>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p:txBody>
          <a:bodyPr/>
          <a:lstStyle/>
          <a:p>
            <a:r>
              <a:rPr lang="en-GB">
                <a:latin typeface="Calibri" charset="0"/>
                <a:ea typeface="MS PGothic" charset="0"/>
              </a:rPr>
              <a:t>Cleanroom</a:t>
            </a:r>
          </a:p>
        </p:txBody>
      </p:sp>
      <p:pic>
        <p:nvPicPr>
          <p:cNvPr id="3" name="Content Placeholder 2"/>
          <p:cNvPicPr>
            <a:picLocks noGrp="1" noChangeAspect="1"/>
          </p:cNvPicPr>
          <p:nvPr>
            <p:ph idx="1"/>
          </p:nvPr>
        </p:nvPicPr>
        <p:blipFill>
          <a:blip r:embed="rId3"/>
          <a:srcRect l="-6014" r="-6014"/>
          <a:stretch>
            <a:fillRect/>
          </a:stretch>
        </p:blipFill>
        <p:spPr/>
      </p:pic>
      <p:sp>
        <p:nvSpPr>
          <p:cNvPr id="41987"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A7C101F-249C-894B-B3EA-14405A79631A}" type="datetime3">
              <a:rPr lang="en-GB" sz="1200">
                <a:solidFill>
                  <a:srgbClr val="898989"/>
                </a:solidFill>
              </a:rPr>
              <a:pPr eaLnBrk="1" hangingPunct="1"/>
              <a:t>14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198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C98AFCC5-09E1-5041-8673-C8D08BA4155E}" type="slidenum">
              <a:rPr lang="en-US" sz="1200">
                <a:solidFill>
                  <a:srgbClr val="898989"/>
                </a:solidFill>
              </a:rPr>
              <a:pPr eaLnBrk="1" hangingPunct="1"/>
              <a:t>80</a:t>
            </a:fld>
            <a:endParaRPr lang="en-US" sz="1200">
              <a:solidFill>
                <a:srgbClr val="898989"/>
              </a:solidFill>
            </a:endParaRPr>
          </a:p>
        </p:txBody>
      </p:sp>
    </p:spTree>
    <p:extLst>
      <p:ext uri="{BB962C8B-B14F-4D97-AF65-F5344CB8AC3E}">
        <p14:creationId xmlns:p14="http://schemas.microsoft.com/office/powerpoint/2010/main" val="2904136202"/>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GB" sz="3200" dirty="0"/>
              <a:t>In the Cleanroom Method, developed by IBM’s Harlan Mills </a:t>
            </a:r>
            <a:r>
              <a:rPr lang="en-GB" sz="3200" dirty="0" smtClean="0"/>
              <a:t>1970-1980 </a:t>
            </a:r>
            <a:r>
              <a:rPr lang="en-GB" sz="3200" dirty="0"/>
              <a:t>they reported: </a:t>
            </a:r>
            <a:r>
              <a:rPr lang="en-US" sz="3200" dirty="0"/>
              <a:t/>
            </a:r>
            <a:br>
              <a:rPr lang="en-US" sz="3200" dirty="0"/>
            </a:br>
            <a:r>
              <a:rPr lang="en-US" sz="3200" dirty="0" smtClean="0"/>
              <a:t>IBM SJ 4/80</a:t>
            </a:r>
            <a:endParaRPr lang="en-GB" sz="3200" dirty="0"/>
          </a:p>
        </p:txBody>
      </p:sp>
      <p:sp>
        <p:nvSpPr>
          <p:cNvPr id="3" name="Content Placeholder 2"/>
          <p:cNvSpPr>
            <a:spLocks noGrp="1"/>
          </p:cNvSpPr>
          <p:nvPr>
            <p:ph idx="1"/>
          </p:nvPr>
        </p:nvSpPr>
        <p:spPr/>
        <p:txBody>
          <a:bodyPr>
            <a:noAutofit/>
          </a:bodyPr>
          <a:lstStyle/>
          <a:p>
            <a:pPr>
              <a:defRPr/>
            </a:pPr>
            <a:r>
              <a:rPr lang="en-GB" sz="1600" i="1" dirty="0" smtClean="0"/>
              <a:t>“</a:t>
            </a:r>
            <a:r>
              <a:rPr lang="en-GB" sz="1600" i="1" dirty="0"/>
              <a:t>Software Engineering began to emerge in FSD” (IBM Federal Systems Division, from 1996 a part of Lockheed Martin Marietta) “some ten years ago [Ed. about 1970] in a continuing evolution that is still underway:</a:t>
            </a:r>
            <a:endParaRPr lang="en-US" sz="1600" dirty="0"/>
          </a:p>
          <a:p>
            <a:pPr>
              <a:defRPr/>
            </a:pPr>
            <a:r>
              <a:rPr lang="en-GB" sz="1600" i="1" dirty="0"/>
              <a:t>Ten years ago general management expected the worst from software projects – cost overruns, late deliveries, unreliable and incomplete software</a:t>
            </a:r>
            <a:endParaRPr lang="en-US" sz="1600" dirty="0"/>
          </a:p>
          <a:p>
            <a:pPr>
              <a:defRPr/>
            </a:pPr>
            <a:r>
              <a:rPr lang="en-GB" sz="1600" i="1" dirty="0"/>
              <a:t>Today [Ed. 1980!], management has learned to expect on-time, within budget, deliveries of high-quality software. A Navy helicopter ship system, called LAMPS, provides a recent example. LAMPS software was a four-year project of over 200 person-years of effort, developing over three million, and integrating over seven million words of program and data for eight different processors distributed between a helicopter and </a:t>
            </a:r>
            <a:r>
              <a:rPr lang="en-GB" sz="1600" b="1" i="1" dirty="0">
                <a:latin typeface="Arial Black"/>
                <a:cs typeface="Arial Black"/>
              </a:rPr>
              <a:t>a ship in 45 incremental </a:t>
            </a:r>
            <a:r>
              <a:rPr lang="en-GB" sz="1600" b="1" i="1" dirty="0" smtClean="0">
                <a:latin typeface="Arial Black"/>
                <a:cs typeface="Arial Black"/>
              </a:rPr>
              <a:t>deliverie</a:t>
            </a:r>
            <a:r>
              <a:rPr lang="en-GB" sz="1600" i="1" dirty="0" smtClean="0">
                <a:latin typeface="Arial Black"/>
                <a:cs typeface="Arial Black"/>
              </a:rPr>
              <a:t>s</a:t>
            </a:r>
            <a:r>
              <a:rPr lang="en-GB" sz="1600" i="1" dirty="0" smtClean="0"/>
              <a:t> </a:t>
            </a:r>
            <a:r>
              <a:rPr lang="en-GB" sz="1600" i="1" dirty="0"/>
              <a:t>[Ed. Note 2%!]s</a:t>
            </a:r>
            <a:r>
              <a:rPr lang="en-GB" sz="1600" i="1" dirty="0">
                <a:latin typeface="Arial Black"/>
                <a:cs typeface="Arial Black"/>
              </a:rPr>
              <a:t>. Every one of those deliveries was on time and under budget</a:t>
            </a:r>
            <a:endParaRPr lang="en-US" sz="1600" dirty="0">
              <a:latin typeface="Arial Black"/>
              <a:cs typeface="Arial Black"/>
            </a:endParaRPr>
          </a:p>
          <a:p>
            <a:pPr>
              <a:defRPr/>
            </a:pPr>
            <a:r>
              <a:rPr lang="en-GB" sz="1600" i="1" dirty="0"/>
              <a:t>A more extended example can be found in the NASA space program,</a:t>
            </a:r>
            <a:endParaRPr lang="en-US" sz="1600" dirty="0"/>
          </a:p>
          <a:p>
            <a:pPr>
              <a:defRPr/>
            </a:pPr>
            <a:r>
              <a:rPr lang="en-GB" sz="1600" i="1" dirty="0"/>
              <a:t>- Where in the past ten years, FSD has managed some 7,000 person-years of software development, developing and integrating over a hundred million bytes of program and data for ground and space processors in over a dozen projects. </a:t>
            </a:r>
            <a:endParaRPr lang="en-US" sz="1600" dirty="0"/>
          </a:p>
          <a:p>
            <a:pPr>
              <a:defRPr/>
            </a:pPr>
            <a:r>
              <a:rPr lang="en-GB" sz="1600" i="1" dirty="0">
                <a:latin typeface="Arial Black"/>
                <a:cs typeface="Arial Black"/>
              </a:rPr>
              <a:t>- </a:t>
            </a:r>
            <a:r>
              <a:rPr lang="en-GB" sz="1600" b="1" i="1" dirty="0">
                <a:latin typeface="Arial Black"/>
                <a:cs typeface="Arial Black"/>
              </a:rPr>
              <a:t>There were few late or overrun deliveries in that decade, and none at all in the past four years.”</a:t>
            </a:r>
            <a:endParaRPr lang="en-US" sz="1600" b="1" dirty="0">
              <a:latin typeface="Arial Black"/>
              <a:cs typeface="Arial Black"/>
            </a:endParaRPr>
          </a:p>
          <a:p>
            <a:pPr>
              <a:defRPr/>
            </a:pPr>
            <a:endParaRPr lang="en-GB" sz="1600" dirty="0"/>
          </a:p>
        </p:txBody>
      </p:sp>
      <p:sp>
        <p:nvSpPr>
          <p:cNvPr id="2253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0482303-26AC-FD47-95FD-34718DBC45C1}" type="datetime4">
              <a:rPr lang="en-GB" sz="1200">
                <a:solidFill>
                  <a:srgbClr val="898989"/>
                </a:solidFill>
              </a:rPr>
              <a:pPr eaLnBrk="1" hangingPunct="1"/>
              <a:t>April 14, 2015</a:t>
            </a:fld>
            <a:endParaRPr lang="en-GB" sz="1200">
              <a:solidFill>
                <a:srgbClr val="898989"/>
              </a:solidFill>
            </a:endParaRPr>
          </a:p>
        </p:txBody>
      </p:sp>
      <p:sp>
        <p:nvSpPr>
          <p:cNvPr id="5" name="Footer Placeholder 4"/>
          <p:cNvSpPr>
            <a:spLocks noGrp="1"/>
          </p:cNvSpPr>
          <p:nvPr>
            <p:ph type="ftr" sz="quarter" idx="11"/>
          </p:nvPr>
        </p:nvSpPr>
        <p:spPr/>
        <p:txBody>
          <a:bodyPr/>
          <a:lstStyle/>
          <a:p>
            <a:pPr>
              <a:defRPr/>
            </a:pPr>
            <a:r>
              <a:rPr lang="pt-BR"/>
              <a:t>© Gilb.com 2011</a:t>
            </a:r>
            <a:endParaRPr lang="en-GB"/>
          </a:p>
        </p:txBody>
      </p:sp>
      <p:sp>
        <p:nvSpPr>
          <p:cNvPr id="2253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3461F56-348A-DB49-82F1-AE164EB0B9A0}" type="slidenum">
              <a:rPr lang="en-GB" sz="1200">
                <a:solidFill>
                  <a:srgbClr val="898989"/>
                </a:solidFill>
              </a:rPr>
              <a:pPr eaLnBrk="1" hangingPunct="1"/>
              <a:t>81</a:t>
            </a:fld>
            <a:endParaRPr lang="en-GB" sz="1200">
              <a:solidFill>
                <a:srgbClr val="898989"/>
              </a:solidFill>
            </a:endParaRPr>
          </a:p>
        </p:txBody>
      </p:sp>
      <p:pic>
        <p:nvPicPr>
          <p:cNvPr id="22534" name="Picture 8" descr="Picture 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20075" y="0"/>
            <a:ext cx="9239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6443721"/>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GB" sz="3200" dirty="0"/>
              <a:t>In the Cleanroom Method, developed by IBM’s Harlan Mills (1980) they reported: </a:t>
            </a:r>
            <a:r>
              <a:rPr lang="en-GB" sz="3200" dirty="0" smtClean="0"/>
              <a:t/>
            </a:r>
            <a:br>
              <a:rPr lang="en-GB" sz="3200" dirty="0" smtClean="0"/>
            </a:br>
            <a:r>
              <a:rPr lang="en-GB" sz="3200" dirty="0" smtClean="0"/>
              <a:t>PERFECT SOFTWARE PROJECTS: </a:t>
            </a:r>
            <a:r>
              <a:rPr lang="en-GB" sz="3200" smtClean="0"/>
              <a:t>by Feedback</a:t>
            </a:r>
            <a:r>
              <a:rPr lang="en-US" sz="3200" dirty="0"/>
              <a:t/>
            </a:r>
            <a:br>
              <a:rPr lang="en-US" sz="3200" dirty="0"/>
            </a:br>
            <a:endParaRPr lang="en-GB" sz="3200" dirty="0"/>
          </a:p>
        </p:txBody>
      </p:sp>
      <p:sp>
        <p:nvSpPr>
          <p:cNvPr id="3" name="Content Placeholder 2"/>
          <p:cNvSpPr>
            <a:spLocks noGrp="1"/>
          </p:cNvSpPr>
          <p:nvPr>
            <p:ph idx="1"/>
          </p:nvPr>
        </p:nvSpPr>
        <p:spPr/>
        <p:txBody>
          <a:bodyPr>
            <a:normAutofit fontScale="55000" lnSpcReduction="20000"/>
          </a:bodyPr>
          <a:lstStyle/>
          <a:p>
            <a:pPr>
              <a:defRPr/>
            </a:pPr>
            <a:r>
              <a:rPr lang="en-GB" i="1" dirty="0" smtClean="0"/>
              <a:t>“</a:t>
            </a:r>
            <a:r>
              <a:rPr lang="en-GB" i="1" dirty="0"/>
              <a:t>Software Engineering began to emerge in FSD” (IBM Federal Systems Division, from 1996 a part of Lockheed Martin Marietta) “some ten years ago [Ed. about 1970] in a continuing evolution that is still underway:</a:t>
            </a:r>
            <a:endParaRPr lang="en-US" dirty="0"/>
          </a:p>
          <a:p>
            <a:pPr>
              <a:defRPr/>
            </a:pPr>
            <a:r>
              <a:rPr lang="en-GB" i="1" dirty="0"/>
              <a:t>Ten years ago general management expected the worst from software projects – cost overruns, late deliveries, unreliable and incomplete software</a:t>
            </a:r>
            <a:endParaRPr lang="en-US" dirty="0"/>
          </a:p>
          <a:p>
            <a:pPr>
              <a:defRPr/>
            </a:pPr>
            <a:r>
              <a:rPr lang="en-GB" i="1" dirty="0"/>
              <a:t>Today [Ed. 1980!], management has learned to expect on-time, within budget, deliveries of high-quality software. A Navy helicopter ship system, called LAMPS, provides a recent example. LAMPS software was a four-year project of over 200 person-years of effort, developing over three million, and integrating over seven million words of program and data for eight different processors distributed between a helicopter and a ship in 45 incremental </a:t>
            </a:r>
            <a:r>
              <a:rPr lang="en-GB" i="1" dirty="0" smtClean="0"/>
              <a:t>deliveries </a:t>
            </a:r>
            <a:r>
              <a:rPr lang="en-GB" i="1" dirty="0"/>
              <a:t>[Ed. Note 2%!]s. Every one of those deliveries was on time and under budget</a:t>
            </a:r>
            <a:endParaRPr lang="en-US" dirty="0"/>
          </a:p>
          <a:p>
            <a:pPr>
              <a:defRPr/>
            </a:pPr>
            <a:r>
              <a:rPr lang="en-GB" i="1" dirty="0"/>
              <a:t>A more extended example can be found in the NASA space program,</a:t>
            </a:r>
            <a:endParaRPr lang="en-US" dirty="0"/>
          </a:p>
          <a:p>
            <a:pPr>
              <a:defRPr/>
            </a:pPr>
            <a:r>
              <a:rPr lang="en-GB" i="1" dirty="0"/>
              <a:t>- Where in the past ten years, FSD has managed some 7,000 person-years of software development, developing and integrating over a hundred million bytes of program and data for ground and space processors in over a dozen projects. </a:t>
            </a:r>
            <a:endParaRPr lang="en-US" dirty="0"/>
          </a:p>
          <a:p>
            <a:pPr>
              <a:defRPr/>
            </a:pPr>
            <a:r>
              <a:rPr lang="en-GB" i="1" dirty="0"/>
              <a:t>- There were few late or overrun deliveries in that decade, and none at all in the past four years.”</a:t>
            </a:r>
            <a:endParaRPr lang="en-US" dirty="0"/>
          </a:p>
          <a:p>
            <a:pPr>
              <a:defRPr/>
            </a:pPr>
            <a:endParaRPr lang="en-GB" dirty="0"/>
          </a:p>
        </p:txBody>
      </p:sp>
      <p:sp>
        <p:nvSpPr>
          <p:cNvPr id="2253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0482303-26AC-FD47-95FD-34718DBC45C1}" type="datetime4">
              <a:rPr lang="en-GB" sz="1200">
                <a:solidFill>
                  <a:srgbClr val="898989"/>
                </a:solidFill>
              </a:rPr>
              <a:pPr eaLnBrk="1" hangingPunct="1"/>
              <a:t>April 14, 2015</a:t>
            </a:fld>
            <a:endParaRPr lang="en-GB" sz="1200" dirty="0">
              <a:solidFill>
                <a:srgbClr val="898989"/>
              </a:solidFill>
            </a:endParaRPr>
          </a:p>
        </p:txBody>
      </p:sp>
      <p:sp>
        <p:nvSpPr>
          <p:cNvPr id="5" name="Footer Placeholder 4"/>
          <p:cNvSpPr>
            <a:spLocks noGrp="1"/>
          </p:cNvSpPr>
          <p:nvPr>
            <p:ph type="ftr" sz="quarter" idx="11"/>
          </p:nvPr>
        </p:nvSpPr>
        <p:spPr/>
        <p:txBody>
          <a:bodyPr/>
          <a:lstStyle/>
          <a:p>
            <a:pPr>
              <a:defRPr/>
            </a:pPr>
            <a:r>
              <a:rPr lang="pt-BR"/>
              <a:t>© Gilb.com 2011</a:t>
            </a:r>
            <a:endParaRPr lang="en-GB"/>
          </a:p>
        </p:txBody>
      </p:sp>
      <p:sp>
        <p:nvSpPr>
          <p:cNvPr id="2253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3461F56-348A-DB49-82F1-AE164EB0B9A0}" type="slidenum">
              <a:rPr lang="en-GB" sz="1200">
                <a:solidFill>
                  <a:srgbClr val="898989"/>
                </a:solidFill>
              </a:rPr>
              <a:pPr eaLnBrk="1" hangingPunct="1"/>
              <a:t>82</a:t>
            </a:fld>
            <a:endParaRPr lang="en-GB" sz="1200">
              <a:solidFill>
                <a:srgbClr val="898989"/>
              </a:solidFill>
            </a:endParaRPr>
          </a:p>
        </p:txBody>
      </p:sp>
      <p:pic>
        <p:nvPicPr>
          <p:cNvPr id="22534" name="Picture 8" descr="Picture 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20075" y="0"/>
            <a:ext cx="9239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922324" y="1920013"/>
            <a:ext cx="7272863" cy="646331"/>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GB" sz="3600" i="1" dirty="0" smtClean="0"/>
              <a:t>in 45 incremental deliveries </a:t>
            </a:r>
            <a:endParaRPr lang="en-GB" sz="3600" dirty="0"/>
          </a:p>
        </p:txBody>
      </p:sp>
      <p:sp>
        <p:nvSpPr>
          <p:cNvPr id="6" name="TextBox 5"/>
          <p:cNvSpPr txBox="1"/>
          <p:nvPr/>
        </p:nvSpPr>
        <p:spPr>
          <a:xfrm>
            <a:off x="1421284" y="3658608"/>
            <a:ext cx="5927158" cy="2308324"/>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GB" sz="3600" i="1" dirty="0" smtClean="0"/>
              <a:t>were few late or overrun deliveries in that decade, and none at all in the past four years</a:t>
            </a:r>
            <a:endParaRPr lang="en-GB" sz="3600" dirty="0"/>
          </a:p>
        </p:txBody>
      </p:sp>
    </p:spTree>
    <p:extLst>
      <p:ext uri="{BB962C8B-B14F-4D97-AF65-F5344CB8AC3E}">
        <p14:creationId xmlns:p14="http://schemas.microsoft.com/office/powerpoint/2010/main" val="2263310679"/>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14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83</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Tree>
    <p:extLst>
      <p:ext uri="{BB962C8B-B14F-4D97-AF65-F5344CB8AC3E}">
        <p14:creationId xmlns:p14="http://schemas.microsoft.com/office/powerpoint/2010/main" val="3087684105"/>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14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84</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1738804" y="1889763"/>
            <a:ext cx="4974578" cy="206210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3200" b="1" dirty="0">
                <a:latin typeface="Arial" charset="0"/>
                <a:cs typeface="Arial" charset="0"/>
              </a:rPr>
              <a:t>of developing a design, estimating its cost, and ensuring that the design is cost-effective</a:t>
            </a:r>
            <a:endParaRPr lang="en-GB" sz="3200" dirty="0"/>
          </a:p>
        </p:txBody>
      </p:sp>
    </p:spTree>
    <p:extLst>
      <p:ext uri="{BB962C8B-B14F-4D97-AF65-F5344CB8AC3E}">
        <p14:creationId xmlns:p14="http://schemas.microsoft.com/office/powerpoint/2010/main" val="93242499"/>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14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85</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1738804" y="3084085"/>
            <a:ext cx="4974578"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3600" b="1" dirty="0" smtClean="0">
                <a:latin typeface="Arial" charset="0"/>
                <a:ea typeface="MS PGothic" charset="0"/>
                <a:cs typeface="Arial" charset="0"/>
              </a:rPr>
              <a:t>iteration process trying to meet cost targets by </a:t>
            </a:r>
            <a:r>
              <a:rPr lang="en-US" sz="3600" b="1" u="sng" dirty="0" smtClean="0">
                <a:latin typeface="Arial" charset="0"/>
                <a:ea typeface="MS PGothic" charset="0"/>
                <a:cs typeface="Arial" charset="0"/>
              </a:rPr>
              <a:t>either</a:t>
            </a:r>
            <a:r>
              <a:rPr lang="en-US" sz="3600" b="1" dirty="0" smtClean="0">
                <a:latin typeface="Arial" charset="0"/>
                <a:ea typeface="MS PGothic" charset="0"/>
                <a:cs typeface="Arial" charset="0"/>
              </a:rPr>
              <a:t> </a:t>
            </a:r>
            <a:r>
              <a:rPr lang="en-US" sz="3600" b="1" i="1" dirty="0" smtClean="0">
                <a:latin typeface="Arial" charset="0"/>
                <a:ea typeface="MS PGothic" charset="0"/>
                <a:cs typeface="Arial" charset="0"/>
              </a:rPr>
              <a:t>redesign</a:t>
            </a:r>
            <a:r>
              <a:rPr lang="en-US" sz="3600" b="1" dirty="0" smtClean="0">
                <a:latin typeface="Arial" charset="0"/>
                <a:ea typeface="MS PGothic" charset="0"/>
                <a:cs typeface="Arial" charset="0"/>
              </a:rPr>
              <a:t> or by </a:t>
            </a:r>
            <a:r>
              <a:rPr lang="en-US" sz="3600" b="1" i="1" dirty="0" smtClean="0">
                <a:latin typeface="Arial" charset="0"/>
                <a:ea typeface="MS PGothic" charset="0"/>
                <a:cs typeface="Arial" charset="0"/>
              </a:rPr>
              <a:t>sacrificing</a:t>
            </a:r>
            <a:r>
              <a:rPr lang="en-US" sz="3600" b="1" dirty="0" smtClean="0">
                <a:latin typeface="Arial" charset="0"/>
                <a:ea typeface="MS PGothic" charset="0"/>
                <a:cs typeface="Arial" charset="0"/>
              </a:rPr>
              <a:t> 'planned capability’</a:t>
            </a:r>
            <a:endParaRPr lang="en-GB" sz="3600" dirty="0"/>
          </a:p>
        </p:txBody>
      </p:sp>
    </p:spTree>
    <p:extLst>
      <p:ext uri="{BB962C8B-B14F-4D97-AF65-F5344CB8AC3E}">
        <p14:creationId xmlns:p14="http://schemas.microsoft.com/office/powerpoint/2010/main" val="3170751054"/>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14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86</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457201" y="1526931"/>
            <a:ext cx="8025286" cy="280076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n-US" sz="8800" b="1" spc="300" baseline="30000" dirty="0" smtClean="0">
              <a:latin typeface="Arial" charset="0"/>
              <a:ea typeface="MS PGothic" charset="0"/>
              <a:cs typeface="Arial" charset="0"/>
            </a:endParaRPr>
          </a:p>
          <a:p>
            <a:pPr algn="ctr"/>
            <a:r>
              <a:rPr lang="en-US" sz="8800" b="1" spc="300" baseline="30000" dirty="0" smtClean="0">
                <a:latin typeface="Arial" charset="0"/>
                <a:ea typeface="MS PGothic" charset="0"/>
                <a:cs typeface="Arial" charset="0"/>
              </a:rPr>
              <a:t>Design is an iterative process </a:t>
            </a:r>
            <a:endParaRPr lang="en-GB" sz="8800" spc="300" baseline="30000" dirty="0"/>
          </a:p>
        </p:txBody>
      </p:sp>
    </p:spTree>
    <p:extLst>
      <p:ext uri="{BB962C8B-B14F-4D97-AF65-F5344CB8AC3E}">
        <p14:creationId xmlns:p14="http://schemas.microsoft.com/office/powerpoint/2010/main" val="26705176"/>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14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87</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457201" y="1950235"/>
            <a:ext cx="8025286"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3600" b="1" dirty="0" smtClean="0">
                <a:latin typeface="Arial" charset="0"/>
                <a:ea typeface="MS PGothic" charset="0"/>
                <a:cs typeface="Arial" charset="0"/>
              </a:rPr>
              <a:t>but they iterate through a series of increments, </a:t>
            </a:r>
          </a:p>
          <a:p>
            <a:pPr algn="ctr"/>
            <a:r>
              <a:rPr lang="en-US" sz="3600" b="1" dirty="0" smtClean="0">
                <a:latin typeface="Arial" charset="0"/>
                <a:ea typeface="MS PGothic" charset="0"/>
                <a:cs typeface="Arial" charset="0"/>
              </a:rPr>
              <a:t>thus </a:t>
            </a:r>
            <a:r>
              <a:rPr lang="en-US" sz="3600" b="1" i="1" dirty="0" smtClean="0">
                <a:latin typeface="Arial" charset="0"/>
                <a:ea typeface="MS PGothic" charset="0"/>
                <a:cs typeface="Arial" charset="0"/>
              </a:rPr>
              <a:t>reducing the complexity of the task</a:t>
            </a:r>
            <a:r>
              <a:rPr lang="en-US" sz="3600" b="1" dirty="0" smtClean="0">
                <a:latin typeface="Arial" charset="0"/>
                <a:ea typeface="MS PGothic" charset="0"/>
                <a:cs typeface="Arial" charset="0"/>
              </a:rPr>
              <a:t>, </a:t>
            </a:r>
          </a:p>
          <a:p>
            <a:pPr algn="ctr"/>
            <a:r>
              <a:rPr lang="en-US" sz="3600" b="1" dirty="0" smtClean="0">
                <a:latin typeface="Arial" charset="0"/>
                <a:ea typeface="MS PGothic" charset="0"/>
                <a:cs typeface="Arial" charset="0"/>
              </a:rPr>
              <a:t>and </a:t>
            </a:r>
            <a:r>
              <a:rPr lang="en-US" sz="3600" b="1" i="1" dirty="0" smtClean="0">
                <a:latin typeface="Arial" charset="0"/>
                <a:ea typeface="MS PGothic" charset="0"/>
                <a:cs typeface="Arial" charset="0"/>
              </a:rPr>
              <a:t>increasing the probability of learning from experience</a:t>
            </a:r>
            <a:endParaRPr lang="en-GB" sz="3600" i="1" spc="300" baseline="30000" dirty="0"/>
          </a:p>
        </p:txBody>
      </p:sp>
    </p:spTree>
    <p:extLst>
      <p:ext uri="{BB962C8B-B14F-4D97-AF65-F5344CB8AC3E}">
        <p14:creationId xmlns:p14="http://schemas.microsoft.com/office/powerpoint/2010/main" val="1853288892"/>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14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88</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457201" y="1950235"/>
            <a:ext cx="8025286"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5400" b="1" dirty="0" smtClean="0">
                <a:latin typeface="Arial" charset="0"/>
                <a:ea typeface="MS PGothic" charset="0"/>
                <a:cs typeface="Arial" charset="0"/>
              </a:rPr>
              <a:t> an estimate to complete the remaining increments is computed</a:t>
            </a:r>
            <a:r>
              <a:rPr lang="en-US" sz="3600" b="1" dirty="0" smtClean="0">
                <a:latin typeface="Arial" charset="0"/>
                <a:ea typeface="MS PGothic" charset="0"/>
                <a:cs typeface="Arial" charset="0"/>
              </a:rPr>
              <a:t>.</a:t>
            </a:r>
            <a:endParaRPr lang="en-GB" sz="3600" i="1" spc="300" baseline="30000" dirty="0"/>
          </a:p>
        </p:txBody>
      </p:sp>
    </p:spTree>
    <p:extLst>
      <p:ext uri="{BB962C8B-B14F-4D97-AF65-F5344CB8AC3E}">
        <p14:creationId xmlns:p14="http://schemas.microsoft.com/office/powerpoint/2010/main" val="2778081528"/>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A7F824F-9A4E-8745-98A9-7335B183AEE2}" type="datetime3">
              <a:rPr lang="en-GB" smtClean="0"/>
              <a:t>14 April 2015</a:t>
            </a:fld>
            <a:endParaRPr lang="en-GB"/>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EE8796F4-7032-C34F-AF73-99528A14E4FF}" type="slidenum">
              <a:rPr lang="en-GB" smtClean="0"/>
              <a:t>89</a:t>
            </a:fld>
            <a:endParaRPr lang="en-GB"/>
          </a:p>
        </p:txBody>
      </p:sp>
      <p:pic>
        <p:nvPicPr>
          <p:cNvPr id="7" name="Picture 6" descr="IMG_3771.jpg"/>
          <p:cNvPicPr>
            <a:picLocks noChangeAspect="1"/>
          </p:cNvPicPr>
          <p:nvPr/>
        </p:nvPicPr>
        <p:blipFill rotWithShape="1">
          <a:blip r:embed="rId3">
            <a:extLst>
              <a:ext uri="{28A0092B-C50C-407E-A947-70E740481C1C}">
                <a14:useLocalDpi xmlns:a14="http://schemas.microsoft.com/office/drawing/2010/main" val="0"/>
              </a:ext>
            </a:extLst>
          </a:blip>
          <a:srcRect l="31232" t="31250" r="21696" b="34920"/>
          <a:stretch/>
        </p:blipFill>
        <p:spPr>
          <a:xfrm>
            <a:off x="5813925" y="548800"/>
            <a:ext cx="2735300" cy="26319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8" name="Picture 7"/>
          <p:cNvPicPr>
            <a:picLocks noChangeAspect="1"/>
          </p:cNvPicPr>
          <p:nvPr/>
        </p:nvPicPr>
        <p:blipFill>
          <a:blip r:embed="rId4"/>
          <a:stretch>
            <a:fillRect/>
          </a:stretch>
        </p:blipFill>
        <p:spPr>
          <a:xfrm>
            <a:off x="0" y="125192"/>
            <a:ext cx="2951388" cy="1900131"/>
          </a:xfrm>
          <a:prstGeom prst="rect">
            <a:avLst/>
          </a:prstGeom>
        </p:spPr>
      </p:pic>
      <p:sp>
        <p:nvSpPr>
          <p:cNvPr id="9" name="TextBox 8"/>
          <p:cNvSpPr txBox="1"/>
          <p:nvPr/>
        </p:nvSpPr>
        <p:spPr>
          <a:xfrm>
            <a:off x="1002540" y="6194798"/>
            <a:ext cx="6974723" cy="369332"/>
          </a:xfrm>
          <a:prstGeom prst="rect">
            <a:avLst/>
          </a:prstGeom>
          <a:noFill/>
        </p:spPr>
        <p:txBody>
          <a:bodyPr wrap="none" rtlCol="0">
            <a:spAutoFit/>
          </a:bodyPr>
          <a:lstStyle/>
          <a:p>
            <a:r>
              <a:rPr lang="en-GB" dirty="0" smtClean="0"/>
              <a:t> “ </a:t>
            </a:r>
            <a:r>
              <a:rPr lang="en-GB" dirty="0"/>
              <a:t>I attended a 3-day course with you and Kai whilst at Citigroup in </a:t>
            </a:r>
            <a:r>
              <a:rPr lang="en-GB" dirty="0" smtClean="0"/>
              <a:t>2006” </a:t>
            </a:r>
            <a:endParaRPr lang="en-GB" dirty="0"/>
          </a:p>
        </p:txBody>
      </p:sp>
      <p:sp>
        <p:nvSpPr>
          <p:cNvPr id="12" name="TextBox 11"/>
          <p:cNvSpPr txBox="1"/>
          <p:nvPr/>
        </p:nvSpPr>
        <p:spPr>
          <a:xfrm>
            <a:off x="6537044" y="3348435"/>
            <a:ext cx="1521307" cy="369332"/>
          </a:xfrm>
          <a:prstGeom prst="rect">
            <a:avLst/>
          </a:prstGeom>
          <a:noFill/>
        </p:spPr>
        <p:txBody>
          <a:bodyPr wrap="none" rtlCol="0">
            <a:spAutoFit/>
          </a:bodyPr>
          <a:lstStyle/>
          <a:p>
            <a:r>
              <a:rPr lang="en-GB" b="1" dirty="0" smtClean="0"/>
              <a:t>Richard Smith</a:t>
            </a:r>
            <a:endParaRPr lang="en-GB" b="1" dirty="0"/>
          </a:p>
        </p:txBody>
      </p:sp>
      <p:sp>
        <p:nvSpPr>
          <p:cNvPr id="2" name="TextBox 1"/>
          <p:cNvSpPr txBox="1"/>
          <p:nvPr/>
        </p:nvSpPr>
        <p:spPr>
          <a:xfrm>
            <a:off x="189778" y="1932332"/>
            <a:ext cx="5474356" cy="4093428"/>
          </a:xfrm>
          <a:prstGeom prst="rect">
            <a:avLst/>
          </a:prstGeom>
          <a:noFill/>
        </p:spPr>
        <p:txBody>
          <a:bodyPr wrap="square" rtlCol="0">
            <a:spAutoFit/>
          </a:bodyPr>
          <a:lstStyle/>
          <a:p>
            <a:r>
              <a:rPr lang="en-GB" sz="2800" dirty="0" smtClean="0"/>
              <a:t>A story of </a:t>
            </a:r>
            <a:r>
              <a:rPr lang="en-GB" sz="2800" dirty="0" err="1" smtClean="0"/>
              <a:t>devs</a:t>
            </a:r>
            <a:r>
              <a:rPr lang="en-GB" sz="2800" dirty="0" smtClean="0"/>
              <a:t> </a:t>
            </a:r>
          </a:p>
          <a:p>
            <a:r>
              <a:rPr lang="en-GB" sz="2800" dirty="0"/>
              <a:t>	</a:t>
            </a:r>
            <a:r>
              <a:rPr lang="en-GB" sz="2800" dirty="0" smtClean="0"/>
              <a:t>refusing to be told how to design </a:t>
            </a:r>
          </a:p>
          <a:p>
            <a:r>
              <a:rPr lang="en-GB" sz="2800" dirty="0"/>
              <a:t>	</a:t>
            </a:r>
            <a:r>
              <a:rPr lang="en-GB" sz="2800" dirty="0" smtClean="0"/>
              <a:t>by Bank IT architects. Focussing on a few critical value measurable Objectives;</a:t>
            </a:r>
          </a:p>
          <a:p>
            <a:r>
              <a:rPr lang="en-GB" sz="2800" dirty="0" smtClean="0"/>
              <a:t> and delivering </a:t>
            </a:r>
            <a:r>
              <a:rPr lang="en-GB" sz="2800" b="1" dirty="0" smtClean="0"/>
              <a:t>on time </a:t>
            </a:r>
            <a:r>
              <a:rPr lang="en-GB" sz="2800" dirty="0" smtClean="0"/>
              <a:t>for </a:t>
            </a:r>
            <a:r>
              <a:rPr lang="en-GB" sz="2800" b="1" dirty="0" smtClean="0"/>
              <a:t>full user satisfaction</a:t>
            </a:r>
            <a:r>
              <a:rPr lang="en-GB" sz="2800" dirty="0" smtClean="0"/>
              <a:t>: </a:t>
            </a:r>
            <a:r>
              <a:rPr lang="en-GB" sz="3600" dirty="0" smtClean="0">
                <a:solidFill>
                  <a:srgbClr val="000000"/>
                </a:solidFill>
              </a:rPr>
              <a:t>100% success</a:t>
            </a:r>
            <a:endParaRPr lang="en-GB" sz="2800" dirty="0" smtClean="0">
              <a:solidFill>
                <a:srgbClr val="000000"/>
              </a:solidFill>
            </a:endParaRPr>
          </a:p>
          <a:p>
            <a:r>
              <a:rPr lang="en-GB" sz="2800" b="1" dirty="0" smtClean="0"/>
              <a:t>Using Agile </a:t>
            </a:r>
            <a:r>
              <a:rPr lang="en-GB" sz="2800" b="1" dirty="0" err="1" smtClean="0"/>
              <a:t>Evo</a:t>
            </a:r>
            <a:r>
              <a:rPr lang="en-GB" sz="2800" b="1" dirty="0" smtClean="0"/>
              <a:t>: The Engineering Agile Method</a:t>
            </a:r>
            <a:endParaRPr lang="en-GB" sz="2800" b="1" dirty="0"/>
          </a:p>
        </p:txBody>
      </p:sp>
    </p:spTree>
    <p:extLst>
      <p:ext uri="{BB962C8B-B14F-4D97-AF65-F5344CB8AC3E}">
        <p14:creationId xmlns:p14="http://schemas.microsoft.com/office/powerpoint/2010/main" val="121890570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2318"/>
            <a:ext cx="8229600" cy="1143000"/>
          </a:xfrm>
        </p:spPr>
        <p:txBody>
          <a:bodyPr>
            <a:noAutofit/>
          </a:bodyPr>
          <a:lstStyle/>
          <a:p>
            <a:r>
              <a:rPr lang="en-GB" sz="2400" dirty="0" smtClean="0"/>
              <a:t>PS If you prefer very simple slides</a:t>
            </a:r>
            <a:br>
              <a:rPr lang="en-GB" sz="2400" dirty="0" smtClean="0"/>
            </a:br>
            <a:r>
              <a:rPr lang="en-GB" sz="2400" dirty="0" smtClean="0"/>
              <a:t> and presentations</a:t>
            </a:r>
            <a:r>
              <a:rPr lang="en-GB" sz="2400" dirty="0"/>
              <a:t/>
            </a:r>
            <a:br>
              <a:rPr lang="en-GB" sz="2400" dirty="0"/>
            </a:br>
            <a:r>
              <a:rPr lang="en-GB" sz="2400" dirty="0"/>
              <a:t>see https://</a:t>
            </a:r>
            <a:r>
              <a:rPr lang="en-GB" sz="2400" dirty="0" err="1"/>
              <a:t>www.youtube.com</a:t>
            </a:r>
            <a:r>
              <a:rPr lang="en-GB" sz="2400" dirty="0"/>
              <a:t>/</a:t>
            </a:r>
            <a:r>
              <a:rPr lang="en-GB" sz="2400" dirty="0" err="1"/>
              <a:t>watch?v</a:t>
            </a:r>
            <a:r>
              <a:rPr lang="en-GB" sz="2400" dirty="0"/>
              <a:t>=</a:t>
            </a:r>
            <a:r>
              <a:rPr lang="en-GB" sz="2400" dirty="0" smtClean="0"/>
              <a:t>kOfK6rSLVTA</a:t>
            </a:r>
            <a:br>
              <a:rPr lang="en-GB" sz="2400" dirty="0" smtClean="0"/>
            </a:br>
            <a:r>
              <a:rPr lang="en-GB" sz="2400" dirty="0" smtClean="0"/>
              <a:t>or Google: ‘Tom Gilb </a:t>
            </a:r>
            <a:r>
              <a:rPr lang="en-GB" sz="2400" dirty="0" err="1" smtClean="0"/>
              <a:t>TEDx</a:t>
            </a:r>
            <a:r>
              <a:rPr lang="en-GB" sz="2400" dirty="0" smtClean="0"/>
              <a:t>’</a:t>
            </a:r>
            <a:br>
              <a:rPr lang="en-GB" sz="2400" dirty="0" smtClean="0"/>
            </a:br>
            <a:endParaRPr lang="en-GB" sz="2400" dirty="0"/>
          </a:p>
        </p:txBody>
      </p:sp>
      <p:pic>
        <p:nvPicPr>
          <p:cNvPr id="7" name="Content Placeholder 6" descr="Screen Shot 2014-05-29 at 18.52.17.png"/>
          <p:cNvPicPr>
            <a:picLocks noGrp="1" noChangeAspect="1"/>
          </p:cNvPicPr>
          <p:nvPr>
            <p:ph idx="1"/>
          </p:nvPr>
        </p:nvPicPr>
        <p:blipFill>
          <a:blip r:embed="rId2">
            <a:extLst>
              <a:ext uri="{28A0092B-C50C-407E-A947-70E740481C1C}">
                <a14:useLocalDpi xmlns:a14="http://schemas.microsoft.com/office/drawing/2010/main" val="0"/>
              </a:ext>
            </a:extLst>
          </a:blip>
          <a:srcRect l="-43978" r="-43978"/>
          <a:stretch>
            <a:fillRect/>
          </a:stretch>
        </p:blipFill>
        <p:spPr/>
      </p:pic>
      <p:sp>
        <p:nvSpPr>
          <p:cNvPr id="4" name="Date Placeholder 3"/>
          <p:cNvSpPr>
            <a:spLocks noGrp="1"/>
          </p:cNvSpPr>
          <p:nvPr>
            <p:ph type="dt" sz="half" idx="10"/>
          </p:nvPr>
        </p:nvSpPr>
        <p:spPr/>
        <p:txBody>
          <a:body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9</a:t>
            </a:fld>
            <a:endParaRPr lang="en-US"/>
          </a:p>
        </p:txBody>
      </p:sp>
    </p:spTree>
    <p:extLst>
      <p:ext uri="{BB962C8B-B14F-4D97-AF65-F5344CB8AC3E}">
        <p14:creationId xmlns:p14="http://schemas.microsoft.com/office/powerpoint/2010/main" val="3668386239"/>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3837" y="274638"/>
            <a:ext cx="5984982" cy="1143000"/>
          </a:xfrm>
        </p:spPr>
        <p:txBody>
          <a:bodyPr>
            <a:normAutofit fontScale="90000"/>
          </a:bodyPr>
          <a:lstStyle/>
          <a:p>
            <a:r>
              <a:rPr lang="en-GB" sz="2800" dirty="0" smtClean="0"/>
              <a:t>Previous IT Project Management Methods: </a:t>
            </a:r>
            <a:br>
              <a:rPr lang="en-GB" sz="2800" dirty="0" smtClean="0"/>
            </a:br>
            <a:r>
              <a:rPr lang="en-GB" sz="2800" dirty="0" smtClean="0"/>
              <a:t>No ‘Value delivery tracking’.</a:t>
            </a:r>
            <a:br>
              <a:rPr lang="en-GB" sz="2800" dirty="0" smtClean="0"/>
            </a:br>
            <a:r>
              <a:rPr lang="en-GB" sz="2800" dirty="0" smtClean="0"/>
              <a:t>No change reaction ability</a:t>
            </a:r>
            <a:endParaRPr lang="en-GB" sz="2800" dirty="0"/>
          </a:p>
        </p:txBody>
      </p:sp>
      <p:sp>
        <p:nvSpPr>
          <p:cNvPr id="10" name="Content Placeholder 9"/>
          <p:cNvSpPr>
            <a:spLocks noGrp="1"/>
          </p:cNvSpPr>
          <p:nvPr>
            <p:ph sz="half" idx="2"/>
          </p:nvPr>
        </p:nvSpPr>
        <p:spPr>
          <a:xfrm>
            <a:off x="457201" y="2026187"/>
            <a:ext cx="8537982" cy="4139666"/>
          </a:xfrm>
        </p:spPr>
        <p:txBody>
          <a:bodyPr>
            <a:noAutofit/>
          </a:bodyPr>
          <a:lstStyle/>
          <a:p>
            <a:r>
              <a:rPr lang="en-GB" sz="2400" dirty="0" smtClean="0"/>
              <a:t>“However, (</a:t>
            </a:r>
            <a:r>
              <a:rPr lang="en-GB" sz="2400" b="1" dirty="0" smtClean="0"/>
              <a:t>our old </a:t>
            </a:r>
            <a:r>
              <a:rPr lang="en-GB" sz="2400" dirty="0" smtClean="0"/>
              <a:t>project management methodology) main failings were that</a:t>
            </a:r>
          </a:p>
          <a:p>
            <a:r>
              <a:rPr lang="en-GB" sz="2400" dirty="0" smtClean="0"/>
              <a:t> it almost </a:t>
            </a:r>
            <a:r>
              <a:rPr lang="en-GB" sz="2400" b="1" dirty="0" smtClean="0"/>
              <a:t>totally missed the ability to track delivery of actual </a:t>
            </a:r>
            <a:r>
              <a:rPr lang="en-GB" sz="2400" b="1" i="1" dirty="0" smtClean="0"/>
              <a:t>value</a:t>
            </a:r>
            <a:r>
              <a:rPr lang="en-GB" sz="2400" b="1" dirty="0" smtClean="0"/>
              <a:t> improvements to a project's stakeholders</a:t>
            </a:r>
            <a:r>
              <a:rPr lang="en-GB" sz="2400" dirty="0" smtClean="0"/>
              <a:t>,</a:t>
            </a:r>
          </a:p>
          <a:p>
            <a:r>
              <a:rPr lang="en-GB" sz="2400" dirty="0" smtClean="0"/>
              <a:t> and </a:t>
            </a:r>
            <a:r>
              <a:rPr lang="en-GB" sz="2400" b="1" dirty="0" smtClean="0"/>
              <a:t>the ability to react to changes</a:t>
            </a:r>
          </a:p>
          <a:p>
            <a:pPr lvl="1"/>
            <a:r>
              <a:rPr lang="en-GB" sz="2000" b="1" dirty="0" smtClean="0"/>
              <a:t>in requirements and </a:t>
            </a:r>
          </a:p>
          <a:p>
            <a:pPr lvl="1"/>
            <a:r>
              <a:rPr lang="en-GB" sz="2000" b="1" dirty="0" smtClean="0"/>
              <a:t>priority </a:t>
            </a:r>
          </a:p>
          <a:p>
            <a:pPr lvl="1"/>
            <a:r>
              <a:rPr lang="en-GB" sz="2000" b="1" dirty="0" smtClean="0"/>
              <a:t>for the project's duration”</a:t>
            </a:r>
            <a:endParaRPr lang="en-GB" sz="2000" dirty="0"/>
          </a:p>
        </p:txBody>
      </p:sp>
      <p:sp>
        <p:nvSpPr>
          <p:cNvPr id="4" name="Date Placeholder 3"/>
          <p:cNvSpPr>
            <a:spLocks noGrp="1"/>
          </p:cNvSpPr>
          <p:nvPr>
            <p:ph type="dt" sz="half" idx="10"/>
          </p:nvPr>
        </p:nvSpPr>
        <p:spPr/>
        <p:txBody>
          <a:bodyPr/>
          <a:lstStyle/>
          <a:p>
            <a:fld id="{8A7F824F-9A4E-8745-98A9-7335B183AEE2}" type="datetime3">
              <a:rPr lang="en-GB" smtClean="0"/>
              <a:t>14 April 2015</a:t>
            </a:fld>
            <a:endParaRPr lang="en-GB"/>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EE8796F4-7032-C34F-AF73-99528A14E4FF}" type="slidenum">
              <a:rPr lang="en-GB" smtClean="0"/>
              <a:t>90</a:t>
            </a:fld>
            <a:endParaRPr lang="en-GB"/>
          </a:p>
        </p:txBody>
      </p:sp>
      <p:pic>
        <p:nvPicPr>
          <p:cNvPr id="7" name="Picture 6" descr="IMG_3771.jpg"/>
          <p:cNvPicPr>
            <a:picLocks noChangeAspect="1"/>
          </p:cNvPicPr>
          <p:nvPr/>
        </p:nvPicPr>
        <p:blipFill rotWithShape="1">
          <a:blip r:embed="rId3">
            <a:extLst>
              <a:ext uri="{28A0092B-C50C-407E-A947-70E740481C1C}">
                <a14:useLocalDpi xmlns:a14="http://schemas.microsoft.com/office/drawing/2010/main" val="0"/>
              </a:ext>
            </a:extLst>
          </a:blip>
          <a:srcRect l="31232" t="31250" r="21696" b="34920"/>
          <a:stretch/>
        </p:blipFill>
        <p:spPr>
          <a:xfrm>
            <a:off x="7618003" y="69270"/>
            <a:ext cx="1445181" cy="13905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a:blip r:embed="rId4"/>
          <a:stretch>
            <a:fillRect/>
          </a:stretch>
        </p:blipFill>
        <p:spPr>
          <a:xfrm>
            <a:off x="80815" y="113758"/>
            <a:ext cx="1713837" cy="1103384"/>
          </a:xfrm>
          <a:prstGeom prst="rect">
            <a:avLst/>
          </a:prstGeom>
        </p:spPr>
      </p:pic>
      <p:sp>
        <p:nvSpPr>
          <p:cNvPr id="12" name="TextBox 11"/>
          <p:cNvSpPr txBox="1"/>
          <p:nvPr/>
        </p:nvSpPr>
        <p:spPr>
          <a:xfrm>
            <a:off x="7580469" y="1437025"/>
            <a:ext cx="1521307" cy="369332"/>
          </a:xfrm>
          <a:prstGeom prst="rect">
            <a:avLst/>
          </a:prstGeom>
          <a:noFill/>
        </p:spPr>
        <p:txBody>
          <a:bodyPr wrap="none" rtlCol="0">
            <a:spAutoFit/>
          </a:bodyPr>
          <a:lstStyle/>
          <a:p>
            <a:r>
              <a:rPr lang="en-GB" b="1" dirty="0" smtClean="0"/>
              <a:t>Richard Smith</a:t>
            </a:r>
            <a:endParaRPr lang="en-GB" b="1" dirty="0"/>
          </a:p>
        </p:txBody>
      </p:sp>
    </p:spTree>
    <p:extLst>
      <p:ext uri="{BB962C8B-B14F-4D97-AF65-F5344CB8AC3E}">
        <p14:creationId xmlns:p14="http://schemas.microsoft.com/office/powerpoint/2010/main" val="2495430327"/>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3837" y="274638"/>
            <a:ext cx="5984982" cy="1143000"/>
          </a:xfrm>
        </p:spPr>
        <p:txBody>
          <a:bodyPr>
            <a:noAutofit/>
          </a:bodyPr>
          <a:lstStyle/>
          <a:p>
            <a:r>
              <a:rPr lang="en-GB" sz="2800" dirty="0" smtClean="0"/>
              <a:t>We only had the illusion of control.</a:t>
            </a:r>
            <a:br>
              <a:rPr lang="en-GB" sz="2800" dirty="0" smtClean="0"/>
            </a:br>
            <a:r>
              <a:rPr lang="en-GB" sz="2800" dirty="0" smtClean="0"/>
              <a:t>But little help to testers and analysts</a:t>
            </a:r>
            <a:endParaRPr lang="en-GB" sz="2800" dirty="0"/>
          </a:p>
        </p:txBody>
      </p:sp>
      <p:sp>
        <p:nvSpPr>
          <p:cNvPr id="10" name="Content Placeholder 9"/>
          <p:cNvSpPr>
            <a:spLocks noGrp="1"/>
          </p:cNvSpPr>
          <p:nvPr>
            <p:ph sz="half" idx="2"/>
          </p:nvPr>
        </p:nvSpPr>
        <p:spPr>
          <a:xfrm>
            <a:off x="656457" y="1997649"/>
            <a:ext cx="8338726" cy="4168204"/>
          </a:xfrm>
        </p:spPr>
        <p:txBody>
          <a:bodyPr>
            <a:noAutofit/>
          </a:bodyPr>
          <a:lstStyle/>
          <a:p>
            <a:r>
              <a:rPr lang="en-GB" dirty="0" smtClean="0"/>
              <a:t>“The (old) toolset generated lots of charts and stats</a:t>
            </a:r>
          </a:p>
          <a:p>
            <a:r>
              <a:rPr lang="en-GB" dirty="0" smtClean="0"/>
              <a:t> that provided </a:t>
            </a:r>
            <a:r>
              <a:rPr lang="en-GB" b="1" u="sng" dirty="0" smtClean="0"/>
              <a:t>the illusion of risk control</a:t>
            </a:r>
            <a:r>
              <a:rPr lang="en-GB" dirty="0" smtClean="0"/>
              <a:t>. </a:t>
            </a:r>
          </a:p>
          <a:p>
            <a:r>
              <a:rPr lang="en-GB" dirty="0"/>
              <a:t>B</a:t>
            </a:r>
            <a:r>
              <a:rPr lang="en-GB" dirty="0" smtClean="0"/>
              <a:t>ut actually provided very little help to the analysts, developers and testers actually doing the work at the coal face.”</a:t>
            </a:r>
          </a:p>
        </p:txBody>
      </p:sp>
      <p:sp>
        <p:nvSpPr>
          <p:cNvPr id="4" name="Date Placeholder 3"/>
          <p:cNvSpPr>
            <a:spLocks noGrp="1"/>
          </p:cNvSpPr>
          <p:nvPr>
            <p:ph type="dt" sz="half" idx="10"/>
          </p:nvPr>
        </p:nvSpPr>
        <p:spPr/>
        <p:txBody>
          <a:bodyPr/>
          <a:lstStyle/>
          <a:p>
            <a:fld id="{C8CDD769-694C-DD43-9885-AAEE21538D96}" type="datetime3">
              <a:rPr lang="en-GB" smtClean="0"/>
              <a:t>14 April 2015</a:t>
            </a:fld>
            <a:endParaRPr lang="en-GB"/>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EE8796F4-7032-C34F-AF73-99528A14E4FF}" type="slidenum">
              <a:rPr lang="en-GB" smtClean="0"/>
              <a:t>91</a:t>
            </a:fld>
            <a:endParaRPr lang="en-GB"/>
          </a:p>
        </p:txBody>
      </p:sp>
      <p:pic>
        <p:nvPicPr>
          <p:cNvPr id="7" name="Picture 6" descr="IMG_3771.jpg"/>
          <p:cNvPicPr>
            <a:picLocks noChangeAspect="1"/>
          </p:cNvPicPr>
          <p:nvPr/>
        </p:nvPicPr>
        <p:blipFill rotWithShape="1">
          <a:blip r:embed="rId3">
            <a:extLst>
              <a:ext uri="{28A0092B-C50C-407E-A947-70E740481C1C}">
                <a14:useLocalDpi xmlns:a14="http://schemas.microsoft.com/office/drawing/2010/main" val="0"/>
              </a:ext>
            </a:extLst>
          </a:blip>
          <a:srcRect l="31232" t="31250" r="21696" b="34920"/>
          <a:stretch/>
        </p:blipFill>
        <p:spPr>
          <a:xfrm>
            <a:off x="7641093" y="57725"/>
            <a:ext cx="1445181" cy="13905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p:cNvSpPr txBox="1"/>
          <p:nvPr/>
        </p:nvSpPr>
        <p:spPr>
          <a:xfrm>
            <a:off x="7603559" y="1425480"/>
            <a:ext cx="1521307" cy="369332"/>
          </a:xfrm>
          <a:prstGeom prst="rect">
            <a:avLst/>
          </a:prstGeom>
          <a:noFill/>
        </p:spPr>
        <p:txBody>
          <a:bodyPr wrap="none" rtlCol="0">
            <a:spAutoFit/>
          </a:bodyPr>
          <a:lstStyle/>
          <a:p>
            <a:r>
              <a:rPr lang="en-GB" b="1" dirty="0" smtClean="0"/>
              <a:t>Richard Smith</a:t>
            </a:r>
            <a:endParaRPr lang="en-GB" b="1" dirty="0"/>
          </a:p>
        </p:txBody>
      </p:sp>
      <p:pic>
        <p:nvPicPr>
          <p:cNvPr id="11" name="Picture 10"/>
          <p:cNvPicPr>
            <a:picLocks noChangeAspect="1"/>
          </p:cNvPicPr>
          <p:nvPr/>
        </p:nvPicPr>
        <p:blipFill>
          <a:blip r:embed="rId4"/>
          <a:stretch>
            <a:fillRect/>
          </a:stretch>
        </p:blipFill>
        <p:spPr>
          <a:xfrm>
            <a:off x="89809" y="83308"/>
            <a:ext cx="1713837" cy="1103384"/>
          </a:xfrm>
          <a:prstGeom prst="rect">
            <a:avLst/>
          </a:prstGeom>
        </p:spPr>
      </p:pic>
    </p:spTree>
    <p:extLst>
      <p:ext uri="{BB962C8B-B14F-4D97-AF65-F5344CB8AC3E}">
        <p14:creationId xmlns:p14="http://schemas.microsoft.com/office/powerpoint/2010/main" val="1195845570"/>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3837" y="274638"/>
            <a:ext cx="5984982" cy="1143000"/>
          </a:xfrm>
        </p:spPr>
        <p:txBody>
          <a:bodyPr>
            <a:noAutofit/>
          </a:bodyPr>
          <a:lstStyle/>
          <a:p>
            <a:r>
              <a:rPr lang="en-GB" sz="2800" dirty="0" smtClean="0"/>
              <a:t>The proof is in the pudding;</a:t>
            </a:r>
          </a:p>
        </p:txBody>
      </p:sp>
      <p:sp>
        <p:nvSpPr>
          <p:cNvPr id="10" name="Content Placeholder 9"/>
          <p:cNvSpPr>
            <a:spLocks noGrp="1"/>
          </p:cNvSpPr>
          <p:nvPr>
            <p:ph sz="half" idx="2"/>
          </p:nvPr>
        </p:nvSpPr>
        <p:spPr>
          <a:xfrm>
            <a:off x="457201" y="2168876"/>
            <a:ext cx="8537982" cy="3996977"/>
          </a:xfrm>
        </p:spPr>
        <p:txBody>
          <a:bodyPr>
            <a:noAutofit/>
          </a:bodyPr>
          <a:lstStyle/>
          <a:p>
            <a:r>
              <a:rPr lang="en-GB" sz="2400" dirty="0" smtClean="0"/>
              <a:t>“The proof is in the pudding;</a:t>
            </a:r>
          </a:p>
          <a:p>
            <a:pPr marL="342900" lvl="1" indent="-342900">
              <a:buFont typeface="Arial"/>
              <a:buChar char="•"/>
            </a:pPr>
            <a:r>
              <a:rPr lang="en-GB" sz="2800" dirty="0" smtClean="0">
                <a:latin typeface="Arial"/>
                <a:cs typeface="Arial"/>
              </a:rPr>
              <a:t> I have </a:t>
            </a:r>
            <a:r>
              <a:rPr lang="en-GB" sz="2800" b="1" u="sng" dirty="0" smtClean="0">
                <a:latin typeface="Arial"/>
                <a:cs typeface="Arial"/>
              </a:rPr>
              <a:t>used </a:t>
            </a:r>
            <a:r>
              <a:rPr lang="en-GB" sz="2800" b="1" u="sng" dirty="0" err="1" smtClean="0">
                <a:latin typeface="Arial"/>
                <a:cs typeface="Arial"/>
              </a:rPr>
              <a:t>Evo</a:t>
            </a:r>
            <a:r>
              <a:rPr lang="en-GB" sz="2800" b="1" u="sng" dirty="0" smtClean="0">
                <a:latin typeface="Arial"/>
                <a:cs typeface="Arial"/>
              </a:rPr>
              <a:t> </a:t>
            </a:r>
          </a:p>
          <a:p>
            <a:pPr marL="742950" lvl="2" indent="-342900"/>
            <a:r>
              <a:rPr lang="en-GB" sz="2400" i="1" dirty="0" smtClean="0">
                <a:latin typeface="Arial"/>
                <a:cs typeface="Arial"/>
              </a:rPr>
              <a:t>(albeit in disguise sometimes) </a:t>
            </a:r>
          </a:p>
          <a:p>
            <a:pPr marL="742950" lvl="2" indent="-342900"/>
            <a:r>
              <a:rPr lang="en-GB" sz="2400" dirty="0" smtClean="0">
                <a:latin typeface="Arial"/>
                <a:cs typeface="Arial"/>
              </a:rPr>
              <a:t>on two large, high-risk projects in front-office investment banking businesses,</a:t>
            </a:r>
          </a:p>
          <a:p>
            <a:pPr marL="742950" lvl="2" indent="-342900"/>
            <a:r>
              <a:rPr lang="en-GB" sz="2400" dirty="0" smtClean="0">
                <a:latin typeface="Arial"/>
                <a:cs typeface="Arial"/>
              </a:rPr>
              <a:t> and several smaller tasks. “</a:t>
            </a:r>
          </a:p>
          <a:p>
            <a:endParaRPr lang="en-GB" dirty="0" smtClean="0">
              <a:latin typeface="Arial"/>
              <a:cs typeface="Arial"/>
            </a:endParaRPr>
          </a:p>
        </p:txBody>
      </p:sp>
      <p:sp>
        <p:nvSpPr>
          <p:cNvPr id="4" name="Date Placeholder 3"/>
          <p:cNvSpPr>
            <a:spLocks noGrp="1"/>
          </p:cNvSpPr>
          <p:nvPr>
            <p:ph type="dt" sz="half" idx="10"/>
          </p:nvPr>
        </p:nvSpPr>
        <p:spPr/>
        <p:txBody>
          <a:bodyPr/>
          <a:lstStyle/>
          <a:p>
            <a:fld id="{5F51FA35-38A9-744E-8AA0-0B27A722B1FC}" type="datetime3">
              <a:rPr lang="en-GB" smtClean="0"/>
              <a:t>14 April 2015</a:t>
            </a:fld>
            <a:endParaRPr lang="en-GB"/>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EE8796F4-7032-C34F-AF73-99528A14E4FF}" type="slidenum">
              <a:rPr lang="en-GB" smtClean="0"/>
              <a:t>92</a:t>
            </a:fld>
            <a:endParaRPr lang="en-GB"/>
          </a:p>
        </p:txBody>
      </p:sp>
      <p:pic>
        <p:nvPicPr>
          <p:cNvPr id="7" name="Picture 6" descr="IMG_3771.jpg"/>
          <p:cNvPicPr>
            <a:picLocks noChangeAspect="1"/>
          </p:cNvPicPr>
          <p:nvPr/>
        </p:nvPicPr>
        <p:blipFill rotWithShape="1">
          <a:blip r:embed="rId3">
            <a:extLst>
              <a:ext uri="{28A0092B-C50C-407E-A947-70E740481C1C}">
                <a14:useLocalDpi xmlns:a14="http://schemas.microsoft.com/office/drawing/2010/main" val="0"/>
              </a:ext>
            </a:extLst>
          </a:blip>
          <a:srcRect l="31232" t="31250" r="21696" b="34920"/>
          <a:stretch/>
        </p:blipFill>
        <p:spPr>
          <a:xfrm>
            <a:off x="7618003" y="92360"/>
            <a:ext cx="1445181" cy="13905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p:cNvPicPr>
            <a:picLocks noChangeAspect="1"/>
          </p:cNvPicPr>
          <p:nvPr/>
        </p:nvPicPr>
        <p:blipFill>
          <a:blip r:embed="rId4"/>
          <a:stretch>
            <a:fillRect/>
          </a:stretch>
        </p:blipFill>
        <p:spPr>
          <a:xfrm>
            <a:off x="89809" y="0"/>
            <a:ext cx="1713837" cy="1103384"/>
          </a:xfrm>
          <a:prstGeom prst="rect">
            <a:avLst/>
          </a:prstGeom>
        </p:spPr>
      </p:pic>
      <p:sp>
        <p:nvSpPr>
          <p:cNvPr id="12" name="TextBox 11"/>
          <p:cNvSpPr txBox="1"/>
          <p:nvPr/>
        </p:nvSpPr>
        <p:spPr>
          <a:xfrm>
            <a:off x="7618003" y="1627970"/>
            <a:ext cx="1521307" cy="3693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b="1" dirty="0" smtClean="0"/>
              <a:t>Richard Smith</a:t>
            </a:r>
            <a:endParaRPr lang="en-GB" b="1" dirty="0"/>
          </a:p>
        </p:txBody>
      </p:sp>
    </p:spTree>
    <p:extLst>
      <p:ext uri="{BB962C8B-B14F-4D97-AF65-F5344CB8AC3E}">
        <p14:creationId xmlns:p14="http://schemas.microsoft.com/office/powerpoint/2010/main" val="1886383345"/>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5258" y="274638"/>
            <a:ext cx="5241092" cy="1143000"/>
          </a:xfrm>
        </p:spPr>
        <p:txBody>
          <a:bodyPr>
            <a:noAutofit/>
          </a:bodyPr>
          <a:lstStyle/>
          <a:p>
            <a:r>
              <a:rPr lang="en-GB" sz="2400" i="1" dirty="0" smtClean="0"/>
              <a:t>Experience</a:t>
            </a:r>
            <a:r>
              <a:rPr lang="en-GB" sz="2400" dirty="0" smtClean="0">
                <a:latin typeface="Arial"/>
                <a:cs typeface="Arial"/>
              </a:rPr>
              <a:t>: if top level requirements are </a:t>
            </a:r>
            <a:r>
              <a:rPr lang="en-GB" sz="2400" i="1" dirty="0" smtClean="0">
                <a:latin typeface="Arial"/>
                <a:cs typeface="Arial"/>
              </a:rPr>
              <a:t>separated</a:t>
            </a:r>
            <a:r>
              <a:rPr lang="en-GB" sz="2400" dirty="0" smtClean="0">
                <a:latin typeface="Arial"/>
                <a:cs typeface="Arial"/>
              </a:rPr>
              <a:t> from design, the ‘requirements’ are </a:t>
            </a:r>
            <a:r>
              <a:rPr lang="en-GB" sz="2400" b="1" dirty="0" smtClean="0">
                <a:latin typeface="Arial"/>
                <a:cs typeface="Arial"/>
              </a:rPr>
              <a:t>stable</a:t>
            </a:r>
            <a:r>
              <a:rPr lang="en-GB" sz="2400" dirty="0" smtClean="0">
                <a:latin typeface="Arial"/>
                <a:cs typeface="Arial"/>
              </a:rPr>
              <a:t>!</a:t>
            </a:r>
            <a:endParaRPr lang="en-GB" sz="2400" dirty="0">
              <a:latin typeface="Arial"/>
              <a:cs typeface="Arial"/>
            </a:endParaRPr>
          </a:p>
        </p:txBody>
      </p:sp>
      <p:sp>
        <p:nvSpPr>
          <p:cNvPr id="10" name="Content Placeholder 9"/>
          <p:cNvSpPr>
            <a:spLocks noGrp="1"/>
          </p:cNvSpPr>
          <p:nvPr>
            <p:ph sz="half" idx="2"/>
          </p:nvPr>
        </p:nvSpPr>
        <p:spPr>
          <a:xfrm>
            <a:off x="457201" y="2154607"/>
            <a:ext cx="8577666" cy="3865716"/>
          </a:xfrm>
        </p:spPr>
        <p:txBody>
          <a:bodyPr>
            <a:noAutofit/>
          </a:bodyPr>
          <a:lstStyle/>
          <a:p>
            <a:pPr marL="342900" lvl="1" indent="-342900">
              <a:buFont typeface="Arial"/>
              <a:buChar char="•"/>
            </a:pPr>
            <a:r>
              <a:rPr lang="en-GB" dirty="0" smtClean="0">
                <a:latin typeface="Arial"/>
                <a:cs typeface="Arial"/>
              </a:rPr>
              <a:t>“On the largest critical project,</a:t>
            </a:r>
          </a:p>
          <a:p>
            <a:pPr marL="342900" lvl="1" indent="-342900">
              <a:buFont typeface="Arial"/>
              <a:buChar char="•"/>
            </a:pPr>
            <a:r>
              <a:rPr lang="en-GB" dirty="0" smtClean="0">
                <a:latin typeface="Arial"/>
                <a:cs typeface="Arial"/>
              </a:rPr>
              <a:t> the original</a:t>
            </a:r>
            <a:r>
              <a:rPr lang="en-GB" b="1" dirty="0" smtClean="0">
                <a:latin typeface="Arial"/>
                <a:cs typeface="Arial"/>
              </a:rPr>
              <a:t> </a:t>
            </a:r>
            <a:r>
              <a:rPr lang="en-GB" b="1" i="1" dirty="0" smtClean="0">
                <a:latin typeface="Arial"/>
                <a:cs typeface="Arial"/>
              </a:rPr>
              <a:t>business functions &amp; performance objective</a:t>
            </a:r>
            <a:r>
              <a:rPr lang="en-GB" b="1" dirty="0" smtClean="0">
                <a:latin typeface="Arial"/>
                <a:cs typeface="Arial"/>
              </a:rPr>
              <a:t> requirements document,</a:t>
            </a:r>
          </a:p>
          <a:p>
            <a:pPr marL="342900" lvl="1" indent="-342900">
              <a:buFont typeface="Arial"/>
              <a:buChar char="•"/>
            </a:pPr>
            <a:r>
              <a:rPr lang="en-GB" b="1" dirty="0" smtClean="0">
                <a:latin typeface="Arial"/>
                <a:cs typeface="Arial"/>
              </a:rPr>
              <a:t> </a:t>
            </a:r>
            <a:r>
              <a:rPr lang="en-GB" b="1" i="1" dirty="0" smtClean="0">
                <a:latin typeface="Arial"/>
                <a:cs typeface="Arial"/>
              </a:rPr>
              <a:t>which included </a:t>
            </a:r>
            <a:r>
              <a:rPr lang="en-GB" b="1" u="sng" dirty="0" smtClean="0">
                <a:latin typeface="Arial"/>
                <a:cs typeface="Arial"/>
              </a:rPr>
              <a:t>no</a:t>
            </a:r>
            <a:r>
              <a:rPr lang="en-GB" b="1" dirty="0" smtClean="0">
                <a:latin typeface="Arial"/>
                <a:cs typeface="Arial"/>
              </a:rPr>
              <a:t> design, </a:t>
            </a:r>
          </a:p>
          <a:p>
            <a:pPr marL="342900" lvl="1" indent="-342900">
              <a:buFont typeface="Arial"/>
              <a:buChar char="•"/>
            </a:pPr>
            <a:r>
              <a:rPr lang="en-GB" dirty="0" smtClean="0">
                <a:latin typeface="Arial"/>
                <a:cs typeface="Arial"/>
              </a:rPr>
              <a:t>essentially remained </a:t>
            </a:r>
            <a:r>
              <a:rPr lang="en-GB" b="1" i="1" dirty="0" smtClean="0">
                <a:latin typeface="Arial"/>
                <a:cs typeface="Arial"/>
              </a:rPr>
              <a:t>unchanged</a:t>
            </a:r>
          </a:p>
          <a:p>
            <a:pPr marL="342900" lvl="1" indent="-342900">
              <a:buFont typeface="Arial"/>
              <a:buChar char="•"/>
            </a:pPr>
            <a:r>
              <a:rPr lang="en-GB" dirty="0" smtClean="0">
                <a:latin typeface="Arial"/>
                <a:cs typeface="Arial"/>
              </a:rPr>
              <a:t> over the </a:t>
            </a:r>
            <a:r>
              <a:rPr lang="en-GB" b="1" dirty="0" smtClean="0">
                <a:latin typeface="Arial"/>
                <a:cs typeface="Arial"/>
              </a:rPr>
              <a:t>14 months </a:t>
            </a:r>
            <a:r>
              <a:rPr lang="en-GB" dirty="0" smtClean="0">
                <a:latin typeface="Arial"/>
                <a:cs typeface="Arial"/>
              </a:rPr>
              <a:t>the project took to deliver,….”</a:t>
            </a:r>
          </a:p>
          <a:p>
            <a:endParaRPr lang="en-GB" sz="2400" dirty="0"/>
          </a:p>
        </p:txBody>
      </p:sp>
      <p:sp>
        <p:nvSpPr>
          <p:cNvPr id="4" name="Date Placeholder 3"/>
          <p:cNvSpPr>
            <a:spLocks noGrp="1"/>
          </p:cNvSpPr>
          <p:nvPr>
            <p:ph type="dt" sz="half" idx="10"/>
          </p:nvPr>
        </p:nvSpPr>
        <p:spPr/>
        <p:txBody>
          <a:bodyPr/>
          <a:lstStyle/>
          <a:p>
            <a:fld id="{1C7901A7-C5F4-0E4E-A17A-1B3D238A1B53}" type="datetime3">
              <a:rPr lang="en-GB" smtClean="0"/>
              <a:t>14 April 2015</a:t>
            </a:fld>
            <a:endParaRPr lang="en-GB"/>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EE8796F4-7032-C34F-AF73-99528A14E4FF}" type="slidenum">
              <a:rPr lang="en-GB" smtClean="0"/>
              <a:t>93</a:t>
            </a:fld>
            <a:endParaRPr lang="en-GB"/>
          </a:p>
        </p:txBody>
      </p:sp>
      <p:pic>
        <p:nvPicPr>
          <p:cNvPr id="7" name="Picture 6" descr="IMG_3771.jpg"/>
          <p:cNvPicPr>
            <a:picLocks noChangeAspect="1"/>
          </p:cNvPicPr>
          <p:nvPr/>
        </p:nvPicPr>
        <p:blipFill rotWithShape="1">
          <a:blip r:embed="rId3">
            <a:extLst>
              <a:ext uri="{28A0092B-C50C-407E-A947-70E740481C1C}">
                <a14:useLocalDpi xmlns:a14="http://schemas.microsoft.com/office/drawing/2010/main" val="0"/>
              </a:ext>
            </a:extLst>
          </a:blip>
          <a:srcRect l="31232" t="31250" r="21696" b="34920"/>
          <a:stretch/>
        </p:blipFill>
        <p:spPr>
          <a:xfrm>
            <a:off x="7444353" y="69270"/>
            <a:ext cx="1630376" cy="15687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526332" y="6168338"/>
            <a:ext cx="8392291" cy="369332"/>
          </a:xfrm>
          <a:prstGeom prst="rect">
            <a:avLst/>
          </a:prstGeom>
          <a:noFill/>
        </p:spPr>
        <p:txBody>
          <a:bodyPr wrap="none" rtlCol="0">
            <a:spAutoFit/>
          </a:bodyPr>
          <a:lstStyle/>
          <a:p>
            <a:r>
              <a:rPr lang="en-GB" dirty="0" smtClean="0"/>
              <a:t> “ </a:t>
            </a:r>
            <a:r>
              <a:rPr lang="en-GB" dirty="0"/>
              <a:t>I attended a 3-day course with you and Kai whilst at Citigroup in </a:t>
            </a:r>
            <a:r>
              <a:rPr lang="en-GB" dirty="0" smtClean="0"/>
              <a:t>2006”, Richard Smith </a:t>
            </a:r>
            <a:endParaRPr lang="en-GB" dirty="0"/>
          </a:p>
        </p:txBody>
      </p:sp>
      <p:pic>
        <p:nvPicPr>
          <p:cNvPr id="11" name="Picture 10"/>
          <p:cNvPicPr>
            <a:picLocks noChangeAspect="1"/>
          </p:cNvPicPr>
          <p:nvPr/>
        </p:nvPicPr>
        <p:blipFill>
          <a:blip r:embed="rId4"/>
          <a:stretch>
            <a:fillRect/>
          </a:stretch>
        </p:blipFill>
        <p:spPr>
          <a:xfrm>
            <a:off x="112900" y="0"/>
            <a:ext cx="1713837" cy="1103384"/>
          </a:xfrm>
          <a:prstGeom prst="rect">
            <a:avLst/>
          </a:prstGeom>
        </p:spPr>
      </p:pic>
      <p:sp>
        <p:nvSpPr>
          <p:cNvPr id="12" name="TextBox 11"/>
          <p:cNvSpPr txBox="1"/>
          <p:nvPr/>
        </p:nvSpPr>
        <p:spPr>
          <a:xfrm>
            <a:off x="7513560" y="1684168"/>
            <a:ext cx="1521307" cy="3693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b="1" dirty="0" smtClean="0"/>
              <a:t>Richard Smith</a:t>
            </a:r>
            <a:endParaRPr lang="en-GB" b="1" dirty="0"/>
          </a:p>
        </p:txBody>
      </p:sp>
    </p:spTree>
    <p:extLst>
      <p:ext uri="{BB962C8B-B14F-4D97-AF65-F5344CB8AC3E}">
        <p14:creationId xmlns:p14="http://schemas.microsoft.com/office/powerpoint/2010/main" val="680058533"/>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124444" y="1"/>
            <a:ext cx="1713837" cy="1103384"/>
          </a:xfrm>
          <a:prstGeom prst="rect">
            <a:avLst/>
          </a:prstGeom>
        </p:spPr>
      </p:pic>
      <p:sp>
        <p:nvSpPr>
          <p:cNvPr id="2" name="Title 1"/>
          <p:cNvSpPr>
            <a:spLocks noGrp="1"/>
          </p:cNvSpPr>
          <p:nvPr>
            <p:ph type="title"/>
          </p:nvPr>
        </p:nvSpPr>
        <p:spPr>
          <a:xfrm>
            <a:off x="1468331" y="274638"/>
            <a:ext cx="6424483" cy="1143000"/>
          </a:xfrm>
        </p:spPr>
        <p:txBody>
          <a:bodyPr>
            <a:noAutofit/>
          </a:bodyPr>
          <a:lstStyle/>
          <a:p>
            <a:r>
              <a:rPr lang="en-GB" sz="3200" dirty="0" smtClean="0"/>
              <a:t>Dynamic (Agile, </a:t>
            </a:r>
            <a:r>
              <a:rPr lang="en-GB" sz="3200" dirty="0" err="1" smtClean="0"/>
              <a:t>Evo</a:t>
            </a:r>
            <a:r>
              <a:rPr lang="en-GB" sz="3200" dirty="0" smtClean="0"/>
              <a:t>) design testing: </a:t>
            </a:r>
            <a:br>
              <a:rPr lang="en-GB" sz="3200" dirty="0" smtClean="0"/>
            </a:br>
            <a:r>
              <a:rPr lang="en-GB" sz="3200" dirty="0" smtClean="0"/>
              <a:t>not unlike ‘Lean </a:t>
            </a:r>
            <a:r>
              <a:rPr lang="en-GB" sz="3200" dirty="0" err="1" smtClean="0"/>
              <a:t>Startup</a:t>
            </a:r>
            <a:r>
              <a:rPr lang="en-GB" sz="3200" dirty="0" smtClean="0"/>
              <a:t>’ </a:t>
            </a:r>
            <a:endParaRPr lang="en-GB" sz="3200" dirty="0"/>
          </a:p>
        </p:txBody>
      </p:sp>
      <p:sp>
        <p:nvSpPr>
          <p:cNvPr id="10" name="Content Placeholder 9"/>
          <p:cNvSpPr>
            <a:spLocks noGrp="1"/>
          </p:cNvSpPr>
          <p:nvPr>
            <p:ph sz="half" idx="2"/>
          </p:nvPr>
        </p:nvSpPr>
        <p:spPr>
          <a:xfrm>
            <a:off x="526332" y="2154607"/>
            <a:ext cx="8160468" cy="3971556"/>
          </a:xfrm>
        </p:spPr>
        <p:txBody>
          <a:bodyPr>
            <a:noAutofit/>
          </a:bodyPr>
          <a:lstStyle/>
          <a:p>
            <a:r>
              <a:rPr lang="en-GB" sz="1800" dirty="0" smtClean="0">
                <a:latin typeface="Arial"/>
                <a:cs typeface="Arial"/>
              </a:rPr>
              <a:t>“… but </a:t>
            </a:r>
            <a:r>
              <a:rPr lang="en-GB" dirty="0" smtClean="0">
                <a:latin typeface="Arial"/>
                <a:cs typeface="Arial"/>
              </a:rPr>
              <a:t>the detailed </a:t>
            </a:r>
            <a:r>
              <a:rPr lang="en-GB" b="1" dirty="0" smtClean="0">
                <a:latin typeface="Arial"/>
                <a:cs typeface="Arial"/>
              </a:rPr>
              <a:t>designs</a:t>
            </a:r>
            <a:r>
              <a:rPr lang="en-GB" dirty="0" smtClean="0">
                <a:latin typeface="Arial"/>
                <a:cs typeface="Arial"/>
              </a:rPr>
              <a:t> </a:t>
            </a:r>
          </a:p>
          <a:p>
            <a:pPr lvl="1"/>
            <a:r>
              <a:rPr lang="en-GB" sz="1800" b="1" dirty="0" smtClean="0">
                <a:latin typeface="Arial"/>
                <a:cs typeface="Arial"/>
              </a:rPr>
              <a:t>(of the GUI, business logic, performance characteristics) </a:t>
            </a:r>
          </a:p>
          <a:p>
            <a:r>
              <a:rPr lang="en-GB" sz="3200" b="1" dirty="0" smtClean="0">
                <a:latin typeface="Arial"/>
                <a:cs typeface="Arial"/>
              </a:rPr>
              <a:t>changed</a:t>
            </a:r>
            <a:r>
              <a:rPr lang="en-GB" sz="3200" dirty="0" smtClean="0">
                <a:latin typeface="Arial"/>
                <a:cs typeface="Arial"/>
              </a:rPr>
              <a:t> many many times</a:t>
            </a:r>
            <a:r>
              <a:rPr lang="en-GB" sz="1800" dirty="0" smtClean="0">
                <a:latin typeface="Arial"/>
                <a:cs typeface="Arial"/>
              </a:rPr>
              <a:t>, </a:t>
            </a:r>
          </a:p>
          <a:p>
            <a:r>
              <a:rPr lang="en-GB" sz="1800" dirty="0" smtClean="0">
                <a:latin typeface="Arial"/>
                <a:cs typeface="Arial"/>
              </a:rPr>
              <a:t>guided by lessons learnt </a:t>
            </a:r>
          </a:p>
          <a:p>
            <a:r>
              <a:rPr lang="en-GB" sz="1800" dirty="0" smtClean="0">
                <a:latin typeface="Arial"/>
                <a:cs typeface="Arial"/>
              </a:rPr>
              <a:t>and </a:t>
            </a:r>
            <a:r>
              <a:rPr lang="en-GB" sz="1800" b="1" dirty="0" smtClean="0">
                <a:latin typeface="Arial"/>
                <a:cs typeface="Arial"/>
              </a:rPr>
              <a:t>feedback</a:t>
            </a:r>
            <a:r>
              <a:rPr lang="en-GB" sz="1800" dirty="0" smtClean="0">
                <a:latin typeface="Arial"/>
                <a:cs typeface="Arial"/>
              </a:rPr>
              <a:t> gained by </a:t>
            </a:r>
          </a:p>
          <a:p>
            <a:r>
              <a:rPr lang="en-GB" sz="1800" dirty="0" smtClean="0">
                <a:latin typeface="Arial"/>
                <a:cs typeface="Arial"/>
              </a:rPr>
              <a:t>delivering a succession of early deliveries</a:t>
            </a:r>
          </a:p>
          <a:p>
            <a:r>
              <a:rPr lang="en-GB" sz="1800" dirty="0" smtClean="0">
                <a:latin typeface="Arial"/>
                <a:cs typeface="Arial"/>
              </a:rPr>
              <a:t> to real users”</a:t>
            </a:r>
            <a:endParaRPr lang="en-GB" sz="1800" dirty="0">
              <a:latin typeface="Arial"/>
              <a:cs typeface="Arial"/>
            </a:endParaRPr>
          </a:p>
        </p:txBody>
      </p:sp>
      <p:sp>
        <p:nvSpPr>
          <p:cNvPr id="4" name="Date Placeholder 3"/>
          <p:cNvSpPr>
            <a:spLocks noGrp="1"/>
          </p:cNvSpPr>
          <p:nvPr>
            <p:ph type="dt" sz="half" idx="10"/>
          </p:nvPr>
        </p:nvSpPr>
        <p:spPr/>
        <p:txBody>
          <a:bodyPr/>
          <a:lstStyle/>
          <a:p>
            <a:fld id="{D2AF462B-F32F-7F47-90F2-6DF76D11F984}" type="datetime3">
              <a:rPr lang="en-GB" smtClean="0"/>
              <a:t>14 April 2015</a:t>
            </a:fld>
            <a:endParaRPr lang="en-GB"/>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EE8796F4-7032-C34F-AF73-99528A14E4FF}" type="slidenum">
              <a:rPr lang="en-GB" smtClean="0"/>
              <a:t>94</a:t>
            </a:fld>
            <a:endParaRPr lang="en-GB"/>
          </a:p>
        </p:txBody>
      </p:sp>
      <p:pic>
        <p:nvPicPr>
          <p:cNvPr id="7" name="Picture 6" descr="IMG_3771.jpg"/>
          <p:cNvPicPr>
            <a:picLocks noChangeAspect="1"/>
          </p:cNvPicPr>
          <p:nvPr/>
        </p:nvPicPr>
        <p:blipFill rotWithShape="1">
          <a:blip r:embed="rId4">
            <a:extLst>
              <a:ext uri="{28A0092B-C50C-407E-A947-70E740481C1C}">
                <a14:useLocalDpi xmlns:a14="http://schemas.microsoft.com/office/drawing/2010/main" val="0"/>
              </a:ext>
            </a:extLst>
          </a:blip>
          <a:srcRect l="31232" t="31250" r="21696" b="34920"/>
          <a:stretch/>
        </p:blipFill>
        <p:spPr>
          <a:xfrm>
            <a:off x="7846634" y="80816"/>
            <a:ext cx="1251185" cy="12039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526332" y="6088958"/>
            <a:ext cx="8392291" cy="369332"/>
          </a:xfrm>
          <a:prstGeom prst="rect">
            <a:avLst/>
          </a:prstGeom>
          <a:noFill/>
        </p:spPr>
        <p:txBody>
          <a:bodyPr wrap="none" rtlCol="0">
            <a:spAutoFit/>
          </a:bodyPr>
          <a:lstStyle/>
          <a:p>
            <a:r>
              <a:rPr lang="en-GB" dirty="0" smtClean="0"/>
              <a:t> “ </a:t>
            </a:r>
            <a:r>
              <a:rPr lang="en-GB" dirty="0"/>
              <a:t>I attended a 3-day course with you and Kai whilst at Citigroup in </a:t>
            </a:r>
            <a:r>
              <a:rPr lang="en-GB" dirty="0" smtClean="0"/>
              <a:t>2006”, Richard Smith </a:t>
            </a:r>
            <a:endParaRPr lang="en-GB" dirty="0"/>
          </a:p>
        </p:txBody>
      </p:sp>
      <p:sp>
        <p:nvSpPr>
          <p:cNvPr id="12" name="TextBox 11"/>
          <p:cNvSpPr txBox="1"/>
          <p:nvPr/>
        </p:nvSpPr>
        <p:spPr>
          <a:xfrm>
            <a:off x="7661284" y="1367755"/>
            <a:ext cx="1521307" cy="369332"/>
          </a:xfrm>
          <a:prstGeom prst="rect">
            <a:avLst/>
          </a:prstGeom>
          <a:noFill/>
        </p:spPr>
        <p:txBody>
          <a:bodyPr wrap="none" rtlCol="0">
            <a:spAutoFit/>
          </a:bodyPr>
          <a:lstStyle/>
          <a:p>
            <a:r>
              <a:rPr lang="en-GB" b="1" dirty="0" smtClean="0"/>
              <a:t>Richard Smith</a:t>
            </a:r>
            <a:endParaRPr lang="en-GB" b="1" dirty="0"/>
          </a:p>
        </p:txBody>
      </p:sp>
    </p:spTree>
    <p:extLst>
      <p:ext uri="{BB962C8B-B14F-4D97-AF65-F5344CB8AC3E}">
        <p14:creationId xmlns:p14="http://schemas.microsoft.com/office/powerpoint/2010/main" val="1631236860"/>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5635" y="274638"/>
            <a:ext cx="5944417" cy="1143000"/>
          </a:xfrm>
        </p:spPr>
        <p:txBody>
          <a:bodyPr>
            <a:noAutofit/>
          </a:bodyPr>
          <a:lstStyle/>
          <a:p>
            <a:r>
              <a:rPr lang="en-GB" sz="3200" dirty="0" smtClean="0"/>
              <a:t>It looks like the stakeholders liked the top level system qualities, </a:t>
            </a:r>
            <a:br>
              <a:rPr lang="en-GB" sz="3200" dirty="0" smtClean="0"/>
            </a:br>
            <a:r>
              <a:rPr lang="en-GB" sz="3200" dirty="0" smtClean="0"/>
              <a:t>on first try</a:t>
            </a:r>
            <a:endParaRPr lang="en-GB" sz="3200" dirty="0"/>
          </a:p>
        </p:txBody>
      </p:sp>
      <p:sp>
        <p:nvSpPr>
          <p:cNvPr id="10" name="Content Placeholder 9"/>
          <p:cNvSpPr>
            <a:spLocks noGrp="1"/>
          </p:cNvSpPr>
          <p:nvPr>
            <p:ph sz="half" idx="2"/>
          </p:nvPr>
        </p:nvSpPr>
        <p:spPr>
          <a:xfrm>
            <a:off x="656456" y="2126069"/>
            <a:ext cx="8030344" cy="4000094"/>
          </a:xfrm>
        </p:spPr>
        <p:txBody>
          <a:bodyPr>
            <a:normAutofit/>
          </a:bodyPr>
          <a:lstStyle/>
          <a:p>
            <a:pPr lvl="1"/>
            <a:r>
              <a:rPr lang="en-GB" dirty="0" smtClean="0">
                <a:latin typeface="Arial"/>
                <a:cs typeface="Arial"/>
              </a:rPr>
              <a:t>“ In the end, the new system responsible for 10s of USD billions of notional risk</a:t>
            </a:r>
            <a:r>
              <a:rPr lang="en-GB" sz="1050" dirty="0" smtClean="0">
                <a:latin typeface="Arial"/>
                <a:cs typeface="Arial"/>
              </a:rPr>
              <a:t>, </a:t>
            </a:r>
          </a:p>
          <a:p>
            <a:pPr lvl="1"/>
            <a:r>
              <a:rPr lang="en-GB" sz="2800" b="1" dirty="0" smtClean="0">
                <a:latin typeface="Arial"/>
                <a:cs typeface="Arial"/>
              </a:rPr>
              <a:t>successfully went live </a:t>
            </a:r>
          </a:p>
          <a:p>
            <a:pPr lvl="1"/>
            <a:r>
              <a:rPr lang="en-GB" sz="2800" b="1" dirty="0">
                <a:latin typeface="Arial"/>
                <a:cs typeface="Arial"/>
              </a:rPr>
              <a:t>o</a:t>
            </a:r>
            <a:r>
              <a:rPr lang="en-GB" sz="2800" b="1" dirty="0" smtClean="0">
                <a:latin typeface="Arial"/>
                <a:cs typeface="Arial"/>
              </a:rPr>
              <a:t>ver one weekend </a:t>
            </a:r>
          </a:p>
          <a:p>
            <a:pPr lvl="1"/>
            <a:r>
              <a:rPr lang="en-GB" sz="2800" b="1" dirty="0" smtClean="0">
                <a:latin typeface="Arial"/>
                <a:cs typeface="Arial"/>
              </a:rPr>
              <a:t>for 800 users worldwide</a:t>
            </a:r>
            <a:r>
              <a:rPr lang="en-GB" sz="1050" dirty="0" smtClean="0">
                <a:latin typeface="Arial"/>
                <a:cs typeface="Arial"/>
              </a:rPr>
              <a:t>,</a:t>
            </a:r>
          </a:p>
          <a:p>
            <a:pPr lvl="1"/>
            <a:r>
              <a:rPr lang="en-GB" sz="2200" dirty="0" smtClean="0">
                <a:latin typeface="Arial"/>
                <a:cs typeface="Arial"/>
              </a:rPr>
              <a:t>and  </a:t>
            </a:r>
            <a:r>
              <a:rPr lang="en-GB" sz="2800" b="1" dirty="0" smtClean="0">
                <a:latin typeface="Arial"/>
                <a:cs typeface="Arial"/>
              </a:rPr>
              <a:t>was seen as a big success </a:t>
            </a:r>
          </a:p>
          <a:p>
            <a:pPr lvl="1"/>
            <a:r>
              <a:rPr lang="en-GB" sz="2800" b="1" dirty="0" smtClean="0">
                <a:latin typeface="Arial"/>
                <a:cs typeface="Arial"/>
              </a:rPr>
              <a:t>by the sponsoring stakeholders.” </a:t>
            </a:r>
            <a:endParaRPr lang="en-GB" sz="2800" b="1" u="sng" dirty="0" smtClean="0">
              <a:latin typeface="Arial"/>
              <a:cs typeface="Arial"/>
            </a:endParaRPr>
          </a:p>
          <a:p>
            <a:endParaRPr lang="en-GB" sz="1100" dirty="0" smtClean="0">
              <a:latin typeface="Arial"/>
              <a:cs typeface="Arial"/>
            </a:endParaRPr>
          </a:p>
          <a:p>
            <a:endParaRPr lang="en-GB" sz="4400" dirty="0">
              <a:latin typeface="Arial"/>
              <a:cs typeface="Arial"/>
            </a:endParaRPr>
          </a:p>
        </p:txBody>
      </p:sp>
      <p:sp>
        <p:nvSpPr>
          <p:cNvPr id="4" name="Date Placeholder 3"/>
          <p:cNvSpPr>
            <a:spLocks noGrp="1"/>
          </p:cNvSpPr>
          <p:nvPr>
            <p:ph type="dt" sz="half" idx="10"/>
          </p:nvPr>
        </p:nvSpPr>
        <p:spPr/>
        <p:txBody>
          <a:bodyPr/>
          <a:lstStyle/>
          <a:p>
            <a:fld id="{B86551B0-8E9D-214C-84DD-1A359DAE7EC2}" type="datetime3">
              <a:rPr lang="en-GB" smtClean="0"/>
              <a:t>14 April 2015</a:t>
            </a:fld>
            <a:endParaRPr lang="en-GB"/>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EE8796F4-7032-C34F-AF73-99528A14E4FF}" type="slidenum">
              <a:rPr lang="en-GB" smtClean="0"/>
              <a:t>95</a:t>
            </a:fld>
            <a:endParaRPr lang="en-GB"/>
          </a:p>
        </p:txBody>
      </p:sp>
      <p:pic>
        <p:nvPicPr>
          <p:cNvPr id="7" name="Picture 6" descr="IMG_3771.jpg"/>
          <p:cNvPicPr>
            <a:picLocks noChangeAspect="1"/>
          </p:cNvPicPr>
          <p:nvPr/>
        </p:nvPicPr>
        <p:blipFill rotWithShape="1">
          <a:blip r:embed="rId3">
            <a:extLst>
              <a:ext uri="{28A0092B-C50C-407E-A947-70E740481C1C}">
                <a14:useLocalDpi xmlns:a14="http://schemas.microsoft.com/office/drawing/2010/main" val="0"/>
              </a:ext>
            </a:extLst>
          </a:blip>
          <a:srcRect l="31232" t="31250" r="21696" b="34920"/>
          <a:stretch/>
        </p:blipFill>
        <p:spPr>
          <a:xfrm>
            <a:off x="7747002" y="69271"/>
            <a:ext cx="1339272" cy="12886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367596" y="6088958"/>
            <a:ext cx="8444477" cy="369332"/>
          </a:xfrm>
          <a:prstGeom prst="rect">
            <a:avLst/>
          </a:prstGeom>
          <a:noFill/>
        </p:spPr>
        <p:txBody>
          <a:bodyPr wrap="none" rtlCol="0">
            <a:spAutoFit/>
          </a:bodyPr>
          <a:lstStyle/>
          <a:p>
            <a:r>
              <a:rPr lang="en-GB" dirty="0" smtClean="0"/>
              <a:t> “ </a:t>
            </a:r>
            <a:r>
              <a:rPr lang="en-GB" dirty="0"/>
              <a:t>I attended a 3-day course with you and Kai whilst at Citigroup in </a:t>
            </a:r>
            <a:r>
              <a:rPr lang="en-GB" dirty="0" smtClean="0"/>
              <a:t>2006” , Richard Smith  </a:t>
            </a:r>
            <a:endParaRPr lang="en-GB" dirty="0"/>
          </a:p>
        </p:txBody>
      </p:sp>
      <p:sp>
        <p:nvSpPr>
          <p:cNvPr id="12" name="TextBox 11"/>
          <p:cNvSpPr txBox="1"/>
          <p:nvPr/>
        </p:nvSpPr>
        <p:spPr>
          <a:xfrm>
            <a:off x="7661284" y="1367755"/>
            <a:ext cx="1521307" cy="369332"/>
          </a:xfrm>
          <a:prstGeom prst="rect">
            <a:avLst/>
          </a:prstGeom>
          <a:noFill/>
        </p:spPr>
        <p:txBody>
          <a:bodyPr wrap="none" rtlCol="0">
            <a:spAutoFit/>
          </a:bodyPr>
          <a:lstStyle/>
          <a:p>
            <a:r>
              <a:rPr lang="en-GB" b="1" dirty="0" smtClean="0"/>
              <a:t>Richard Smith</a:t>
            </a:r>
            <a:endParaRPr lang="en-GB" b="1" dirty="0"/>
          </a:p>
        </p:txBody>
      </p:sp>
      <p:pic>
        <p:nvPicPr>
          <p:cNvPr id="11" name="Picture 10"/>
          <p:cNvPicPr>
            <a:picLocks noChangeAspect="1"/>
          </p:cNvPicPr>
          <p:nvPr/>
        </p:nvPicPr>
        <p:blipFill>
          <a:blip r:embed="rId4"/>
          <a:stretch>
            <a:fillRect/>
          </a:stretch>
        </p:blipFill>
        <p:spPr>
          <a:xfrm>
            <a:off x="101353" y="1"/>
            <a:ext cx="1713837" cy="1103384"/>
          </a:xfrm>
          <a:prstGeom prst="rect">
            <a:avLst/>
          </a:prstGeom>
        </p:spPr>
      </p:pic>
    </p:spTree>
    <p:extLst>
      <p:ext uri="{BB962C8B-B14F-4D97-AF65-F5344CB8AC3E}">
        <p14:creationId xmlns:p14="http://schemas.microsoft.com/office/powerpoint/2010/main" val="339392689"/>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214533" cy="1143000"/>
          </a:xfrm>
        </p:spPr>
        <p:txBody>
          <a:bodyPr/>
          <a:lstStyle/>
          <a:p>
            <a:r>
              <a:rPr lang="en-GB" dirty="0" smtClean="0"/>
              <a:t>Is it so hard to change?</a:t>
            </a:r>
            <a:endParaRPr lang="en-GB" dirty="0"/>
          </a:p>
        </p:txBody>
      </p:sp>
      <p:sp>
        <p:nvSpPr>
          <p:cNvPr id="3" name="Content Placeholder 2"/>
          <p:cNvSpPr>
            <a:spLocks noGrp="1"/>
          </p:cNvSpPr>
          <p:nvPr>
            <p:ph sz="half" idx="1"/>
          </p:nvPr>
        </p:nvSpPr>
        <p:spPr/>
        <p:txBody>
          <a:bodyPr>
            <a:normAutofit fontScale="62500" lnSpcReduction="20000"/>
          </a:bodyPr>
          <a:lstStyle/>
          <a:p>
            <a:r>
              <a:rPr lang="en-GB" sz="3800" b="1" dirty="0" smtClean="0"/>
              <a:t>NOT</a:t>
            </a:r>
            <a:r>
              <a:rPr lang="en-GB" sz="3800" dirty="0" smtClean="0"/>
              <a:t> </a:t>
            </a:r>
            <a:r>
              <a:rPr lang="en-GB" dirty="0" smtClean="0"/>
              <a:t>if we </a:t>
            </a:r>
            <a:r>
              <a:rPr lang="en-GB" b="1" dirty="0" smtClean="0"/>
              <a:t>delegate power to the people in the trenches</a:t>
            </a:r>
          </a:p>
          <a:p>
            <a:r>
              <a:rPr lang="en-GB" dirty="0" smtClean="0"/>
              <a:t>And that means giving them information about the problems</a:t>
            </a:r>
          </a:p>
          <a:p>
            <a:r>
              <a:rPr lang="en-GB" dirty="0" smtClean="0"/>
              <a:t>Letting them be driven by </a:t>
            </a:r>
            <a:r>
              <a:rPr lang="en-GB" b="1" dirty="0" smtClean="0"/>
              <a:t>stakeholder values </a:t>
            </a:r>
            <a:r>
              <a:rPr lang="en-GB" dirty="0" smtClean="0"/>
              <a:t>and goals</a:t>
            </a:r>
          </a:p>
          <a:p>
            <a:pPr lvl="1"/>
            <a:r>
              <a:rPr lang="en-GB" dirty="0" smtClean="0"/>
              <a:t>But finding their </a:t>
            </a:r>
            <a:r>
              <a:rPr lang="en-GB" i="1" dirty="0" smtClean="0"/>
              <a:t>own</a:t>
            </a:r>
            <a:r>
              <a:rPr lang="en-GB" dirty="0" smtClean="0"/>
              <a:t> solutions to these challenges</a:t>
            </a:r>
          </a:p>
          <a:p>
            <a:r>
              <a:rPr lang="en-GB" dirty="0" smtClean="0"/>
              <a:t>And giving them a chance to </a:t>
            </a:r>
            <a:r>
              <a:rPr lang="en-GB" b="1" dirty="0" smtClean="0"/>
              <a:t>suggest</a:t>
            </a:r>
            <a:r>
              <a:rPr lang="en-GB" dirty="0" smtClean="0"/>
              <a:t>, and </a:t>
            </a:r>
            <a:r>
              <a:rPr lang="en-GB" b="1" dirty="0" smtClean="0"/>
              <a:t>make</a:t>
            </a:r>
            <a:r>
              <a:rPr lang="en-GB" dirty="0" smtClean="0"/>
              <a:t>, changes</a:t>
            </a:r>
          </a:p>
          <a:p>
            <a:r>
              <a:rPr lang="en-GB" dirty="0" smtClean="0"/>
              <a:t>And giving them a chance to </a:t>
            </a:r>
            <a:r>
              <a:rPr lang="en-GB" b="1" dirty="0" smtClean="0"/>
              <a:t>measure</a:t>
            </a:r>
            <a:r>
              <a:rPr lang="en-GB" dirty="0" smtClean="0"/>
              <a:t> the success, or failure, of their own ideas</a:t>
            </a:r>
          </a:p>
          <a:p>
            <a:r>
              <a:rPr lang="en-GB" dirty="0" smtClean="0"/>
              <a:t>To </a:t>
            </a:r>
            <a:r>
              <a:rPr lang="en-GB" b="1" dirty="0" smtClean="0"/>
              <a:t>learn</a:t>
            </a:r>
            <a:r>
              <a:rPr lang="en-GB" dirty="0" smtClean="0"/>
              <a:t> and try again</a:t>
            </a:r>
          </a:p>
          <a:p>
            <a:r>
              <a:rPr lang="en-GB" dirty="0" smtClean="0"/>
              <a:t>To eternally perform a change process, at their own pace</a:t>
            </a:r>
          </a:p>
          <a:p>
            <a:r>
              <a:rPr lang="en-GB" dirty="0" smtClean="0"/>
              <a:t>Supported, protected, and funded by management</a:t>
            </a:r>
            <a:endParaRPr lang="en-GB" dirty="0"/>
          </a:p>
        </p:txBody>
      </p:sp>
      <p:sp>
        <p:nvSpPr>
          <p:cNvPr id="4" name="Content Placeholder 3"/>
          <p:cNvSpPr>
            <a:spLocks noGrp="1"/>
          </p:cNvSpPr>
          <p:nvPr>
            <p:ph sz="half" idx="2"/>
          </p:nvPr>
        </p:nvSpPr>
        <p:spPr>
          <a:xfrm>
            <a:off x="4495801" y="2777057"/>
            <a:ext cx="4648200" cy="3755498"/>
          </a:xfrm>
        </p:spPr>
        <p:txBody>
          <a:bodyPr/>
          <a:lstStyle/>
          <a:p>
            <a:r>
              <a:rPr lang="en-GB" sz="2000" b="1" dirty="0" smtClean="0"/>
              <a:t>YES IT IS damned HARD</a:t>
            </a:r>
          </a:p>
          <a:p>
            <a:r>
              <a:rPr lang="en-GB" sz="2000" dirty="0" smtClean="0"/>
              <a:t>If managers try top down, command and control</a:t>
            </a:r>
          </a:p>
          <a:p>
            <a:pPr lvl="1"/>
            <a:r>
              <a:rPr lang="en-GB" sz="1800" dirty="0" smtClean="0"/>
              <a:t>And dictate solutions like agile, lean, CMMI</a:t>
            </a:r>
          </a:p>
          <a:p>
            <a:pPr lvl="1"/>
            <a:r>
              <a:rPr lang="en-GB" sz="1800" dirty="0" smtClean="0"/>
              <a:t>With a deadline next year</a:t>
            </a:r>
          </a:p>
          <a:p>
            <a:r>
              <a:rPr lang="en-GB" sz="2000" dirty="0" smtClean="0"/>
              <a:t>And hard  if outside or inside consultants, are the source of the ‘big change ideas’</a:t>
            </a:r>
          </a:p>
          <a:p>
            <a:pPr lvl="1"/>
            <a:r>
              <a:rPr lang="en-GB" sz="1800" dirty="0" smtClean="0"/>
              <a:t>It is the </a:t>
            </a:r>
            <a:r>
              <a:rPr lang="en-GB" sz="1800" b="1" dirty="0" smtClean="0"/>
              <a:t>many small practical ideas</a:t>
            </a:r>
            <a:r>
              <a:rPr lang="en-GB" sz="1800" dirty="0" smtClean="0"/>
              <a:t> that win in the long term</a:t>
            </a:r>
            <a:endParaRPr lang="en-GB" sz="1800" dirty="0"/>
          </a:p>
        </p:txBody>
      </p:sp>
      <p:sp>
        <p:nvSpPr>
          <p:cNvPr id="5" name="Date Placeholder 4"/>
          <p:cNvSpPr>
            <a:spLocks noGrp="1"/>
          </p:cNvSpPr>
          <p:nvPr>
            <p:ph type="dt" sz="half" idx="10"/>
          </p:nvPr>
        </p:nvSpPr>
        <p:spPr/>
        <p:txBody>
          <a:bodyPr/>
          <a:lstStyle/>
          <a:p>
            <a:pPr>
              <a:defRPr/>
            </a:pPr>
            <a:fld id="{4DACE8CB-E2A7-1E4B-9646-52D35EC7D860}" type="datetime3">
              <a:rPr lang="en-GB" smtClean="0"/>
              <a:t>14 April 2015</a:t>
            </a:fld>
            <a:endParaRPr lang="en-US"/>
          </a:p>
        </p:txBody>
      </p:sp>
      <p:sp>
        <p:nvSpPr>
          <p:cNvPr id="6" name="Footer Placeholder 5"/>
          <p:cNvSpPr>
            <a:spLocks noGrp="1"/>
          </p:cNvSpPr>
          <p:nvPr>
            <p:ph type="ftr" sz="quarter" idx="11"/>
          </p:nvPr>
        </p:nvSpPr>
        <p:spPr/>
        <p:txBody>
          <a:bodyPr/>
          <a:lstStyle/>
          <a:p>
            <a:pPr>
              <a:defRPr/>
            </a:pPr>
            <a:r>
              <a:rPr lang="en-US" smtClean="0"/>
              <a:t>Copyright Tom@Gilb.com 2014</a:t>
            </a:r>
            <a:endParaRPr lang="en-US"/>
          </a:p>
        </p:txBody>
      </p:sp>
      <p:sp>
        <p:nvSpPr>
          <p:cNvPr id="7" name="Slide Number Placeholder 6"/>
          <p:cNvSpPr>
            <a:spLocks noGrp="1"/>
          </p:cNvSpPr>
          <p:nvPr>
            <p:ph type="sldNum" sz="quarter" idx="12"/>
          </p:nvPr>
        </p:nvSpPr>
        <p:spPr/>
        <p:txBody>
          <a:bodyPr/>
          <a:lstStyle/>
          <a:p>
            <a:pPr>
              <a:defRPr/>
            </a:pPr>
            <a:fld id="{065B7237-CA1D-AB43-9BC0-1A0BAD6E7FE3}" type="slidenum">
              <a:rPr lang="en-US" smtClean="0"/>
              <a:pPr>
                <a:defRPr/>
              </a:pPr>
              <a:t>96</a:t>
            </a:fld>
            <a:endParaRPr lang="en-US"/>
          </a:p>
        </p:txBody>
      </p:sp>
      <p:pic>
        <p:nvPicPr>
          <p:cNvPr id="8" name="Picture 7"/>
          <p:cNvPicPr>
            <a:picLocks noChangeAspect="1"/>
          </p:cNvPicPr>
          <p:nvPr/>
        </p:nvPicPr>
        <p:blipFill>
          <a:blip r:embed="rId3"/>
          <a:stretch>
            <a:fillRect/>
          </a:stretch>
        </p:blipFill>
        <p:spPr>
          <a:xfrm>
            <a:off x="5855404" y="0"/>
            <a:ext cx="3119262" cy="2810933"/>
          </a:xfrm>
          <a:prstGeom prst="rect">
            <a:avLst/>
          </a:prstGeom>
        </p:spPr>
      </p:pic>
    </p:spTree>
    <p:extLst>
      <p:ext uri="{BB962C8B-B14F-4D97-AF65-F5344CB8AC3E}">
        <p14:creationId xmlns:p14="http://schemas.microsoft.com/office/powerpoint/2010/main" val="1946705556"/>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My 10 Principles of Improvement </a:t>
            </a:r>
            <a:endParaRPr lang="en-GB" dirty="0"/>
          </a:p>
        </p:txBody>
      </p:sp>
      <p:sp>
        <p:nvSpPr>
          <p:cNvPr id="8" name="Text Placeholder 7"/>
          <p:cNvSpPr>
            <a:spLocks noGrp="1"/>
          </p:cNvSpPr>
          <p:nvPr>
            <p:ph type="body" idx="1"/>
          </p:nvPr>
        </p:nvSpPr>
        <p:spPr/>
        <p:txBody>
          <a:bodyPr/>
          <a:lstStyle/>
          <a:p>
            <a:r>
              <a:rPr lang="en-GB" dirty="0" smtClean="0"/>
              <a:t>Work Environment</a:t>
            </a:r>
            <a:endParaRPr lang="en-GB" dirty="0"/>
          </a:p>
        </p:txBody>
      </p:sp>
      <p:sp>
        <p:nvSpPr>
          <p:cNvPr id="3" name="Content Placeholder 2"/>
          <p:cNvSpPr>
            <a:spLocks noGrp="1"/>
          </p:cNvSpPr>
          <p:nvPr>
            <p:ph sz="half" idx="2"/>
          </p:nvPr>
        </p:nvSpPr>
        <p:spPr/>
        <p:txBody>
          <a:bodyPr/>
          <a:lstStyle/>
          <a:p>
            <a:pPr marL="514350" indent="-514350">
              <a:buFont typeface="+mj-lt"/>
              <a:buAutoNum type="arabicPeriod"/>
            </a:pPr>
            <a:r>
              <a:rPr lang="en-GB" dirty="0" smtClean="0"/>
              <a:t>Delegate to the doers</a:t>
            </a:r>
          </a:p>
          <a:p>
            <a:pPr marL="514350" indent="-514350">
              <a:buFont typeface="+mj-lt"/>
              <a:buAutoNum type="arabicPeriod"/>
            </a:pPr>
            <a:r>
              <a:rPr lang="en-GB" dirty="0" smtClean="0"/>
              <a:t>Measure the improvements</a:t>
            </a:r>
          </a:p>
          <a:p>
            <a:pPr marL="514350" indent="-514350">
              <a:buFont typeface="+mj-lt"/>
              <a:buAutoNum type="arabicPeriod"/>
            </a:pPr>
            <a:r>
              <a:rPr lang="en-GB" dirty="0" smtClean="0"/>
              <a:t>Let troops identify common cause defects</a:t>
            </a:r>
          </a:p>
          <a:p>
            <a:pPr marL="514350" indent="-514350">
              <a:buFont typeface="+mj-lt"/>
              <a:buAutoNum type="arabicPeriod"/>
            </a:pPr>
            <a:r>
              <a:rPr lang="en-GB" dirty="0" smtClean="0"/>
              <a:t>Let them suggest root causes</a:t>
            </a:r>
          </a:p>
          <a:p>
            <a:pPr marL="514350" indent="-514350">
              <a:buFont typeface="+mj-lt"/>
              <a:buAutoNum type="arabicPeriod"/>
            </a:pPr>
            <a:r>
              <a:rPr lang="en-GB" dirty="0" smtClean="0"/>
              <a:t>Let them suggest and try cures</a:t>
            </a:r>
            <a:endParaRPr lang="en-GB" dirty="0"/>
          </a:p>
        </p:txBody>
      </p:sp>
      <p:sp>
        <p:nvSpPr>
          <p:cNvPr id="9" name="Text Placeholder 8"/>
          <p:cNvSpPr>
            <a:spLocks noGrp="1"/>
          </p:cNvSpPr>
          <p:nvPr>
            <p:ph type="body" sz="quarter" idx="3"/>
          </p:nvPr>
        </p:nvSpPr>
        <p:spPr/>
        <p:txBody>
          <a:bodyPr/>
          <a:lstStyle/>
          <a:p>
            <a:r>
              <a:rPr lang="en-GB" dirty="0" smtClean="0"/>
              <a:t>Product Development</a:t>
            </a:r>
            <a:endParaRPr lang="en-GB" dirty="0"/>
          </a:p>
        </p:txBody>
      </p:sp>
      <p:sp>
        <p:nvSpPr>
          <p:cNvPr id="10" name="Content Placeholder 9"/>
          <p:cNvSpPr>
            <a:spLocks noGrp="1"/>
          </p:cNvSpPr>
          <p:nvPr>
            <p:ph sz="quarter" idx="4"/>
          </p:nvPr>
        </p:nvSpPr>
        <p:spPr>
          <a:xfrm>
            <a:off x="4645025" y="2174875"/>
            <a:ext cx="4498975" cy="3951288"/>
          </a:xfrm>
        </p:spPr>
        <p:txBody>
          <a:bodyPr/>
          <a:lstStyle/>
          <a:p>
            <a:pPr marL="0" indent="0">
              <a:buNone/>
            </a:pPr>
            <a:r>
              <a:rPr lang="en-GB" dirty="0" smtClean="0"/>
              <a:t>6. Let troops choose the value goal to work on</a:t>
            </a:r>
          </a:p>
          <a:p>
            <a:pPr marL="0" indent="0">
              <a:buNone/>
            </a:pPr>
            <a:r>
              <a:rPr lang="en-GB" dirty="0" smtClean="0"/>
              <a:t>7. Let them estimate the power of their ideas</a:t>
            </a:r>
          </a:p>
          <a:p>
            <a:pPr marL="0" indent="0">
              <a:buNone/>
            </a:pPr>
            <a:r>
              <a:rPr lang="en-GB" dirty="0" smtClean="0"/>
              <a:t>8. Let them decide which design to implement</a:t>
            </a:r>
          </a:p>
          <a:p>
            <a:pPr marL="0" indent="0">
              <a:buNone/>
            </a:pPr>
            <a:r>
              <a:rPr lang="en-GB" dirty="0" smtClean="0"/>
              <a:t>9. Let them measure the results, this week and total to date</a:t>
            </a:r>
          </a:p>
          <a:p>
            <a:pPr marL="0" indent="0">
              <a:buNone/>
            </a:pPr>
            <a:r>
              <a:rPr lang="en-GB" dirty="0" smtClean="0"/>
              <a:t>10. Credit them for the results, and reward success</a:t>
            </a:r>
          </a:p>
          <a:p>
            <a:pPr marL="0" indent="0">
              <a:buNone/>
            </a:pPr>
            <a:endParaRPr lang="en-GB" dirty="0"/>
          </a:p>
        </p:txBody>
      </p:sp>
      <p:sp>
        <p:nvSpPr>
          <p:cNvPr id="5" name="Date Placeholder 4"/>
          <p:cNvSpPr>
            <a:spLocks noGrp="1"/>
          </p:cNvSpPr>
          <p:nvPr>
            <p:ph type="dt" sz="half" idx="10"/>
          </p:nvPr>
        </p:nvSpPr>
        <p:spPr/>
        <p:txBody>
          <a:bodyPr/>
          <a:lstStyle/>
          <a:p>
            <a:pPr>
              <a:defRPr/>
            </a:pPr>
            <a:fld id="{4DACE8CB-E2A7-1E4B-9646-52D35EC7D860}" type="datetime3">
              <a:rPr lang="en-GB" smtClean="0"/>
              <a:t>14 April 2015</a:t>
            </a:fld>
            <a:endParaRPr lang="en-US"/>
          </a:p>
        </p:txBody>
      </p:sp>
      <p:sp>
        <p:nvSpPr>
          <p:cNvPr id="6" name="Footer Placeholder 5"/>
          <p:cNvSpPr>
            <a:spLocks noGrp="1"/>
          </p:cNvSpPr>
          <p:nvPr>
            <p:ph type="ftr" sz="quarter" idx="11"/>
          </p:nvPr>
        </p:nvSpPr>
        <p:spPr/>
        <p:txBody>
          <a:bodyPr/>
          <a:lstStyle/>
          <a:p>
            <a:pPr>
              <a:defRPr/>
            </a:pPr>
            <a:r>
              <a:rPr lang="en-US" smtClean="0"/>
              <a:t>Copyright Tom@Gilb.com 2014</a:t>
            </a:r>
            <a:endParaRPr lang="en-US"/>
          </a:p>
        </p:txBody>
      </p:sp>
      <p:sp>
        <p:nvSpPr>
          <p:cNvPr id="7" name="Slide Number Placeholder 6"/>
          <p:cNvSpPr>
            <a:spLocks noGrp="1"/>
          </p:cNvSpPr>
          <p:nvPr>
            <p:ph type="sldNum" sz="quarter" idx="12"/>
          </p:nvPr>
        </p:nvSpPr>
        <p:spPr/>
        <p:txBody>
          <a:bodyPr/>
          <a:lstStyle/>
          <a:p>
            <a:pPr>
              <a:defRPr/>
            </a:pPr>
            <a:fld id="{065B7237-CA1D-AB43-9BC0-1A0BAD6E7FE3}" type="slidenum">
              <a:rPr lang="en-US" smtClean="0"/>
              <a:pPr>
                <a:defRPr/>
              </a:pPr>
              <a:t>97</a:t>
            </a:fld>
            <a:endParaRPr lang="en-US"/>
          </a:p>
        </p:txBody>
      </p:sp>
    </p:spTree>
    <p:extLst>
      <p:ext uri="{BB962C8B-B14F-4D97-AF65-F5344CB8AC3E}">
        <p14:creationId xmlns:p14="http://schemas.microsoft.com/office/powerpoint/2010/main" val="924450267"/>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Revolution is here</a:t>
            </a:r>
            <a:endParaRPr lang="en-GB" dirty="0"/>
          </a:p>
        </p:txBody>
      </p:sp>
      <p:sp>
        <p:nvSpPr>
          <p:cNvPr id="3" name="Content Placeholder 2"/>
          <p:cNvSpPr>
            <a:spLocks noGrp="1"/>
          </p:cNvSpPr>
          <p:nvPr>
            <p:ph idx="1"/>
          </p:nvPr>
        </p:nvSpPr>
        <p:spPr/>
        <p:txBody>
          <a:bodyPr/>
          <a:lstStyle/>
          <a:p>
            <a:r>
              <a:rPr lang="en-GB" dirty="0" smtClean="0"/>
              <a:t>Programmers of the world Unite!</a:t>
            </a:r>
            <a:endParaRPr lang="en-GB" dirty="0"/>
          </a:p>
        </p:txBody>
      </p:sp>
      <p:sp>
        <p:nvSpPr>
          <p:cNvPr id="4" name="Date Placeholder 3"/>
          <p:cNvSpPr>
            <a:spLocks noGrp="1"/>
          </p:cNvSpPr>
          <p:nvPr>
            <p:ph type="dt" sz="half" idx="10"/>
          </p:nvPr>
        </p:nvSpPr>
        <p:spPr/>
        <p:txBody>
          <a:body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98</a:t>
            </a:fld>
            <a:endParaRPr lang="en-US"/>
          </a:p>
        </p:txBody>
      </p:sp>
      <p:pic>
        <p:nvPicPr>
          <p:cNvPr id="7" name="Picture 6"/>
          <p:cNvPicPr>
            <a:picLocks noChangeAspect="1"/>
          </p:cNvPicPr>
          <p:nvPr/>
        </p:nvPicPr>
        <p:blipFill>
          <a:blip r:embed="rId2"/>
          <a:stretch>
            <a:fillRect/>
          </a:stretch>
        </p:blipFill>
        <p:spPr>
          <a:xfrm>
            <a:off x="1780991" y="2160689"/>
            <a:ext cx="6831640" cy="3832123"/>
          </a:xfrm>
          <a:prstGeom prst="rect">
            <a:avLst/>
          </a:prstGeom>
        </p:spPr>
      </p:pic>
      <p:pic>
        <p:nvPicPr>
          <p:cNvPr id="8" name="Picture 7"/>
          <p:cNvPicPr>
            <a:picLocks noChangeAspect="1"/>
          </p:cNvPicPr>
          <p:nvPr/>
        </p:nvPicPr>
        <p:blipFill>
          <a:blip r:embed="rId3"/>
          <a:stretch>
            <a:fillRect/>
          </a:stretch>
        </p:blipFill>
        <p:spPr>
          <a:xfrm>
            <a:off x="34741" y="-63500"/>
            <a:ext cx="1850525" cy="1231440"/>
          </a:xfrm>
          <a:prstGeom prst="rect">
            <a:avLst/>
          </a:prstGeom>
        </p:spPr>
      </p:pic>
    </p:spTree>
    <p:extLst>
      <p:ext uri="{BB962C8B-B14F-4D97-AF65-F5344CB8AC3E}">
        <p14:creationId xmlns:p14="http://schemas.microsoft.com/office/powerpoint/2010/main" val="2448537335"/>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6"/>
            <a:ext cx="8382000" cy="2824163"/>
          </a:xfrm>
        </p:spPr>
        <p:txBody>
          <a:bodyPr>
            <a:noAutofit/>
          </a:bodyPr>
          <a:lstStyle/>
          <a:p>
            <a:r>
              <a:rPr lang="en-GB" sz="2800" b="1" dirty="0" smtClean="0"/>
              <a:t>For a free </a:t>
            </a:r>
            <a:r>
              <a:rPr lang="en-GB" sz="2800" b="1" dirty="0" smtClean="0">
                <a:latin typeface="Baoli SC Regular"/>
                <a:cs typeface="Baoli SC Regular"/>
              </a:rPr>
              <a:t>underground revolutionary Handbook</a:t>
            </a:r>
            <a:r>
              <a:rPr lang="en-GB" sz="2800" b="1" dirty="0" smtClean="0"/>
              <a:t/>
            </a:r>
            <a:br>
              <a:rPr lang="en-GB" sz="2800" b="1" dirty="0" smtClean="0"/>
            </a:br>
            <a:r>
              <a:rPr lang="en-GB" sz="2000" dirty="0" smtClean="0"/>
              <a:t>for changing</a:t>
            </a:r>
            <a:br>
              <a:rPr lang="en-GB" sz="2000" dirty="0" smtClean="0"/>
            </a:br>
            <a:r>
              <a:rPr lang="en-GB" sz="2000" dirty="0" smtClean="0"/>
              <a:t> </a:t>
            </a:r>
            <a:r>
              <a:rPr lang="en-GB" sz="2000" dirty="0" smtClean="0">
                <a:latin typeface="Braggadocio"/>
                <a:cs typeface="Braggadocio"/>
              </a:rPr>
              <a:t>Coder -&gt; Software Engineer. </a:t>
            </a:r>
            <a:br>
              <a:rPr lang="en-GB" sz="2000" dirty="0" smtClean="0">
                <a:latin typeface="Braggadocio"/>
                <a:cs typeface="Braggadocio"/>
              </a:rPr>
            </a:br>
            <a:r>
              <a:rPr lang="en-GB" sz="2000" dirty="0">
                <a:latin typeface="Braggadocio"/>
                <a:cs typeface="Braggadocio"/>
              </a:rPr>
              <a:t>(</a:t>
            </a:r>
            <a:r>
              <a:rPr lang="en-GB" sz="2000" dirty="0" smtClean="0">
                <a:latin typeface="Braggadocio"/>
                <a:cs typeface="Braggadocio"/>
              </a:rPr>
              <a:t>The Revolution)</a:t>
            </a:r>
            <a:br>
              <a:rPr lang="en-GB" sz="2000" dirty="0" smtClean="0">
                <a:latin typeface="Braggadocio"/>
                <a:cs typeface="Braggadocio"/>
              </a:rPr>
            </a:br>
            <a:r>
              <a:rPr lang="en-GB" sz="2000" dirty="0" smtClean="0">
                <a:latin typeface="Braggadocio"/>
                <a:cs typeface="Braggadocio"/>
              </a:rPr>
              <a:t>But it might take 10,000 hours to Master it all !</a:t>
            </a:r>
            <a:r>
              <a:rPr lang="en-GB" sz="2000" dirty="0" smtClean="0"/>
              <a:t/>
            </a:r>
            <a:br>
              <a:rPr lang="en-GB" sz="2000" dirty="0" smtClean="0"/>
            </a:br>
            <a:r>
              <a:rPr lang="en-GB" sz="2000" dirty="0" smtClean="0"/>
              <a:t>Email  to            </a:t>
            </a:r>
            <a:r>
              <a:rPr lang="en-GB" sz="2000" b="1" dirty="0" smtClean="0"/>
              <a:t>Tom @ Gilb . Com </a:t>
            </a:r>
            <a:br>
              <a:rPr lang="en-GB" sz="2000" b="1" dirty="0" smtClean="0"/>
            </a:br>
            <a:r>
              <a:rPr lang="en-GB" sz="2000" dirty="0" smtClean="0"/>
              <a:t>with Subject “</a:t>
            </a:r>
            <a:r>
              <a:rPr lang="en-GB" sz="2000" b="1" dirty="0" err="1" smtClean="0"/>
              <a:t>AgileAdria</a:t>
            </a:r>
            <a:r>
              <a:rPr lang="en-GB" sz="2000" dirty="0" smtClean="0"/>
              <a:t>”</a:t>
            </a:r>
            <a:br>
              <a:rPr lang="en-GB" sz="2000" dirty="0" smtClean="0"/>
            </a:br>
            <a:r>
              <a:rPr lang="en-GB" sz="2000" dirty="0" smtClean="0"/>
              <a:t>if you also want my new book manuscript. ‘</a:t>
            </a:r>
            <a:r>
              <a:rPr lang="en-GB" sz="2000" dirty="0" err="1" smtClean="0"/>
              <a:t>ValuePlanning</a:t>
            </a:r>
            <a:r>
              <a:rPr lang="en-GB" sz="2000" dirty="0" smtClean="0"/>
              <a:t>’</a:t>
            </a:r>
            <a:br>
              <a:rPr lang="en-GB" sz="2000" dirty="0" smtClean="0"/>
            </a:br>
            <a:r>
              <a:rPr lang="en-GB" sz="2000" dirty="0" smtClean="0"/>
              <a:t>PUT  ‘VP’ in subject</a:t>
            </a:r>
            <a:endParaRPr lang="en-GB" sz="2000" dirty="0"/>
          </a:p>
        </p:txBody>
      </p:sp>
      <p:pic>
        <p:nvPicPr>
          <p:cNvPr id="8" name="Content Placeholder 7" descr="CE COVER 42KB.jpg"/>
          <p:cNvPicPr>
            <a:picLocks noGrp="1" noChangeAspect="1"/>
          </p:cNvPicPr>
          <p:nvPr>
            <p:ph idx="1"/>
          </p:nvPr>
        </p:nvPicPr>
        <p:blipFill rotWithShape="1">
          <a:blip r:embed="rId3">
            <a:extLst>
              <a:ext uri="{28A0092B-C50C-407E-A947-70E740481C1C}">
                <a14:useLocalDpi xmlns:a14="http://schemas.microsoft.com/office/drawing/2010/main" val="0"/>
              </a:ext>
            </a:extLst>
          </a:blip>
          <a:srcRect l="-363" r="-1812"/>
          <a:stretch/>
        </p:blipFill>
        <p:spPr>
          <a:xfrm>
            <a:off x="457200" y="2863503"/>
            <a:ext cx="2455334" cy="3492847"/>
          </a:xfrm>
        </p:spPr>
      </p:pic>
      <p:sp>
        <p:nvSpPr>
          <p:cNvPr id="4" name="Date Placeholder 3"/>
          <p:cNvSpPr>
            <a:spLocks noGrp="1"/>
          </p:cNvSpPr>
          <p:nvPr>
            <p:ph type="dt" sz="half" idx="10"/>
          </p:nvPr>
        </p:nvSpPr>
        <p:spPr/>
        <p:txBody>
          <a:bodyPr/>
          <a:lstStyle/>
          <a:p>
            <a:pPr>
              <a:defRPr/>
            </a:pPr>
            <a:fld id="{F4DEB3F6-174E-E342-B694-44751FFB106E}" type="datetime3">
              <a:rPr lang="en-GB" smtClean="0"/>
              <a:t>14 April 2015</a:t>
            </a:fld>
            <a:endParaRPr lang="en-US"/>
          </a:p>
        </p:txBody>
      </p:sp>
      <p:sp>
        <p:nvSpPr>
          <p:cNvPr id="5" name="Footer Placeholder 4"/>
          <p:cNvSpPr>
            <a:spLocks noGrp="1"/>
          </p:cNvSpPr>
          <p:nvPr>
            <p:ph type="ftr" sz="quarter" idx="11"/>
          </p:nvPr>
        </p:nvSpPr>
        <p:spPr/>
        <p:txBody>
          <a:bodyPr/>
          <a:lstStyle/>
          <a:p>
            <a:pPr>
              <a:defRPr/>
            </a:pPr>
            <a:r>
              <a:rPr lang="en-US" smtClean="0"/>
              <a:t>Copyright Tom@Gilb.com 2014</a:t>
            </a:r>
            <a:endParaRPr lang="en-US"/>
          </a:p>
        </p:txBody>
      </p:sp>
      <p:sp>
        <p:nvSpPr>
          <p:cNvPr id="6" name="Slide Number Placeholder 5"/>
          <p:cNvSpPr>
            <a:spLocks noGrp="1"/>
          </p:cNvSpPr>
          <p:nvPr>
            <p:ph type="sldNum" sz="quarter" idx="12"/>
          </p:nvPr>
        </p:nvSpPr>
        <p:spPr/>
        <p:txBody>
          <a:bodyPr/>
          <a:lstStyle/>
          <a:p>
            <a:pPr>
              <a:defRPr/>
            </a:pPr>
            <a:fld id="{83601A48-1AA7-B342-ADED-40B21123E588}" type="slidenum">
              <a:rPr lang="en-US" smtClean="0"/>
              <a:pPr>
                <a:defRPr/>
              </a:pPr>
              <a:t>99</a:t>
            </a:fld>
            <a:endParaRPr lang="en-US"/>
          </a:p>
        </p:txBody>
      </p:sp>
      <p:sp>
        <p:nvSpPr>
          <p:cNvPr id="3" name="TextBox 2"/>
          <p:cNvSpPr txBox="1"/>
          <p:nvPr/>
        </p:nvSpPr>
        <p:spPr>
          <a:xfrm>
            <a:off x="6400800" y="2863503"/>
            <a:ext cx="1964267" cy="369332"/>
          </a:xfrm>
          <a:prstGeom prst="rect">
            <a:avLst/>
          </a:prstGeom>
          <a:noFill/>
        </p:spPr>
        <p:txBody>
          <a:bodyPr wrap="square" rtlCol="0">
            <a:spAutoFit/>
          </a:bodyPr>
          <a:lstStyle/>
          <a:p>
            <a:endParaRPr lang="en-GB" dirty="0"/>
          </a:p>
        </p:txBody>
      </p:sp>
      <p:sp>
        <p:nvSpPr>
          <p:cNvPr id="9" name="TextBox 8"/>
          <p:cNvSpPr txBox="1"/>
          <p:nvPr/>
        </p:nvSpPr>
        <p:spPr>
          <a:xfrm>
            <a:off x="3488267" y="3098800"/>
            <a:ext cx="5350933" cy="2616101"/>
          </a:xfrm>
          <a:prstGeom prst="rect">
            <a:avLst/>
          </a:prstGeom>
          <a:noFill/>
        </p:spPr>
        <p:txBody>
          <a:bodyPr wrap="square" rtlCol="0">
            <a:spAutoFit/>
          </a:bodyPr>
          <a:lstStyle/>
          <a:p>
            <a:pPr algn="ctr"/>
            <a:r>
              <a:rPr lang="en-GB" dirty="0">
                <a:hlinkClick r:id="rId4"/>
              </a:rPr>
              <a:t>http://</a:t>
            </a:r>
            <a:r>
              <a:rPr lang="en-GB" sz="3200" dirty="0">
                <a:latin typeface="Arial Black"/>
                <a:cs typeface="Arial Black"/>
                <a:hlinkClick r:id="rId4"/>
              </a:rPr>
              <a:t>tiny.cc/</a:t>
            </a:r>
            <a:r>
              <a:rPr lang="en-GB" sz="3200" dirty="0" smtClean="0">
                <a:latin typeface="Arial Black"/>
                <a:cs typeface="Arial Black"/>
                <a:hlinkClick r:id="rId4"/>
              </a:rPr>
              <a:t>GilbACE</a:t>
            </a:r>
            <a:endParaRPr lang="en-GB" sz="3200" dirty="0" smtClean="0">
              <a:latin typeface="Arial Black"/>
              <a:cs typeface="Arial Black"/>
            </a:endParaRPr>
          </a:p>
          <a:p>
            <a:pPr algn="ctr"/>
            <a:endParaRPr lang="en-GB" sz="3200" dirty="0">
              <a:latin typeface="Arial Black"/>
              <a:cs typeface="Arial Black"/>
            </a:endParaRPr>
          </a:p>
          <a:p>
            <a:pPr algn="ctr"/>
            <a:r>
              <a:rPr lang="en-GB" sz="2000" dirty="0" smtClean="0">
                <a:latin typeface="Arial Black"/>
                <a:cs typeface="Arial Black"/>
              </a:rPr>
              <a:t>Will get you a copy of these slides</a:t>
            </a:r>
          </a:p>
          <a:p>
            <a:pPr algn="ctr"/>
            <a:r>
              <a:rPr lang="en-GB" sz="2000" dirty="0" smtClean="0">
                <a:latin typeface="Arial Black"/>
                <a:cs typeface="Arial Black"/>
              </a:rPr>
              <a:t>And my papers on Agile</a:t>
            </a:r>
          </a:p>
          <a:p>
            <a:pPr algn="ctr"/>
            <a:r>
              <a:rPr lang="en-GB" sz="2000" dirty="0" smtClean="0">
                <a:latin typeface="Arial Black"/>
                <a:cs typeface="Arial Black"/>
              </a:rPr>
              <a:t>And original historical papers referred to in this talk</a:t>
            </a:r>
          </a:p>
          <a:p>
            <a:pPr algn="ctr"/>
            <a:r>
              <a:rPr lang="en-GB" sz="2000" dirty="0" smtClean="0">
                <a:latin typeface="Arial Black"/>
                <a:cs typeface="Arial Black"/>
              </a:rPr>
              <a:t>Mays, Mills, Holland, </a:t>
            </a:r>
            <a:r>
              <a:rPr lang="en-GB" sz="2000" dirty="0" err="1" smtClean="0">
                <a:latin typeface="Arial Black"/>
                <a:cs typeface="Arial Black"/>
              </a:rPr>
              <a:t>etc</a:t>
            </a:r>
            <a:endParaRPr lang="en-GB" sz="2000" dirty="0">
              <a:latin typeface="Arial Black"/>
              <a:cs typeface="Arial Black"/>
            </a:endParaRPr>
          </a:p>
        </p:txBody>
      </p:sp>
    </p:spTree>
    <p:extLst>
      <p:ext uri="{BB962C8B-B14F-4D97-AF65-F5344CB8AC3E}">
        <p14:creationId xmlns:p14="http://schemas.microsoft.com/office/powerpoint/2010/main" val="22496414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1445</TotalTime>
  <Words>12136</Words>
  <Application>Microsoft Macintosh PowerPoint</Application>
  <PresentationFormat>On-screen Show (4:3)</PresentationFormat>
  <Paragraphs>2076</Paragraphs>
  <Slides>100</Slides>
  <Notes>84</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100</vt:i4>
      </vt:variant>
    </vt:vector>
  </HeadingPairs>
  <TitlesOfParts>
    <vt:vector size="103" baseType="lpstr">
      <vt:lpstr>Default Theme</vt:lpstr>
      <vt:lpstr>Clip</vt:lpstr>
      <vt:lpstr>Document</vt:lpstr>
      <vt:lpstr>Power to the Programmers ! Agile Change   thru   Software Engineering   Quantified Proven Real Best Practices &amp; ‘Ten  Principles of Improvement’</vt:lpstr>
      <vt:lpstr>PowerPoint Presentation</vt:lpstr>
      <vt:lpstr>Bor Hotel, Predovar, Slovenia 1972, Host:  U of Ljubljana + The first presentation of ‘agile’  in Yugoslavia, 43 years ago   (My ‘Evo value delivery method)</vt:lpstr>
      <vt:lpstr>1957 I was in Beograd and witnessed car parade with Uncle Ho and Tito</vt:lpstr>
      <vt:lpstr>What were my Yugoslav professor friends so excited about?</vt:lpstr>
      <vt:lpstr>Thesis for this talk Theme High Level Objectives</vt:lpstr>
      <vt:lpstr>This ‘Power Delegation’ is Effective because</vt:lpstr>
      <vt:lpstr>Sorry ! (not really  )</vt:lpstr>
      <vt:lpstr>PS If you prefer very simple slides  and presentations see https://www.youtube.com/watch?v=kOfK6rSLVTA or Google: ‘Tom Gilb TEDx’ </vt:lpstr>
      <vt:lpstr>Confessions of a Coder</vt:lpstr>
      <vt:lpstr>Agile Grandpa</vt:lpstr>
      <vt:lpstr>They say I am their source or the originator</vt:lpstr>
      <vt:lpstr>Will we never learn ?</vt:lpstr>
      <vt:lpstr>‘Grandfather’ Gilb</vt:lpstr>
      <vt:lpstr>‘Grandfather’ Gilb</vt:lpstr>
      <vt:lpstr>Grandpa Guru Tom Speaks</vt:lpstr>
      <vt:lpstr>Basic ideas: of this talk</vt:lpstr>
      <vt:lpstr>Tom,  telling 300 IT Architects  (people who dictate from their top) that they are ridiculous, incompetent, immature, embarassing, and pompous  (diplomatically, of course!)</vt:lpstr>
      <vt:lpstr>How?</vt:lpstr>
      <vt:lpstr>Cases:     Raytheon and IBM use ‘Defect prevention Process’  (‘DPP’,=  CMM Level 5) to EMPOWER DEVELOPERS  TO RADICALLY CHANGE THEIR OWN WORK ENVIRONMENT </vt:lpstr>
      <vt:lpstr>Designing Your Own Organization ?</vt:lpstr>
      <vt:lpstr>Background  1970-1980 MANAGERS FAIL</vt:lpstr>
      <vt:lpstr>1980 The ‘Troops’ succeed, where the Generals Failed</vt:lpstr>
      <vt:lpstr>Software Process Improvement at Raytheon</vt:lpstr>
      <vt:lpstr>Cost of Quality over Time: Raytheon 95</vt:lpstr>
      <vt:lpstr>PowerPoint Presentation</vt:lpstr>
      <vt:lpstr>Achieving Project Predictability: Raytheon 95</vt:lpstr>
      <vt:lpstr>PowerPoint Presentation</vt:lpstr>
      <vt:lpstr>Overall Product Quality: Raytheon 95 (Bug density going down by 3:1) Defect Density Versus Time</vt:lpstr>
      <vt:lpstr>Return On Investment</vt:lpstr>
      <vt:lpstr>The DPP Process </vt:lpstr>
      <vt:lpstr>What’s Going on Here?</vt:lpstr>
      <vt:lpstr>Improving the Reliability Attribute Primark, London (Gilb Client) see case study Dick Holland, “Agent of Change” from Gilb.com Using, Inspections, Defect Prevention, and Planguage for Management Objectives</vt:lpstr>
      <vt:lpstr>Positive Motivation: Personal Improvement</vt:lpstr>
      <vt:lpstr>Prevention + Pre-test Detection  is the most effective and efficient</vt:lpstr>
      <vt:lpstr>IBM MN &amp; NC DP Experience  </vt:lpstr>
      <vt:lpstr>The ICL Bill of Rights  for Company Communication (by TsG) </vt:lpstr>
      <vt:lpstr>Summary DPP Managers: 0  Devs : 1</vt:lpstr>
      <vt:lpstr>Case: Delegating Software product design to the Developers </vt:lpstr>
      <vt:lpstr>Product/IT System Design</vt:lpstr>
      <vt:lpstr>Programmer Team does design and measurement of their design</vt:lpstr>
      <vt:lpstr>The Confirmit Case Study 2003-2014</vt:lpstr>
      <vt:lpstr>We gave them a 1 day briefing on our Evo method and Planguage</vt:lpstr>
      <vt:lpstr>Customer Successes in Corporate Sector</vt:lpstr>
      <vt:lpstr> Real Example of 1 of the 25 Quality Requirements</vt:lpstr>
      <vt:lpstr>Shift: from Function to Quality</vt:lpstr>
      <vt:lpstr>Quantified Value Delivery Project Management in a Nutshell Quantified Value Requirements, Design, Design Value/cost estimation, Measurement of Value Delivery, Incremental Project Progress to Date</vt:lpstr>
      <vt:lpstr>Every user, every day, was using an average of 65 minutes to set up a report </vt:lpstr>
      <vt:lpstr> The worst acceptable case requirement, for the next quarterly world release, is 35 minutes, or better; less is ‘intolerable’</vt:lpstr>
      <vt:lpstr>The committed target level requirement, the ‘Goal’, is to get the user task down to 25 minutes or better.</vt:lpstr>
      <vt:lpstr>The weekly ‘value delivery cycle’ resource is 110 work-hours (4 days, effective time for the team of 3 to 4 people)</vt:lpstr>
      <vt:lpstr>The developer team can choose the requirement they want to prioritize, and work on, this week. They chose the 0.0 (no improvement yet, in last 8 weeks) of the ‘Productivity requirement</vt:lpstr>
      <vt:lpstr>Every user, every day, was using an average of 65 minutes to set up a report. We want a 40 minute improvement to that,  to 25 minutes </vt:lpstr>
      <vt:lpstr>The team has a 30 minute ‘design’ meeting, to suggest designs which might help move from 65 minutes for the task, towards the 25 minute Goal level  </vt:lpstr>
      <vt:lpstr>‘Recoding’ is the name of 1 of 12 suggested, brainstormed, designs for saving user effort, by any member of the developer team </vt:lpstr>
      <vt:lpstr>‘Recoding’ was estimated, by the suggester, to save 20 minutes time for the users</vt:lpstr>
      <vt:lpstr>‘Recoding’  was also estimated to take the entire 4 day delivery cycle available. No time left to add more solutions, in order to try to get closer to the target, on this delivery cycle.</vt:lpstr>
      <vt:lpstr>And 20 minutes saving, was the best ‘impact’ estimated from the 12 total suggestions made by the team members. So ‘Recoding’ (of marketing codes) was chosen as the best thing to do that week.</vt:lpstr>
      <vt:lpstr>And 20 minutes saving, is equivalent to 50% of the way betweem Past and Goal (65 – 25 = 40, 20/40 = 50%). This is another way of expressing the expected impact of Recoding</vt:lpstr>
      <vt:lpstr>The team commits to the ‘Recoding’ solution. They code, test and handover to Microsoft usability Labs in Washington State, who volunteered to independently measure all the Usability designs.</vt:lpstr>
      <vt:lpstr>The result was a saving, or improvement of 38 minutes, or 95% of the way to the target requirement of 25 minutes</vt:lpstr>
      <vt:lpstr>This was not good enough for Trond Johansen. And he did not want to use 1 of the 3 remaining weeks to release (10, 11, 12th weeks) in order to get to 100% of the target. So, he asked one team member to spend the weekend tuning the ‘Recoding’ solution. And he managed to get the timing down to 20 minutes.  12.5% more than the 25 minutes targeted.  Thus total impact is 112.5%</vt:lpstr>
      <vt:lpstr>And the priority flag turns Green (no priority, Goal reached)</vt:lpstr>
      <vt:lpstr>EVO Plan Confirmit 8.5 in Evo Step Impact Measurement 4 product areas were attacked in all: 25 Qualities concurrently, one quarter of a year. Total development staff = 13   </vt:lpstr>
      <vt:lpstr>Confirmit         Evo Weekly Value Delivery  Cycle</vt:lpstr>
      <vt:lpstr>Evo’s impact on Confirmit product qualities 1st Qtr</vt:lpstr>
      <vt:lpstr>Developers love ‘Empowered Creativity’</vt:lpstr>
      <vt:lpstr> Initial Customer Feedback  on the new Confirmit 9.0</vt:lpstr>
      <vt:lpstr>Initial perceived value of the new release (Base 73 people)</vt:lpstr>
      <vt:lpstr>Evo’s impact on Confirmit 9.0 product qualities Results from the second quarter of using Evo. 1/2</vt:lpstr>
      <vt:lpstr>Evo’s impact on Confirmit 9.0 product qualities  Results from the second quarter of using Evo. 2/2</vt:lpstr>
      <vt:lpstr>Evo Still going strong 2015</vt:lpstr>
      <vt:lpstr>Case: Delegating  Developer Environment  to Developers using Multimensional Engineering</vt:lpstr>
      <vt:lpstr>Technical debt From Wikipedia, the free encyclopedia</vt:lpstr>
      <vt:lpstr>There is a smarter way</vt:lpstr>
      <vt:lpstr>Code quality – ”green” week Empowered Creativity: for Maintainability</vt:lpstr>
      <vt:lpstr>Same Process as for their External (User, Customer) stakeholders</vt:lpstr>
      <vt:lpstr>The Monthly ‘Green Week’</vt:lpstr>
      <vt:lpstr>Conclusion: Technical Debt</vt:lpstr>
      <vt:lpstr>Cleanroom</vt:lpstr>
      <vt:lpstr>In the Cleanroom Method, developed by IBM’s Harlan Mills 1970-1980 they reported:  IBM SJ 4/80</vt:lpstr>
      <vt:lpstr>In the Cleanroom Method, developed by IBM’s Harlan Mills (1980) they reported:  PERFECT SOFTWARE PROJECTS: by Feedback </vt:lpstr>
      <vt:lpstr>Quinnan: IBM FSD Cleanroom Dynamic Design to Cost</vt:lpstr>
      <vt:lpstr>Quinnan: IBM FSD Cleanroom Dynamic Design to Cost</vt:lpstr>
      <vt:lpstr>Quinnan: IBM FSD Cleanroom Dynamic Design to Cost</vt:lpstr>
      <vt:lpstr>Quinnan: IBM FSD Cleanroom Dynamic Design to Cost</vt:lpstr>
      <vt:lpstr>Quinnan: IBM FSD Cleanroom Dynamic Design to Cost</vt:lpstr>
      <vt:lpstr>Quinnan: IBM FSD Cleanroom Dynamic Design to Cost</vt:lpstr>
      <vt:lpstr>PowerPoint Presentation</vt:lpstr>
      <vt:lpstr>Previous IT Project Management Methods:  No ‘Value delivery tracking’. No change reaction ability</vt:lpstr>
      <vt:lpstr>We only had the illusion of control. But little help to testers and analysts</vt:lpstr>
      <vt:lpstr>The proof is in the pudding;</vt:lpstr>
      <vt:lpstr>Experience: if top level requirements are separated from design, the ‘requirements’ are stable!</vt:lpstr>
      <vt:lpstr>Dynamic (Agile, Evo) design testing:  not unlike ‘Lean Startup’ </vt:lpstr>
      <vt:lpstr>It looks like the stakeholders liked the top level system qualities,  on first try</vt:lpstr>
      <vt:lpstr>Is it so hard to change?</vt:lpstr>
      <vt:lpstr>My 10 Principles of Improvement </vt:lpstr>
      <vt:lpstr>The Revolution is here</vt:lpstr>
      <vt:lpstr>For a free underground revolutionary Handbook for changing  Coder -&gt; Software Engineer.  (The Revolution) But it might take 10,000 hours to Master it all ! Email  to            Tom @ Gilb . Com  with Subject “AgileAdria” if you also want my new book manuscript. ‘ValuePlanning’ PUT  ‘VP’ in subject</vt:lpstr>
      <vt:lpstr>Go back a slide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‘Architecture’ for Devs or Power to the Programmers</dc:title>
  <dc:creator>Tom Gilb</dc:creator>
  <cp:lastModifiedBy>Tom Gilb</cp:lastModifiedBy>
  <cp:revision>268</cp:revision>
  <dcterms:created xsi:type="dcterms:W3CDTF">2014-05-29T13:32:30Z</dcterms:created>
  <dcterms:modified xsi:type="dcterms:W3CDTF">2015-04-14T07:05:52Z</dcterms:modified>
</cp:coreProperties>
</file>