
<file path=[Content_Types].xml><?xml version="1.0" encoding="utf-8"?>
<Types xmlns="http://schemas.openxmlformats.org/package/2006/content-types">
  <Default Extension="xml" ContentType="application/xml"/>
  <Default Extension="doc" ContentType="application/msword"/>
  <Default Extension="jpeg" ContentType="image/jpeg"/>
  <Default Extension="jpg" ContentType="image/jpeg"/>
  <Default Extension="emf" ContentType="image/x-emf"/>
  <Default Extension="rels" ContentType="application/vnd.openxmlformats-package.relationships+xml"/>
  <Default Extension="vml" ContentType="application/vnd.openxmlformats-officedocument.vmlDrawing"/>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4.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embeddings/oleObject1.bin" ContentType="application/vnd.openxmlformats-officedocument.oleObject"/>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embeddings/oleObject2.bin" ContentType="application/vnd.openxmlformats-officedocument.oleObject"/>
  <Override PartName="/ppt/embeddings/oleObject3.bin" ContentType="application/vnd.openxmlformats-officedocument.oleObject"/>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media/audio1.bin" ContentType="audio/unknown"/>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93" r:id="rId1"/>
    <p:sldMasterId id="2147483905" r:id="rId2"/>
    <p:sldMasterId id="2147483917" r:id="rId3"/>
    <p:sldMasterId id="2147483942" r:id="rId4"/>
    <p:sldMasterId id="2147483963" r:id="rId5"/>
  </p:sldMasterIdLst>
  <p:notesMasterIdLst>
    <p:notesMasterId r:id="rId82"/>
  </p:notesMasterIdLst>
  <p:handoutMasterIdLst>
    <p:handoutMasterId r:id="rId83"/>
  </p:handoutMasterIdLst>
  <p:sldIdLst>
    <p:sldId id="256" r:id="rId6"/>
    <p:sldId id="387" r:id="rId7"/>
    <p:sldId id="389" r:id="rId8"/>
    <p:sldId id="390" r:id="rId9"/>
    <p:sldId id="396" r:id="rId10"/>
    <p:sldId id="400" r:id="rId11"/>
    <p:sldId id="402" r:id="rId12"/>
    <p:sldId id="340" r:id="rId13"/>
    <p:sldId id="342" r:id="rId14"/>
    <p:sldId id="345" r:id="rId15"/>
    <p:sldId id="267" r:id="rId16"/>
    <p:sldId id="286" r:id="rId17"/>
    <p:sldId id="287" r:id="rId18"/>
    <p:sldId id="349" r:id="rId19"/>
    <p:sldId id="352" r:id="rId20"/>
    <p:sldId id="366" r:id="rId21"/>
    <p:sldId id="288" r:id="rId22"/>
    <p:sldId id="438" r:id="rId23"/>
    <p:sldId id="439" r:id="rId24"/>
    <p:sldId id="472" r:id="rId25"/>
    <p:sldId id="470" r:id="rId26"/>
    <p:sldId id="471" r:id="rId27"/>
    <p:sldId id="473" r:id="rId28"/>
    <p:sldId id="289" r:id="rId29"/>
    <p:sldId id="290" r:id="rId30"/>
    <p:sldId id="440" r:id="rId31"/>
    <p:sldId id="351" r:id="rId32"/>
    <p:sldId id="291" r:id="rId33"/>
    <p:sldId id="474" r:id="rId34"/>
    <p:sldId id="292" r:id="rId35"/>
    <p:sldId id="475" r:id="rId36"/>
    <p:sldId id="477" r:id="rId37"/>
    <p:sldId id="478" r:id="rId38"/>
    <p:sldId id="479" r:id="rId39"/>
    <p:sldId id="293" r:id="rId40"/>
    <p:sldId id="468" r:id="rId41"/>
    <p:sldId id="469" r:id="rId42"/>
    <p:sldId id="466" r:id="rId43"/>
    <p:sldId id="467" r:id="rId44"/>
    <p:sldId id="460" r:id="rId45"/>
    <p:sldId id="461" r:id="rId46"/>
    <p:sldId id="462" r:id="rId47"/>
    <p:sldId id="463" r:id="rId48"/>
    <p:sldId id="464" r:id="rId49"/>
    <p:sldId id="465" r:id="rId50"/>
    <p:sldId id="294" r:id="rId51"/>
    <p:sldId id="378" r:id="rId52"/>
    <p:sldId id="379" r:id="rId53"/>
    <p:sldId id="380" r:id="rId54"/>
    <p:sldId id="381" r:id="rId55"/>
    <p:sldId id="382" r:id="rId56"/>
    <p:sldId id="383" r:id="rId57"/>
    <p:sldId id="384" r:id="rId58"/>
    <p:sldId id="385" r:id="rId59"/>
    <p:sldId id="295" r:id="rId60"/>
    <p:sldId id="442" r:id="rId61"/>
    <p:sldId id="434" r:id="rId62"/>
    <p:sldId id="446" r:id="rId63"/>
    <p:sldId id="296" r:id="rId64"/>
    <p:sldId id="441" r:id="rId65"/>
    <p:sldId id="444" r:id="rId66"/>
    <p:sldId id="436" r:id="rId67"/>
    <p:sldId id="452" r:id="rId68"/>
    <p:sldId id="453" r:id="rId69"/>
    <p:sldId id="454" r:id="rId70"/>
    <p:sldId id="455" r:id="rId71"/>
    <p:sldId id="456" r:id="rId72"/>
    <p:sldId id="457" r:id="rId73"/>
    <p:sldId id="458" r:id="rId74"/>
    <p:sldId id="459" r:id="rId75"/>
    <p:sldId id="277" r:id="rId76"/>
    <p:sldId id="432" r:id="rId77"/>
    <p:sldId id="433" r:id="rId78"/>
    <p:sldId id="480" r:id="rId79"/>
    <p:sldId id="481" r:id="rId80"/>
    <p:sldId id="430" r:id="rId8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220" autoAdjust="0"/>
    <p:restoredTop sz="96751" autoAdjust="0"/>
  </p:normalViewPr>
  <p:slideViewPr>
    <p:cSldViewPr snapToGrid="0" snapToObjects="1">
      <p:cViewPr>
        <p:scale>
          <a:sx n="105" d="100"/>
          <a:sy n="105" d="100"/>
        </p:scale>
        <p:origin x="-80" y="2064"/>
      </p:cViewPr>
      <p:guideLst>
        <p:guide orient="horz" pos="2160"/>
        <p:guide pos="2880"/>
      </p:guideLst>
    </p:cSldViewPr>
  </p:slideViewPr>
  <p:outlineViewPr>
    <p:cViewPr>
      <p:scale>
        <a:sx n="33" d="100"/>
        <a:sy n="33" d="100"/>
      </p:scale>
      <p:origin x="0" y="408"/>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slide" Target="slides/slide12.xml"/><Relationship Id="rId18" Type="http://schemas.openxmlformats.org/officeDocument/2006/relationships/slide" Target="slides/slide13.xml"/><Relationship Id="rId19" Type="http://schemas.openxmlformats.org/officeDocument/2006/relationships/slide" Target="slides/slide14.xml"/><Relationship Id="rId30" Type="http://schemas.openxmlformats.org/officeDocument/2006/relationships/slide" Target="slides/slide25.xml"/><Relationship Id="rId31" Type="http://schemas.openxmlformats.org/officeDocument/2006/relationships/slide" Target="slides/slide26.xml"/><Relationship Id="rId32" Type="http://schemas.openxmlformats.org/officeDocument/2006/relationships/slide" Target="slides/slide27.xml"/><Relationship Id="rId33" Type="http://schemas.openxmlformats.org/officeDocument/2006/relationships/slide" Target="slides/slide28.xml"/><Relationship Id="rId34" Type="http://schemas.openxmlformats.org/officeDocument/2006/relationships/slide" Target="slides/slide29.xml"/><Relationship Id="rId35" Type="http://schemas.openxmlformats.org/officeDocument/2006/relationships/slide" Target="slides/slide30.xml"/><Relationship Id="rId36" Type="http://schemas.openxmlformats.org/officeDocument/2006/relationships/slide" Target="slides/slide31.xml"/><Relationship Id="rId37" Type="http://schemas.openxmlformats.org/officeDocument/2006/relationships/slide" Target="slides/slide32.xml"/><Relationship Id="rId38" Type="http://schemas.openxmlformats.org/officeDocument/2006/relationships/slide" Target="slides/slide33.xml"/><Relationship Id="rId39" Type="http://schemas.openxmlformats.org/officeDocument/2006/relationships/slide" Target="slides/slide34.xml"/><Relationship Id="rId50" Type="http://schemas.openxmlformats.org/officeDocument/2006/relationships/slide" Target="slides/slide45.xml"/><Relationship Id="rId51" Type="http://schemas.openxmlformats.org/officeDocument/2006/relationships/slide" Target="slides/slide46.xml"/><Relationship Id="rId52" Type="http://schemas.openxmlformats.org/officeDocument/2006/relationships/slide" Target="slides/slide47.xml"/><Relationship Id="rId53" Type="http://schemas.openxmlformats.org/officeDocument/2006/relationships/slide" Target="slides/slide48.xml"/><Relationship Id="rId54" Type="http://schemas.openxmlformats.org/officeDocument/2006/relationships/slide" Target="slides/slide49.xml"/><Relationship Id="rId55" Type="http://schemas.openxmlformats.org/officeDocument/2006/relationships/slide" Target="slides/slide50.xml"/><Relationship Id="rId56" Type="http://schemas.openxmlformats.org/officeDocument/2006/relationships/slide" Target="slides/slide51.xml"/><Relationship Id="rId57" Type="http://schemas.openxmlformats.org/officeDocument/2006/relationships/slide" Target="slides/slide52.xml"/><Relationship Id="rId58" Type="http://schemas.openxmlformats.org/officeDocument/2006/relationships/slide" Target="slides/slide53.xml"/><Relationship Id="rId59" Type="http://schemas.openxmlformats.org/officeDocument/2006/relationships/slide" Target="slides/slide54.xml"/><Relationship Id="rId70" Type="http://schemas.openxmlformats.org/officeDocument/2006/relationships/slide" Target="slides/slide65.xml"/><Relationship Id="rId71" Type="http://schemas.openxmlformats.org/officeDocument/2006/relationships/slide" Target="slides/slide66.xml"/><Relationship Id="rId72" Type="http://schemas.openxmlformats.org/officeDocument/2006/relationships/slide" Target="slides/slide67.xml"/><Relationship Id="rId73" Type="http://schemas.openxmlformats.org/officeDocument/2006/relationships/slide" Target="slides/slide68.xml"/><Relationship Id="rId74" Type="http://schemas.openxmlformats.org/officeDocument/2006/relationships/slide" Target="slides/slide69.xml"/><Relationship Id="rId75" Type="http://schemas.openxmlformats.org/officeDocument/2006/relationships/slide" Target="slides/slide70.xml"/><Relationship Id="rId76" Type="http://schemas.openxmlformats.org/officeDocument/2006/relationships/slide" Target="slides/slide71.xml"/><Relationship Id="rId77" Type="http://schemas.openxmlformats.org/officeDocument/2006/relationships/slide" Target="slides/slide72.xml"/><Relationship Id="rId78" Type="http://schemas.openxmlformats.org/officeDocument/2006/relationships/slide" Target="slides/slide73.xml"/><Relationship Id="rId79" Type="http://schemas.openxmlformats.org/officeDocument/2006/relationships/slide" Target="slides/slide74.xml"/><Relationship Id="rId20" Type="http://schemas.openxmlformats.org/officeDocument/2006/relationships/slide" Target="slides/slide15.xml"/><Relationship Id="rId21" Type="http://schemas.openxmlformats.org/officeDocument/2006/relationships/slide" Target="slides/slide16.xml"/><Relationship Id="rId22" Type="http://schemas.openxmlformats.org/officeDocument/2006/relationships/slide" Target="slides/slide17.xml"/><Relationship Id="rId23" Type="http://schemas.openxmlformats.org/officeDocument/2006/relationships/slide" Target="slides/slide18.xml"/><Relationship Id="rId24" Type="http://schemas.openxmlformats.org/officeDocument/2006/relationships/slide" Target="slides/slide19.xml"/><Relationship Id="rId25" Type="http://schemas.openxmlformats.org/officeDocument/2006/relationships/slide" Target="slides/slide20.xml"/><Relationship Id="rId26" Type="http://schemas.openxmlformats.org/officeDocument/2006/relationships/slide" Target="slides/slide21.xml"/><Relationship Id="rId27" Type="http://schemas.openxmlformats.org/officeDocument/2006/relationships/slide" Target="slides/slide22.xml"/><Relationship Id="rId28" Type="http://schemas.openxmlformats.org/officeDocument/2006/relationships/slide" Target="slides/slide23.xml"/><Relationship Id="rId29" Type="http://schemas.openxmlformats.org/officeDocument/2006/relationships/slide" Target="slides/slide24.xml"/><Relationship Id="rId40" Type="http://schemas.openxmlformats.org/officeDocument/2006/relationships/slide" Target="slides/slide35.xml"/><Relationship Id="rId41" Type="http://schemas.openxmlformats.org/officeDocument/2006/relationships/slide" Target="slides/slide36.xml"/><Relationship Id="rId42" Type="http://schemas.openxmlformats.org/officeDocument/2006/relationships/slide" Target="slides/slide37.xml"/><Relationship Id="rId43" Type="http://schemas.openxmlformats.org/officeDocument/2006/relationships/slide" Target="slides/slide38.xml"/><Relationship Id="rId44" Type="http://schemas.openxmlformats.org/officeDocument/2006/relationships/slide" Target="slides/slide39.xml"/><Relationship Id="rId45" Type="http://schemas.openxmlformats.org/officeDocument/2006/relationships/slide" Target="slides/slide40.xml"/><Relationship Id="rId46" Type="http://schemas.openxmlformats.org/officeDocument/2006/relationships/slide" Target="slides/slide41.xml"/><Relationship Id="rId47" Type="http://schemas.openxmlformats.org/officeDocument/2006/relationships/slide" Target="slides/slide42.xml"/><Relationship Id="rId48" Type="http://schemas.openxmlformats.org/officeDocument/2006/relationships/slide" Target="slides/slide43.xml"/><Relationship Id="rId49" Type="http://schemas.openxmlformats.org/officeDocument/2006/relationships/slide" Target="slides/slide44.xml"/><Relationship Id="rId60" Type="http://schemas.openxmlformats.org/officeDocument/2006/relationships/slide" Target="slides/slide55.xml"/><Relationship Id="rId61" Type="http://schemas.openxmlformats.org/officeDocument/2006/relationships/slide" Target="slides/slide56.xml"/><Relationship Id="rId62" Type="http://schemas.openxmlformats.org/officeDocument/2006/relationships/slide" Target="slides/slide57.xml"/><Relationship Id="rId63" Type="http://schemas.openxmlformats.org/officeDocument/2006/relationships/slide" Target="slides/slide58.xml"/><Relationship Id="rId64" Type="http://schemas.openxmlformats.org/officeDocument/2006/relationships/slide" Target="slides/slide59.xml"/><Relationship Id="rId65" Type="http://schemas.openxmlformats.org/officeDocument/2006/relationships/slide" Target="slides/slide60.xml"/><Relationship Id="rId66" Type="http://schemas.openxmlformats.org/officeDocument/2006/relationships/slide" Target="slides/slide61.xml"/><Relationship Id="rId67" Type="http://schemas.openxmlformats.org/officeDocument/2006/relationships/slide" Target="slides/slide62.xml"/><Relationship Id="rId68" Type="http://schemas.openxmlformats.org/officeDocument/2006/relationships/slide" Target="slides/slide63.xml"/><Relationship Id="rId69" Type="http://schemas.openxmlformats.org/officeDocument/2006/relationships/slide" Target="slides/slide64.xml"/><Relationship Id="rId80" Type="http://schemas.openxmlformats.org/officeDocument/2006/relationships/slide" Target="slides/slide75.xml"/><Relationship Id="rId81" Type="http://schemas.openxmlformats.org/officeDocument/2006/relationships/slide" Target="slides/slide76.xml"/><Relationship Id="rId82" Type="http://schemas.openxmlformats.org/officeDocument/2006/relationships/notesMaster" Target="notesMasters/notesMaster1.xml"/><Relationship Id="rId83" Type="http://schemas.openxmlformats.org/officeDocument/2006/relationships/handoutMaster" Target="handoutMasters/handoutMaster1.xml"/><Relationship Id="rId84" Type="http://schemas.openxmlformats.org/officeDocument/2006/relationships/printerSettings" Target="printerSettings/printerSettings1.bin"/><Relationship Id="rId85" Type="http://schemas.openxmlformats.org/officeDocument/2006/relationships/presProps" Target="presProps.xml"/><Relationship Id="rId86" Type="http://schemas.openxmlformats.org/officeDocument/2006/relationships/viewProps" Target="viewProps.xml"/><Relationship Id="rId87" Type="http://schemas.openxmlformats.org/officeDocument/2006/relationships/theme" Target="theme/theme1.xml"/><Relationship Id="rId88"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1689713-C1CE-A343-B4D9-6A6DC1DC455B}" type="doc">
      <dgm:prSet loTypeId="urn:microsoft.com/office/officeart/2005/8/layout/hierarchy3" loCatId="hierarchy" qsTypeId="urn:microsoft.com/office/officeart/2005/8/quickstyle/3D6" qsCatId="3D" csTypeId="urn:microsoft.com/office/officeart/2005/8/colors/accent1_2" csCatId="accent1" phldr="1"/>
      <dgm:spPr/>
      <dgm:t>
        <a:bodyPr/>
        <a:lstStyle/>
        <a:p>
          <a:endParaRPr lang="en-US"/>
        </a:p>
      </dgm:t>
    </dgm:pt>
    <dgm:pt modelId="{84670043-66FA-8447-A06E-D15EE8A6269C}">
      <dgm:prSet/>
      <dgm:spPr/>
      <dgm:t>
        <a:bodyPr/>
        <a:lstStyle/>
        <a:p>
          <a:pPr rtl="0"/>
          <a:r>
            <a:rPr lang="en-GB" b="1" dirty="0" smtClean="0"/>
            <a:t>Value Driven Scrum</a:t>
          </a:r>
          <a:endParaRPr lang="en-GB" b="1" dirty="0"/>
        </a:p>
      </dgm:t>
    </dgm:pt>
    <dgm:pt modelId="{8EB74A7A-6CE4-9841-A978-06221C2FDF73}" type="parTrans" cxnId="{11958080-E037-D244-8DB3-B7674D1F4A84}">
      <dgm:prSet/>
      <dgm:spPr/>
      <dgm:t>
        <a:bodyPr/>
        <a:lstStyle/>
        <a:p>
          <a:endParaRPr lang="en-US"/>
        </a:p>
      </dgm:t>
    </dgm:pt>
    <dgm:pt modelId="{C4E1B26A-7606-0F49-ADC8-EF72075FDC98}" type="sibTrans" cxnId="{11958080-E037-D244-8DB3-B7674D1F4A84}">
      <dgm:prSet/>
      <dgm:spPr/>
      <dgm:t>
        <a:bodyPr/>
        <a:lstStyle/>
        <a:p>
          <a:endParaRPr lang="en-US"/>
        </a:p>
      </dgm:t>
    </dgm:pt>
    <dgm:pt modelId="{15070BA6-6EC4-A84D-83AF-78F5DD22246C}" type="pres">
      <dgm:prSet presAssocID="{51689713-C1CE-A343-B4D9-6A6DC1DC455B}" presName="diagram" presStyleCnt="0">
        <dgm:presLayoutVars>
          <dgm:chPref val="1"/>
          <dgm:dir/>
          <dgm:animOne val="branch"/>
          <dgm:animLvl val="lvl"/>
          <dgm:resizeHandles/>
        </dgm:presLayoutVars>
      </dgm:prSet>
      <dgm:spPr/>
      <dgm:t>
        <a:bodyPr/>
        <a:lstStyle/>
        <a:p>
          <a:endParaRPr lang="en-US"/>
        </a:p>
      </dgm:t>
    </dgm:pt>
    <dgm:pt modelId="{092C7638-1426-8648-97D6-C932BE9D529E}" type="pres">
      <dgm:prSet presAssocID="{84670043-66FA-8447-A06E-D15EE8A6269C}" presName="root" presStyleCnt="0"/>
      <dgm:spPr/>
    </dgm:pt>
    <dgm:pt modelId="{18040178-637B-F24B-A253-3C749F708525}" type="pres">
      <dgm:prSet presAssocID="{84670043-66FA-8447-A06E-D15EE8A6269C}" presName="rootComposite" presStyleCnt="0"/>
      <dgm:spPr/>
    </dgm:pt>
    <dgm:pt modelId="{04E40C9E-F0D9-4941-A26D-9C92CE811735}" type="pres">
      <dgm:prSet presAssocID="{84670043-66FA-8447-A06E-D15EE8A6269C}" presName="rootText" presStyleLbl="node1" presStyleIdx="0" presStyleCnt="1"/>
      <dgm:spPr/>
      <dgm:t>
        <a:bodyPr/>
        <a:lstStyle/>
        <a:p>
          <a:endParaRPr lang="en-US"/>
        </a:p>
      </dgm:t>
    </dgm:pt>
    <dgm:pt modelId="{0C71183E-5AA5-E74B-8AA1-2E6DFF04571E}" type="pres">
      <dgm:prSet presAssocID="{84670043-66FA-8447-A06E-D15EE8A6269C}" presName="rootConnector" presStyleLbl="node1" presStyleIdx="0" presStyleCnt="1"/>
      <dgm:spPr/>
      <dgm:t>
        <a:bodyPr/>
        <a:lstStyle/>
        <a:p>
          <a:endParaRPr lang="en-US"/>
        </a:p>
      </dgm:t>
    </dgm:pt>
    <dgm:pt modelId="{E4C20BB5-C431-E245-8727-FA612856670A}" type="pres">
      <dgm:prSet presAssocID="{84670043-66FA-8447-A06E-D15EE8A6269C}" presName="childShape" presStyleCnt="0"/>
      <dgm:spPr/>
    </dgm:pt>
  </dgm:ptLst>
  <dgm:cxnLst>
    <dgm:cxn modelId="{7BC3659B-B7E4-CB46-88B6-B675EBDFBBB2}" type="presOf" srcId="{51689713-C1CE-A343-B4D9-6A6DC1DC455B}" destId="{15070BA6-6EC4-A84D-83AF-78F5DD22246C}" srcOrd="0" destOrd="0" presId="urn:microsoft.com/office/officeart/2005/8/layout/hierarchy3"/>
    <dgm:cxn modelId="{4682C9BF-3570-4746-97B9-A02194D3C98C}" type="presOf" srcId="{84670043-66FA-8447-A06E-D15EE8A6269C}" destId="{0C71183E-5AA5-E74B-8AA1-2E6DFF04571E}" srcOrd="1" destOrd="0" presId="urn:microsoft.com/office/officeart/2005/8/layout/hierarchy3"/>
    <dgm:cxn modelId="{11958080-E037-D244-8DB3-B7674D1F4A84}" srcId="{51689713-C1CE-A343-B4D9-6A6DC1DC455B}" destId="{84670043-66FA-8447-A06E-D15EE8A6269C}" srcOrd="0" destOrd="0" parTransId="{8EB74A7A-6CE4-9841-A978-06221C2FDF73}" sibTransId="{C4E1B26A-7606-0F49-ADC8-EF72075FDC98}"/>
    <dgm:cxn modelId="{0EC75CF0-3F8B-E740-AA08-ACB0AD482064}" type="presOf" srcId="{84670043-66FA-8447-A06E-D15EE8A6269C}" destId="{04E40C9E-F0D9-4941-A26D-9C92CE811735}" srcOrd="0" destOrd="0" presId="urn:microsoft.com/office/officeart/2005/8/layout/hierarchy3"/>
    <dgm:cxn modelId="{6891E58A-57F2-5847-81D4-C07D16DDE4CD}" type="presParOf" srcId="{15070BA6-6EC4-A84D-83AF-78F5DD22246C}" destId="{092C7638-1426-8648-97D6-C932BE9D529E}" srcOrd="0" destOrd="0" presId="urn:microsoft.com/office/officeart/2005/8/layout/hierarchy3"/>
    <dgm:cxn modelId="{34C35AB8-190C-FF46-AA7B-33FACDE3CECF}" type="presParOf" srcId="{092C7638-1426-8648-97D6-C932BE9D529E}" destId="{18040178-637B-F24B-A253-3C749F708525}" srcOrd="0" destOrd="0" presId="urn:microsoft.com/office/officeart/2005/8/layout/hierarchy3"/>
    <dgm:cxn modelId="{DC7353AE-C845-A44D-89EC-F313991105FD}" type="presParOf" srcId="{18040178-637B-F24B-A253-3C749F708525}" destId="{04E40C9E-F0D9-4941-A26D-9C92CE811735}" srcOrd="0" destOrd="0" presId="urn:microsoft.com/office/officeart/2005/8/layout/hierarchy3"/>
    <dgm:cxn modelId="{DDB800C9-9309-2746-AEA8-ED0B9F1292AF}" type="presParOf" srcId="{18040178-637B-F24B-A253-3C749F708525}" destId="{0C71183E-5AA5-E74B-8AA1-2E6DFF04571E}" srcOrd="1" destOrd="0" presId="urn:microsoft.com/office/officeart/2005/8/layout/hierarchy3"/>
    <dgm:cxn modelId="{A4C8E75A-21C5-374B-8A5A-0C0A21F1D108}" type="presParOf" srcId="{092C7638-1426-8648-97D6-C932BE9D529E}" destId="{E4C20BB5-C431-E245-8727-FA612856670A}" srcOrd="1"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39819B0-B0E4-A144-8248-4BF7D8F8E7A9}" type="doc">
      <dgm:prSet loTypeId="urn:microsoft.com/office/officeart/2005/8/layout/process4" loCatId="process" qsTypeId="urn:microsoft.com/office/officeart/2005/8/quickstyle/simple4" qsCatId="simple" csTypeId="urn:microsoft.com/office/officeart/2005/8/colors/accent1_2" csCatId="accent1" phldr="1"/>
      <dgm:spPr/>
      <dgm:t>
        <a:bodyPr/>
        <a:lstStyle/>
        <a:p>
          <a:endParaRPr lang="en-US"/>
        </a:p>
      </dgm:t>
    </dgm:pt>
    <dgm:pt modelId="{C06ABBD4-6A76-AA4B-B64D-5BEE96848EC8}">
      <dgm:prSet phldrT="[Text]" custT="1"/>
      <dgm:spPr/>
      <dgm:t>
        <a:bodyPr/>
        <a:lstStyle/>
        <a:p>
          <a:r>
            <a:rPr lang="en-US" sz="1800" b="1" dirty="0" smtClean="0"/>
            <a:t>System</a:t>
          </a:r>
        </a:p>
        <a:p>
          <a:r>
            <a:rPr lang="en-US" sz="1800" b="1" dirty="0" smtClean="0"/>
            <a:t>Owner</a:t>
          </a:r>
          <a:endParaRPr lang="en-US" sz="1800" b="1" dirty="0"/>
        </a:p>
      </dgm:t>
    </dgm:pt>
    <dgm:pt modelId="{C981F9F8-E47E-0945-87D3-309F359F1561}" type="parTrans" cxnId="{B4C3D154-9EE7-7642-B1D1-CAE1B0A655CD}">
      <dgm:prSet/>
      <dgm:spPr/>
      <dgm:t>
        <a:bodyPr/>
        <a:lstStyle/>
        <a:p>
          <a:endParaRPr lang="en-US"/>
        </a:p>
      </dgm:t>
    </dgm:pt>
    <dgm:pt modelId="{3605FE6B-57A2-7B42-B00B-0E7213C6F561}" type="sibTrans" cxnId="{B4C3D154-9EE7-7642-B1D1-CAE1B0A655CD}">
      <dgm:prSet/>
      <dgm:spPr/>
      <dgm:t>
        <a:bodyPr/>
        <a:lstStyle/>
        <a:p>
          <a:endParaRPr lang="en-US"/>
        </a:p>
      </dgm:t>
    </dgm:pt>
    <dgm:pt modelId="{5AC5E9AF-056C-BA46-B99E-7158E654E199}">
      <dgm:prSet phldrT="[Text]" custT="1"/>
      <dgm:spPr/>
      <dgm:t>
        <a:bodyPr/>
        <a:lstStyle/>
        <a:p>
          <a:r>
            <a:rPr lang="en-US" sz="1800" b="1" dirty="0" smtClean="0"/>
            <a:t>Stakeholders Values</a:t>
          </a:r>
          <a:endParaRPr lang="en-US" sz="1800" b="1" dirty="0"/>
        </a:p>
      </dgm:t>
    </dgm:pt>
    <dgm:pt modelId="{869BD7DA-38A7-034B-AC14-CCC60F8CA239}" type="parTrans" cxnId="{86C1DB7F-B418-6E4E-B233-1F2AE935A62D}">
      <dgm:prSet/>
      <dgm:spPr/>
      <dgm:t>
        <a:bodyPr/>
        <a:lstStyle/>
        <a:p>
          <a:endParaRPr lang="en-US"/>
        </a:p>
      </dgm:t>
    </dgm:pt>
    <dgm:pt modelId="{EA5A867E-96B3-8E45-9C97-1E268FB1EAAF}" type="sibTrans" cxnId="{86C1DB7F-B418-6E4E-B233-1F2AE935A62D}">
      <dgm:prSet/>
      <dgm:spPr/>
      <dgm:t>
        <a:bodyPr/>
        <a:lstStyle/>
        <a:p>
          <a:endParaRPr lang="en-US"/>
        </a:p>
      </dgm:t>
    </dgm:pt>
    <dgm:pt modelId="{F9F53EC7-87B4-0B46-A8AE-41B676646B68}">
      <dgm:prSet phldrT="[Text]" custT="1"/>
      <dgm:spPr/>
      <dgm:t>
        <a:bodyPr/>
        <a:lstStyle/>
        <a:p>
          <a:r>
            <a:rPr lang="en-US" sz="1800" b="1" dirty="0" smtClean="0"/>
            <a:t>Business Values</a:t>
          </a:r>
          <a:endParaRPr lang="en-US" sz="1800" b="1" dirty="0"/>
        </a:p>
      </dgm:t>
    </dgm:pt>
    <dgm:pt modelId="{DC99A6D8-6FFF-A848-B9AF-436ED9E8CF0D}" type="parTrans" cxnId="{23241039-831A-4547-BCDA-3CD3C714A1B4}">
      <dgm:prSet/>
      <dgm:spPr/>
      <dgm:t>
        <a:bodyPr/>
        <a:lstStyle/>
        <a:p>
          <a:endParaRPr lang="en-US"/>
        </a:p>
      </dgm:t>
    </dgm:pt>
    <dgm:pt modelId="{C91B0FE8-8A84-D04F-AFF2-F86B241D8C0B}" type="sibTrans" cxnId="{23241039-831A-4547-BCDA-3CD3C714A1B4}">
      <dgm:prSet/>
      <dgm:spPr/>
      <dgm:t>
        <a:bodyPr/>
        <a:lstStyle/>
        <a:p>
          <a:endParaRPr lang="en-US"/>
        </a:p>
      </dgm:t>
    </dgm:pt>
    <dgm:pt modelId="{1D5BF078-5799-9248-A5A4-872E49F937BE}">
      <dgm:prSet phldrT="[Text]" custT="1"/>
      <dgm:spPr/>
      <dgm:t>
        <a:bodyPr/>
        <a:lstStyle/>
        <a:p>
          <a:r>
            <a:rPr lang="en-US" sz="1800" b="1" dirty="0" smtClean="0"/>
            <a:t>Product</a:t>
          </a:r>
        </a:p>
        <a:p>
          <a:r>
            <a:rPr lang="en-US" sz="1800" b="1" dirty="0" smtClean="0"/>
            <a:t>Owner</a:t>
          </a:r>
          <a:endParaRPr lang="en-US" sz="1800" b="1" dirty="0"/>
        </a:p>
      </dgm:t>
    </dgm:pt>
    <dgm:pt modelId="{9A6924A6-B0A1-EC40-A614-13A7A8BBB567}" type="parTrans" cxnId="{C1B4DE67-3E19-EA44-BC2C-9CE91930C82A}">
      <dgm:prSet/>
      <dgm:spPr/>
      <dgm:t>
        <a:bodyPr/>
        <a:lstStyle/>
        <a:p>
          <a:endParaRPr lang="en-US"/>
        </a:p>
      </dgm:t>
    </dgm:pt>
    <dgm:pt modelId="{12A31FB0-E9F6-0749-84FA-646BA5EA32EA}" type="sibTrans" cxnId="{C1B4DE67-3E19-EA44-BC2C-9CE91930C82A}">
      <dgm:prSet/>
      <dgm:spPr/>
      <dgm:t>
        <a:bodyPr/>
        <a:lstStyle/>
        <a:p>
          <a:endParaRPr lang="en-US"/>
        </a:p>
      </dgm:t>
    </dgm:pt>
    <dgm:pt modelId="{97B635EE-9B8A-3A46-AFB5-DC64FBAC2274}">
      <dgm:prSet phldrT="[Text]" custT="1"/>
      <dgm:spPr/>
      <dgm:t>
        <a:bodyPr/>
        <a:lstStyle/>
        <a:p>
          <a:r>
            <a:rPr lang="en-US" sz="1800" b="1" dirty="0" smtClean="0"/>
            <a:t>Build</a:t>
          </a:r>
        </a:p>
        <a:p>
          <a:r>
            <a:rPr lang="en-US" sz="1800" b="1" dirty="0" smtClean="0"/>
            <a:t>Test</a:t>
          </a:r>
        </a:p>
        <a:p>
          <a:r>
            <a:rPr lang="en-US" sz="1800" b="1" dirty="0" smtClean="0"/>
            <a:t>Maintain</a:t>
          </a:r>
          <a:endParaRPr lang="en-US" sz="1800" b="1" dirty="0"/>
        </a:p>
      </dgm:t>
    </dgm:pt>
    <dgm:pt modelId="{AB3ABE23-528E-234E-BED0-E395A79B7E1D}" type="parTrans" cxnId="{0883AEB5-861C-CB4C-A0E0-5A87D0BE5E01}">
      <dgm:prSet/>
      <dgm:spPr/>
      <dgm:t>
        <a:bodyPr/>
        <a:lstStyle/>
        <a:p>
          <a:endParaRPr lang="en-US"/>
        </a:p>
      </dgm:t>
    </dgm:pt>
    <dgm:pt modelId="{E9705B63-657D-854E-82AE-8A13484A2758}" type="sibTrans" cxnId="{0883AEB5-861C-CB4C-A0E0-5A87D0BE5E01}">
      <dgm:prSet/>
      <dgm:spPr/>
      <dgm:t>
        <a:bodyPr/>
        <a:lstStyle/>
        <a:p>
          <a:endParaRPr lang="en-US"/>
        </a:p>
      </dgm:t>
    </dgm:pt>
    <dgm:pt modelId="{EEEA1504-3F7C-0349-8B9C-E06BE8679F3D}">
      <dgm:prSet phldrT="[Text]" custT="1"/>
      <dgm:spPr/>
      <dgm:t>
        <a:bodyPr/>
        <a:lstStyle/>
        <a:p>
          <a:r>
            <a:rPr lang="en-US" sz="1800" b="1" dirty="0" smtClean="0"/>
            <a:t>Detailed Technical Design</a:t>
          </a:r>
          <a:endParaRPr lang="en-US" sz="1800" b="1" dirty="0"/>
        </a:p>
      </dgm:t>
    </dgm:pt>
    <dgm:pt modelId="{59DB3929-4E04-FA4E-8940-A91208B03A53}" type="parTrans" cxnId="{90092958-34DA-D14B-8773-DD59E10C9271}">
      <dgm:prSet/>
      <dgm:spPr/>
      <dgm:t>
        <a:bodyPr/>
        <a:lstStyle/>
        <a:p>
          <a:endParaRPr lang="en-US"/>
        </a:p>
      </dgm:t>
    </dgm:pt>
    <dgm:pt modelId="{93E74E17-8447-0245-AA00-F1E768F3D436}" type="sibTrans" cxnId="{90092958-34DA-D14B-8773-DD59E10C9271}">
      <dgm:prSet/>
      <dgm:spPr/>
      <dgm:t>
        <a:bodyPr/>
        <a:lstStyle/>
        <a:p>
          <a:endParaRPr lang="en-US"/>
        </a:p>
      </dgm:t>
    </dgm:pt>
    <dgm:pt modelId="{A57FD61C-13B4-BF43-8874-0E842F722FDA}">
      <dgm:prSet phldrT="[Text]" custT="1"/>
      <dgm:spPr/>
      <dgm:t>
        <a:bodyPr/>
        <a:lstStyle/>
        <a:p>
          <a:r>
            <a:rPr lang="en-US" sz="1800" b="1" dirty="0" smtClean="0"/>
            <a:t>System Functions</a:t>
          </a:r>
          <a:endParaRPr lang="en-US" sz="1800" b="1" dirty="0"/>
        </a:p>
      </dgm:t>
    </dgm:pt>
    <dgm:pt modelId="{E8B81A19-3B0F-4749-9C76-3C21B3377FFD}" type="parTrans" cxnId="{17109173-A9BF-754A-B71D-A2FB14D2EE8F}">
      <dgm:prSet/>
      <dgm:spPr/>
      <dgm:t>
        <a:bodyPr/>
        <a:lstStyle/>
        <a:p>
          <a:endParaRPr lang="en-US"/>
        </a:p>
      </dgm:t>
    </dgm:pt>
    <dgm:pt modelId="{E06508B4-D59D-424A-8F0A-5D05DC97F715}" type="sibTrans" cxnId="{17109173-A9BF-754A-B71D-A2FB14D2EE8F}">
      <dgm:prSet/>
      <dgm:spPr/>
      <dgm:t>
        <a:bodyPr/>
        <a:lstStyle/>
        <a:p>
          <a:endParaRPr lang="en-US"/>
        </a:p>
      </dgm:t>
    </dgm:pt>
    <dgm:pt modelId="{151CD941-C0E8-774C-B4F3-545CAE88831C}">
      <dgm:prSet phldrT="[Text]" custT="1"/>
      <dgm:spPr/>
      <dgm:t>
        <a:bodyPr/>
        <a:lstStyle/>
        <a:p>
          <a:endParaRPr lang="en-US" sz="1800" b="1" dirty="0" smtClean="0"/>
        </a:p>
        <a:p>
          <a:endParaRPr lang="en-US" sz="1800" b="1" dirty="0" smtClean="0"/>
        </a:p>
        <a:p>
          <a:endParaRPr lang="en-US" sz="1800" b="1" dirty="0"/>
        </a:p>
      </dgm:t>
    </dgm:pt>
    <dgm:pt modelId="{2D9C3AE7-3C42-BC4C-B361-1AC55F060588}" type="parTrans" cxnId="{A06E47D3-D373-A24E-B95F-54E98A55AE5B}">
      <dgm:prSet/>
      <dgm:spPr/>
      <dgm:t>
        <a:bodyPr/>
        <a:lstStyle/>
        <a:p>
          <a:endParaRPr lang="en-US"/>
        </a:p>
      </dgm:t>
    </dgm:pt>
    <dgm:pt modelId="{71C1CD75-844B-DD47-8F85-78C6944F41AC}" type="sibTrans" cxnId="{A06E47D3-D373-A24E-B95F-54E98A55AE5B}">
      <dgm:prSet/>
      <dgm:spPr/>
      <dgm:t>
        <a:bodyPr/>
        <a:lstStyle/>
        <a:p>
          <a:endParaRPr lang="en-US"/>
        </a:p>
      </dgm:t>
    </dgm:pt>
    <dgm:pt modelId="{8F8C80BD-67AD-BC48-B0CA-0E8CF9CED48F}" type="pres">
      <dgm:prSet presAssocID="{C39819B0-B0E4-A144-8248-4BF7D8F8E7A9}" presName="Name0" presStyleCnt="0">
        <dgm:presLayoutVars>
          <dgm:dir/>
          <dgm:animLvl val="lvl"/>
          <dgm:resizeHandles val="exact"/>
        </dgm:presLayoutVars>
      </dgm:prSet>
      <dgm:spPr/>
      <dgm:t>
        <a:bodyPr/>
        <a:lstStyle/>
        <a:p>
          <a:endParaRPr lang="en-US"/>
        </a:p>
      </dgm:t>
    </dgm:pt>
    <dgm:pt modelId="{999CCF4D-7AEA-4844-8606-738F351BAFAD}" type="pres">
      <dgm:prSet presAssocID="{1D5BF078-5799-9248-A5A4-872E49F937BE}" presName="boxAndChildren" presStyleCnt="0"/>
      <dgm:spPr/>
    </dgm:pt>
    <dgm:pt modelId="{9D4D1C9D-7754-8343-8580-3495D80A5345}" type="pres">
      <dgm:prSet presAssocID="{1D5BF078-5799-9248-A5A4-872E49F937BE}" presName="parentTextBox" presStyleLbl="node1" presStyleIdx="0" presStyleCnt="2"/>
      <dgm:spPr/>
      <dgm:t>
        <a:bodyPr/>
        <a:lstStyle/>
        <a:p>
          <a:endParaRPr lang="en-US"/>
        </a:p>
      </dgm:t>
    </dgm:pt>
    <dgm:pt modelId="{CFC07F29-35B7-1648-B7B1-429525C86682}" type="pres">
      <dgm:prSet presAssocID="{1D5BF078-5799-9248-A5A4-872E49F937BE}" presName="entireBox" presStyleLbl="node1" presStyleIdx="0" presStyleCnt="2"/>
      <dgm:spPr/>
      <dgm:t>
        <a:bodyPr/>
        <a:lstStyle/>
        <a:p>
          <a:endParaRPr lang="en-US"/>
        </a:p>
      </dgm:t>
    </dgm:pt>
    <dgm:pt modelId="{1217787E-8552-BE4E-AF9E-29E2E8D1FBDA}" type="pres">
      <dgm:prSet presAssocID="{1D5BF078-5799-9248-A5A4-872E49F937BE}" presName="descendantBox" presStyleCnt="0"/>
      <dgm:spPr/>
    </dgm:pt>
    <dgm:pt modelId="{C8D20BE0-106B-1646-8BCA-BE7F47AA6F28}" type="pres">
      <dgm:prSet presAssocID="{97B635EE-9B8A-3A46-AFB5-DC64FBAC2274}" presName="childTextBox" presStyleLbl="fgAccFollowNode1" presStyleIdx="0" presStyleCnt="6">
        <dgm:presLayoutVars>
          <dgm:bulletEnabled val="1"/>
        </dgm:presLayoutVars>
      </dgm:prSet>
      <dgm:spPr/>
      <dgm:t>
        <a:bodyPr/>
        <a:lstStyle/>
        <a:p>
          <a:endParaRPr lang="en-US"/>
        </a:p>
      </dgm:t>
    </dgm:pt>
    <dgm:pt modelId="{52EB3BAF-64F6-0347-A9B7-FAF0A468E5B1}" type="pres">
      <dgm:prSet presAssocID="{EEEA1504-3F7C-0349-8B9C-E06BE8679F3D}" presName="childTextBox" presStyleLbl="fgAccFollowNode1" presStyleIdx="1" presStyleCnt="6">
        <dgm:presLayoutVars>
          <dgm:bulletEnabled val="1"/>
        </dgm:presLayoutVars>
      </dgm:prSet>
      <dgm:spPr/>
      <dgm:t>
        <a:bodyPr/>
        <a:lstStyle/>
        <a:p>
          <a:endParaRPr lang="en-US"/>
        </a:p>
      </dgm:t>
    </dgm:pt>
    <dgm:pt modelId="{BF1E2536-59A1-C547-A163-DB2394B4A8DC}" type="pres">
      <dgm:prSet presAssocID="{3605FE6B-57A2-7B42-B00B-0E7213C6F561}" presName="sp" presStyleCnt="0"/>
      <dgm:spPr/>
    </dgm:pt>
    <dgm:pt modelId="{52054AF0-A3DD-1E46-9AE6-35A4F6357084}" type="pres">
      <dgm:prSet presAssocID="{C06ABBD4-6A76-AA4B-B64D-5BEE96848EC8}" presName="arrowAndChildren" presStyleCnt="0"/>
      <dgm:spPr/>
    </dgm:pt>
    <dgm:pt modelId="{6BBF02A4-4B74-704D-8162-1AD4E1CADBBC}" type="pres">
      <dgm:prSet presAssocID="{C06ABBD4-6A76-AA4B-B64D-5BEE96848EC8}" presName="parentTextArrow" presStyleLbl="node1" presStyleIdx="0" presStyleCnt="2"/>
      <dgm:spPr/>
      <dgm:t>
        <a:bodyPr/>
        <a:lstStyle/>
        <a:p>
          <a:endParaRPr lang="en-US"/>
        </a:p>
      </dgm:t>
    </dgm:pt>
    <dgm:pt modelId="{FF5C6208-9D48-B74C-99AD-6277624E894E}" type="pres">
      <dgm:prSet presAssocID="{C06ABBD4-6A76-AA4B-B64D-5BEE96848EC8}" presName="arrow" presStyleLbl="node1" presStyleIdx="1" presStyleCnt="2"/>
      <dgm:spPr/>
      <dgm:t>
        <a:bodyPr/>
        <a:lstStyle/>
        <a:p>
          <a:endParaRPr lang="en-US"/>
        </a:p>
      </dgm:t>
    </dgm:pt>
    <dgm:pt modelId="{6C644758-D49F-A240-B4F5-8E993996932B}" type="pres">
      <dgm:prSet presAssocID="{C06ABBD4-6A76-AA4B-B64D-5BEE96848EC8}" presName="descendantArrow" presStyleCnt="0"/>
      <dgm:spPr/>
    </dgm:pt>
    <dgm:pt modelId="{D04C3011-43A6-AD43-91E9-3420F22CEB0F}" type="pres">
      <dgm:prSet presAssocID="{5AC5E9AF-056C-BA46-B99E-7158E654E199}" presName="childTextArrow" presStyleLbl="fgAccFollowNode1" presStyleIdx="2" presStyleCnt="6">
        <dgm:presLayoutVars>
          <dgm:bulletEnabled val="1"/>
        </dgm:presLayoutVars>
      </dgm:prSet>
      <dgm:spPr/>
      <dgm:t>
        <a:bodyPr/>
        <a:lstStyle/>
        <a:p>
          <a:endParaRPr lang="en-US"/>
        </a:p>
      </dgm:t>
    </dgm:pt>
    <dgm:pt modelId="{BED5D640-BCB3-C94D-9425-075C12B6E097}" type="pres">
      <dgm:prSet presAssocID="{F9F53EC7-87B4-0B46-A8AE-41B676646B68}" presName="childTextArrow" presStyleLbl="fgAccFollowNode1" presStyleIdx="3" presStyleCnt="6">
        <dgm:presLayoutVars>
          <dgm:bulletEnabled val="1"/>
        </dgm:presLayoutVars>
      </dgm:prSet>
      <dgm:spPr/>
      <dgm:t>
        <a:bodyPr/>
        <a:lstStyle/>
        <a:p>
          <a:endParaRPr lang="en-US"/>
        </a:p>
      </dgm:t>
    </dgm:pt>
    <dgm:pt modelId="{042981C8-EE30-114C-88CE-4F930C15F2CD}" type="pres">
      <dgm:prSet presAssocID="{A57FD61C-13B4-BF43-8874-0E842F722FDA}" presName="childTextArrow" presStyleLbl="fgAccFollowNode1" presStyleIdx="4" presStyleCnt="6">
        <dgm:presLayoutVars>
          <dgm:bulletEnabled val="1"/>
        </dgm:presLayoutVars>
      </dgm:prSet>
      <dgm:spPr/>
      <dgm:t>
        <a:bodyPr/>
        <a:lstStyle/>
        <a:p>
          <a:endParaRPr lang="en-US"/>
        </a:p>
      </dgm:t>
    </dgm:pt>
    <dgm:pt modelId="{7DED3E4A-31AC-6345-BE7C-5CCDA283C763}" type="pres">
      <dgm:prSet presAssocID="{151CD941-C0E8-774C-B4F3-545CAE88831C}" presName="childTextArrow" presStyleLbl="fgAccFollowNode1" presStyleIdx="5" presStyleCnt="6">
        <dgm:presLayoutVars>
          <dgm:bulletEnabled val="1"/>
        </dgm:presLayoutVars>
      </dgm:prSet>
      <dgm:spPr/>
      <dgm:t>
        <a:bodyPr/>
        <a:lstStyle/>
        <a:p>
          <a:endParaRPr lang="en-US"/>
        </a:p>
      </dgm:t>
    </dgm:pt>
  </dgm:ptLst>
  <dgm:cxnLst>
    <dgm:cxn modelId="{F1713E5F-1113-2349-BE23-7976B50C4FD3}" type="presOf" srcId="{1D5BF078-5799-9248-A5A4-872E49F937BE}" destId="{9D4D1C9D-7754-8343-8580-3495D80A5345}" srcOrd="0" destOrd="0" presId="urn:microsoft.com/office/officeart/2005/8/layout/process4"/>
    <dgm:cxn modelId="{A06E47D3-D373-A24E-B95F-54E98A55AE5B}" srcId="{C06ABBD4-6A76-AA4B-B64D-5BEE96848EC8}" destId="{151CD941-C0E8-774C-B4F3-545CAE88831C}" srcOrd="3" destOrd="0" parTransId="{2D9C3AE7-3C42-BC4C-B361-1AC55F060588}" sibTransId="{71C1CD75-844B-DD47-8F85-78C6944F41AC}"/>
    <dgm:cxn modelId="{9B3B2F1B-07D4-914E-8D2B-5FD5693732EA}" type="presOf" srcId="{F9F53EC7-87B4-0B46-A8AE-41B676646B68}" destId="{BED5D640-BCB3-C94D-9425-075C12B6E097}" srcOrd="0" destOrd="0" presId="urn:microsoft.com/office/officeart/2005/8/layout/process4"/>
    <dgm:cxn modelId="{DBFAB684-9543-CE40-B1D9-70D2D84E5E83}" type="presOf" srcId="{C39819B0-B0E4-A144-8248-4BF7D8F8E7A9}" destId="{8F8C80BD-67AD-BC48-B0CA-0E8CF9CED48F}" srcOrd="0" destOrd="0" presId="urn:microsoft.com/office/officeart/2005/8/layout/process4"/>
    <dgm:cxn modelId="{17109173-A9BF-754A-B71D-A2FB14D2EE8F}" srcId="{C06ABBD4-6A76-AA4B-B64D-5BEE96848EC8}" destId="{A57FD61C-13B4-BF43-8874-0E842F722FDA}" srcOrd="2" destOrd="0" parTransId="{E8B81A19-3B0F-4749-9C76-3C21B3377FFD}" sibTransId="{E06508B4-D59D-424A-8F0A-5D05DC97F715}"/>
    <dgm:cxn modelId="{F777C661-C96E-A84C-B14E-A31504D37570}" type="presOf" srcId="{C06ABBD4-6A76-AA4B-B64D-5BEE96848EC8}" destId="{FF5C6208-9D48-B74C-99AD-6277624E894E}" srcOrd="1" destOrd="0" presId="urn:microsoft.com/office/officeart/2005/8/layout/process4"/>
    <dgm:cxn modelId="{90092958-34DA-D14B-8773-DD59E10C9271}" srcId="{1D5BF078-5799-9248-A5A4-872E49F937BE}" destId="{EEEA1504-3F7C-0349-8B9C-E06BE8679F3D}" srcOrd="1" destOrd="0" parTransId="{59DB3929-4E04-FA4E-8940-A91208B03A53}" sibTransId="{93E74E17-8447-0245-AA00-F1E768F3D436}"/>
    <dgm:cxn modelId="{1DC7AF36-D29B-EE45-9ED1-2323925C8967}" type="presOf" srcId="{EEEA1504-3F7C-0349-8B9C-E06BE8679F3D}" destId="{52EB3BAF-64F6-0347-A9B7-FAF0A468E5B1}" srcOrd="0" destOrd="0" presId="urn:microsoft.com/office/officeart/2005/8/layout/process4"/>
    <dgm:cxn modelId="{80F04B3B-096C-9545-9832-3924D37C8843}" type="presOf" srcId="{97B635EE-9B8A-3A46-AFB5-DC64FBAC2274}" destId="{C8D20BE0-106B-1646-8BCA-BE7F47AA6F28}" srcOrd="0" destOrd="0" presId="urn:microsoft.com/office/officeart/2005/8/layout/process4"/>
    <dgm:cxn modelId="{23241039-831A-4547-BCDA-3CD3C714A1B4}" srcId="{C06ABBD4-6A76-AA4B-B64D-5BEE96848EC8}" destId="{F9F53EC7-87B4-0B46-A8AE-41B676646B68}" srcOrd="1" destOrd="0" parTransId="{DC99A6D8-6FFF-A848-B9AF-436ED9E8CF0D}" sibTransId="{C91B0FE8-8A84-D04F-AFF2-F86B241D8C0B}"/>
    <dgm:cxn modelId="{50FA5CC2-AC00-6249-B7FF-C9202107BCC8}" type="presOf" srcId="{151CD941-C0E8-774C-B4F3-545CAE88831C}" destId="{7DED3E4A-31AC-6345-BE7C-5CCDA283C763}" srcOrd="0" destOrd="0" presId="urn:microsoft.com/office/officeart/2005/8/layout/process4"/>
    <dgm:cxn modelId="{BE8BFD4D-AD47-5F4B-AFF3-974501730723}" type="presOf" srcId="{A57FD61C-13B4-BF43-8874-0E842F722FDA}" destId="{042981C8-EE30-114C-88CE-4F930C15F2CD}" srcOrd="0" destOrd="0" presId="urn:microsoft.com/office/officeart/2005/8/layout/process4"/>
    <dgm:cxn modelId="{37C2FFA3-2E32-4849-A15C-A7D0D1BF4875}" type="presOf" srcId="{5AC5E9AF-056C-BA46-B99E-7158E654E199}" destId="{D04C3011-43A6-AD43-91E9-3420F22CEB0F}" srcOrd="0" destOrd="0" presId="urn:microsoft.com/office/officeart/2005/8/layout/process4"/>
    <dgm:cxn modelId="{7D543BAB-0948-004D-B887-A901B0B2B61E}" type="presOf" srcId="{1D5BF078-5799-9248-A5A4-872E49F937BE}" destId="{CFC07F29-35B7-1648-B7B1-429525C86682}" srcOrd="1" destOrd="0" presId="urn:microsoft.com/office/officeart/2005/8/layout/process4"/>
    <dgm:cxn modelId="{86C1DB7F-B418-6E4E-B233-1F2AE935A62D}" srcId="{C06ABBD4-6A76-AA4B-B64D-5BEE96848EC8}" destId="{5AC5E9AF-056C-BA46-B99E-7158E654E199}" srcOrd="0" destOrd="0" parTransId="{869BD7DA-38A7-034B-AC14-CCC60F8CA239}" sibTransId="{EA5A867E-96B3-8E45-9C97-1E268FB1EAAF}"/>
    <dgm:cxn modelId="{0883AEB5-861C-CB4C-A0E0-5A87D0BE5E01}" srcId="{1D5BF078-5799-9248-A5A4-872E49F937BE}" destId="{97B635EE-9B8A-3A46-AFB5-DC64FBAC2274}" srcOrd="0" destOrd="0" parTransId="{AB3ABE23-528E-234E-BED0-E395A79B7E1D}" sibTransId="{E9705B63-657D-854E-82AE-8A13484A2758}"/>
    <dgm:cxn modelId="{980C6BAB-4794-104E-9D72-9AE231AD56E1}" type="presOf" srcId="{C06ABBD4-6A76-AA4B-B64D-5BEE96848EC8}" destId="{6BBF02A4-4B74-704D-8162-1AD4E1CADBBC}" srcOrd="0" destOrd="0" presId="urn:microsoft.com/office/officeart/2005/8/layout/process4"/>
    <dgm:cxn modelId="{B4C3D154-9EE7-7642-B1D1-CAE1B0A655CD}" srcId="{C39819B0-B0E4-A144-8248-4BF7D8F8E7A9}" destId="{C06ABBD4-6A76-AA4B-B64D-5BEE96848EC8}" srcOrd="0" destOrd="0" parTransId="{C981F9F8-E47E-0945-87D3-309F359F1561}" sibTransId="{3605FE6B-57A2-7B42-B00B-0E7213C6F561}"/>
    <dgm:cxn modelId="{C1B4DE67-3E19-EA44-BC2C-9CE91930C82A}" srcId="{C39819B0-B0E4-A144-8248-4BF7D8F8E7A9}" destId="{1D5BF078-5799-9248-A5A4-872E49F937BE}" srcOrd="1" destOrd="0" parTransId="{9A6924A6-B0A1-EC40-A614-13A7A8BBB567}" sibTransId="{12A31FB0-E9F6-0749-84FA-646BA5EA32EA}"/>
    <dgm:cxn modelId="{51C12216-1453-1440-9ED4-104139102F94}" type="presParOf" srcId="{8F8C80BD-67AD-BC48-B0CA-0E8CF9CED48F}" destId="{999CCF4D-7AEA-4844-8606-738F351BAFAD}" srcOrd="0" destOrd="0" presId="urn:microsoft.com/office/officeart/2005/8/layout/process4"/>
    <dgm:cxn modelId="{16307595-1E3B-8D43-B35C-01B045CE9D21}" type="presParOf" srcId="{999CCF4D-7AEA-4844-8606-738F351BAFAD}" destId="{9D4D1C9D-7754-8343-8580-3495D80A5345}" srcOrd="0" destOrd="0" presId="urn:microsoft.com/office/officeart/2005/8/layout/process4"/>
    <dgm:cxn modelId="{22EE9D57-5969-A84D-8BFE-096500BA6630}" type="presParOf" srcId="{999CCF4D-7AEA-4844-8606-738F351BAFAD}" destId="{CFC07F29-35B7-1648-B7B1-429525C86682}" srcOrd="1" destOrd="0" presId="urn:microsoft.com/office/officeart/2005/8/layout/process4"/>
    <dgm:cxn modelId="{4BB6664B-F802-A14C-B71F-DC91B0616DAC}" type="presParOf" srcId="{999CCF4D-7AEA-4844-8606-738F351BAFAD}" destId="{1217787E-8552-BE4E-AF9E-29E2E8D1FBDA}" srcOrd="2" destOrd="0" presId="urn:microsoft.com/office/officeart/2005/8/layout/process4"/>
    <dgm:cxn modelId="{F5A51665-6E78-8B44-B289-F4CCA4E52C32}" type="presParOf" srcId="{1217787E-8552-BE4E-AF9E-29E2E8D1FBDA}" destId="{C8D20BE0-106B-1646-8BCA-BE7F47AA6F28}" srcOrd="0" destOrd="0" presId="urn:microsoft.com/office/officeart/2005/8/layout/process4"/>
    <dgm:cxn modelId="{1526F7B6-EB52-7F40-9549-F79838F34034}" type="presParOf" srcId="{1217787E-8552-BE4E-AF9E-29E2E8D1FBDA}" destId="{52EB3BAF-64F6-0347-A9B7-FAF0A468E5B1}" srcOrd="1" destOrd="0" presId="urn:microsoft.com/office/officeart/2005/8/layout/process4"/>
    <dgm:cxn modelId="{DAF4362C-FB1C-7E44-A27E-D417D4C3346C}" type="presParOf" srcId="{8F8C80BD-67AD-BC48-B0CA-0E8CF9CED48F}" destId="{BF1E2536-59A1-C547-A163-DB2394B4A8DC}" srcOrd="1" destOrd="0" presId="urn:microsoft.com/office/officeart/2005/8/layout/process4"/>
    <dgm:cxn modelId="{373D6670-8972-C94B-9753-BFB1A83A6DCE}" type="presParOf" srcId="{8F8C80BD-67AD-BC48-B0CA-0E8CF9CED48F}" destId="{52054AF0-A3DD-1E46-9AE6-35A4F6357084}" srcOrd="2" destOrd="0" presId="urn:microsoft.com/office/officeart/2005/8/layout/process4"/>
    <dgm:cxn modelId="{C4649757-AAAE-4D4E-ADD5-233C017B75C0}" type="presParOf" srcId="{52054AF0-A3DD-1E46-9AE6-35A4F6357084}" destId="{6BBF02A4-4B74-704D-8162-1AD4E1CADBBC}" srcOrd="0" destOrd="0" presId="urn:microsoft.com/office/officeart/2005/8/layout/process4"/>
    <dgm:cxn modelId="{998F856A-CAA3-EF4D-ACC4-686F80C0FEBE}" type="presParOf" srcId="{52054AF0-A3DD-1E46-9AE6-35A4F6357084}" destId="{FF5C6208-9D48-B74C-99AD-6277624E894E}" srcOrd="1" destOrd="0" presId="urn:microsoft.com/office/officeart/2005/8/layout/process4"/>
    <dgm:cxn modelId="{304E4ED1-2287-D940-A94F-C7FE3DEF4767}" type="presParOf" srcId="{52054AF0-A3DD-1E46-9AE6-35A4F6357084}" destId="{6C644758-D49F-A240-B4F5-8E993996932B}" srcOrd="2" destOrd="0" presId="urn:microsoft.com/office/officeart/2005/8/layout/process4"/>
    <dgm:cxn modelId="{14BF13DB-0075-B34E-B8C2-FE99BD80BA03}" type="presParOf" srcId="{6C644758-D49F-A240-B4F5-8E993996932B}" destId="{D04C3011-43A6-AD43-91E9-3420F22CEB0F}" srcOrd="0" destOrd="0" presId="urn:microsoft.com/office/officeart/2005/8/layout/process4"/>
    <dgm:cxn modelId="{F02F85F3-2555-7549-8D32-A85A0B343F22}" type="presParOf" srcId="{6C644758-D49F-A240-B4F5-8E993996932B}" destId="{BED5D640-BCB3-C94D-9425-075C12B6E097}" srcOrd="1" destOrd="0" presId="urn:microsoft.com/office/officeart/2005/8/layout/process4"/>
    <dgm:cxn modelId="{F8E0CFA8-40F4-2A47-A861-BF1C64D70A29}" type="presParOf" srcId="{6C644758-D49F-A240-B4F5-8E993996932B}" destId="{042981C8-EE30-114C-88CE-4F930C15F2CD}" srcOrd="2" destOrd="0" presId="urn:microsoft.com/office/officeart/2005/8/layout/process4"/>
    <dgm:cxn modelId="{72E547DF-49C5-154A-8A05-B8E87A122EA3}" type="presParOf" srcId="{6C644758-D49F-A240-B4F5-8E993996932B}" destId="{7DED3E4A-31AC-6345-BE7C-5CCDA283C763}" srcOrd="3" destOrd="0" presId="urn:microsoft.com/office/officeart/2005/8/layout/process4"/>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007940B-72AE-9E4C-8641-6BA22874E2C4}" type="doc">
      <dgm:prSet loTypeId="urn:microsoft.com/office/officeart/2005/8/layout/radial4" loCatId="" qsTypeId="urn:microsoft.com/office/officeart/2005/8/quickstyle/simple4" qsCatId="simple" csTypeId="urn:microsoft.com/office/officeart/2005/8/colors/accent1_2" csCatId="accent1" phldr="1"/>
      <dgm:spPr/>
      <dgm:t>
        <a:bodyPr/>
        <a:lstStyle/>
        <a:p>
          <a:endParaRPr lang="en-US"/>
        </a:p>
      </dgm:t>
    </dgm:pt>
    <dgm:pt modelId="{3BB5BD83-4070-514E-B9A4-4D085CE1A7CF}">
      <dgm:prSet phldrT="[Text]">
        <dgm:style>
          <a:lnRef idx="2">
            <a:schemeClr val="dk1">
              <a:shade val="50000"/>
            </a:schemeClr>
          </a:lnRef>
          <a:fillRef idx="1">
            <a:schemeClr val="dk1"/>
          </a:fillRef>
          <a:effectRef idx="0">
            <a:schemeClr val="dk1"/>
          </a:effectRef>
          <a:fontRef idx="minor">
            <a:schemeClr val="lt1"/>
          </a:fontRef>
        </dgm:style>
      </dgm:prSet>
      <dgm:spPr/>
      <dgm:t>
        <a:bodyPr/>
        <a:lstStyle/>
        <a:p>
          <a:r>
            <a:rPr lang="en-US" dirty="0" err="1" smtClean="0"/>
            <a:t>Confirmit</a:t>
          </a:r>
          <a:r>
            <a:rPr lang="en-US" dirty="0" smtClean="0"/>
            <a:t> Product</a:t>
          </a:r>
          <a:endParaRPr lang="en-US" dirty="0"/>
        </a:p>
      </dgm:t>
    </dgm:pt>
    <dgm:pt modelId="{30BA5231-A8D8-0D49-A1FF-917064BD7898}" type="parTrans" cxnId="{710C537E-D64E-954D-9556-AB2141DC1E65}">
      <dgm:prSet/>
      <dgm:spPr/>
      <dgm:t>
        <a:bodyPr/>
        <a:lstStyle/>
        <a:p>
          <a:endParaRPr lang="en-US"/>
        </a:p>
      </dgm:t>
    </dgm:pt>
    <dgm:pt modelId="{12ED8B41-4498-2148-A849-3A1E7F93D925}" type="sibTrans" cxnId="{710C537E-D64E-954D-9556-AB2141DC1E65}">
      <dgm:prSet/>
      <dgm:spPr/>
      <dgm:t>
        <a:bodyPr/>
        <a:lstStyle/>
        <a:p>
          <a:endParaRPr lang="en-US"/>
        </a:p>
      </dgm:t>
    </dgm:pt>
    <dgm:pt modelId="{204E184B-8EF3-EA48-BFBD-DD48DDD55885}">
      <dgm:prSet phldrT="[Text]">
        <dgm:style>
          <a:lnRef idx="2">
            <a:schemeClr val="dk1"/>
          </a:lnRef>
          <a:fillRef idx="1">
            <a:schemeClr val="lt1"/>
          </a:fillRef>
          <a:effectRef idx="0">
            <a:schemeClr val="dk1"/>
          </a:effectRef>
          <a:fontRef idx="minor">
            <a:schemeClr val="dk1"/>
          </a:fontRef>
        </dgm:style>
      </dgm:prSet>
      <dgm:spPr/>
      <dgm:t>
        <a:bodyPr/>
        <a:lstStyle/>
        <a:p>
          <a:r>
            <a:rPr lang="en-US" dirty="0" smtClean="0"/>
            <a:t>Team 2</a:t>
          </a:r>
          <a:endParaRPr lang="en-US" dirty="0"/>
        </a:p>
      </dgm:t>
    </dgm:pt>
    <dgm:pt modelId="{9FAEF63E-657F-E84B-8D6D-BFF738F94DF6}" type="parTrans" cxnId="{F2C3D4B4-EF37-0749-9CE9-9B17F1427EB3}">
      <dgm:prSet/>
      <dgm:spPr/>
      <dgm:t>
        <a:bodyPr/>
        <a:lstStyle/>
        <a:p>
          <a:endParaRPr lang="en-US"/>
        </a:p>
      </dgm:t>
    </dgm:pt>
    <dgm:pt modelId="{EB9C04D9-23DB-5B4D-9766-2A993FCE0A15}" type="sibTrans" cxnId="{F2C3D4B4-EF37-0749-9CE9-9B17F1427EB3}">
      <dgm:prSet/>
      <dgm:spPr/>
      <dgm:t>
        <a:bodyPr/>
        <a:lstStyle/>
        <a:p>
          <a:endParaRPr lang="en-US"/>
        </a:p>
      </dgm:t>
    </dgm:pt>
    <dgm:pt modelId="{AB5DC489-454D-CC4F-999C-A2B0EBF3BD05}">
      <dgm:prSet phldrT="[Text]">
        <dgm:style>
          <a:lnRef idx="2">
            <a:schemeClr val="dk1"/>
          </a:lnRef>
          <a:fillRef idx="1">
            <a:schemeClr val="lt1"/>
          </a:fillRef>
          <a:effectRef idx="0">
            <a:schemeClr val="dk1"/>
          </a:effectRef>
          <a:fontRef idx="minor">
            <a:schemeClr val="dk1"/>
          </a:fontRef>
        </dgm:style>
      </dgm:prSet>
      <dgm:spPr/>
      <dgm:t>
        <a:bodyPr/>
        <a:lstStyle/>
        <a:p>
          <a:r>
            <a:rPr lang="en-US" dirty="0" smtClean="0"/>
            <a:t>Team 3</a:t>
          </a:r>
          <a:endParaRPr lang="en-US" dirty="0"/>
        </a:p>
      </dgm:t>
    </dgm:pt>
    <dgm:pt modelId="{94CBCE8D-43BD-6A45-B22A-88393623EF96}" type="parTrans" cxnId="{FA3688B8-49B4-594B-B091-74CD9ED5CFF1}">
      <dgm:prSet/>
      <dgm:spPr/>
      <dgm:t>
        <a:bodyPr/>
        <a:lstStyle/>
        <a:p>
          <a:endParaRPr lang="en-US"/>
        </a:p>
      </dgm:t>
    </dgm:pt>
    <dgm:pt modelId="{0C856D49-D6F3-9743-B51D-02A379D57E8C}" type="sibTrans" cxnId="{FA3688B8-49B4-594B-B091-74CD9ED5CFF1}">
      <dgm:prSet/>
      <dgm:spPr/>
      <dgm:t>
        <a:bodyPr/>
        <a:lstStyle/>
        <a:p>
          <a:endParaRPr lang="en-US"/>
        </a:p>
      </dgm:t>
    </dgm:pt>
    <dgm:pt modelId="{4DC3F72F-9F24-DA4A-AC29-D253B3857558}">
      <dgm:prSet phldrT="[Text]">
        <dgm:style>
          <a:lnRef idx="2">
            <a:schemeClr val="dk1"/>
          </a:lnRef>
          <a:fillRef idx="1">
            <a:schemeClr val="lt1"/>
          </a:fillRef>
          <a:effectRef idx="0">
            <a:schemeClr val="dk1"/>
          </a:effectRef>
          <a:fontRef idx="minor">
            <a:schemeClr val="dk1"/>
          </a:fontRef>
        </dgm:style>
      </dgm:prSet>
      <dgm:spPr/>
      <dgm:t>
        <a:bodyPr/>
        <a:lstStyle/>
        <a:p>
          <a:r>
            <a:rPr lang="en-US" dirty="0" smtClean="0"/>
            <a:t>Team 4</a:t>
          </a:r>
          <a:endParaRPr lang="en-US" dirty="0"/>
        </a:p>
      </dgm:t>
    </dgm:pt>
    <dgm:pt modelId="{CB2FE5FF-0755-0248-B1B9-C03685C4F0D0}" type="parTrans" cxnId="{86F1BAF8-4DD0-9745-8CE1-B93B50AE0BC0}">
      <dgm:prSet/>
      <dgm:spPr/>
      <dgm:t>
        <a:bodyPr/>
        <a:lstStyle/>
        <a:p>
          <a:endParaRPr lang="en-US"/>
        </a:p>
      </dgm:t>
    </dgm:pt>
    <dgm:pt modelId="{908DC85E-FE99-CE4A-86BD-CC98EB8AD5E3}" type="sibTrans" cxnId="{86F1BAF8-4DD0-9745-8CE1-B93B50AE0BC0}">
      <dgm:prSet/>
      <dgm:spPr/>
      <dgm:t>
        <a:bodyPr/>
        <a:lstStyle/>
        <a:p>
          <a:endParaRPr lang="en-US"/>
        </a:p>
      </dgm:t>
    </dgm:pt>
    <dgm:pt modelId="{3132D1BA-0989-3842-98A1-343418889748}">
      <dgm:prSet phldrT="[Text]">
        <dgm:style>
          <a:lnRef idx="2">
            <a:schemeClr val="dk1"/>
          </a:lnRef>
          <a:fillRef idx="1">
            <a:schemeClr val="lt1"/>
          </a:fillRef>
          <a:effectRef idx="0">
            <a:schemeClr val="dk1"/>
          </a:effectRef>
          <a:fontRef idx="minor">
            <a:schemeClr val="dk1"/>
          </a:fontRef>
        </dgm:style>
      </dgm:prSet>
      <dgm:spPr/>
      <dgm:t>
        <a:bodyPr/>
        <a:lstStyle/>
        <a:p>
          <a:r>
            <a:rPr lang="en-US" dirty="0" smtClean="0"/>
            <a:t>Team 1</a:t>
          </a:r>
          <a:endParaRPr lang="en-US" dirty="0"/>
        </a:p>
      </dgm:t>
    </dgm:pt>
    <dgm:pt modelId="{8F6A5CB3-CFF0-854F-99BB-88B261451A1E}" type="parTrans" cxnId="{AABEF91A-0672-E346-96F2-D0E0DE12B3BF}">
      <dgm:prSet/>
      <dgm:spPr/>
      <dgm:t>
        <a:bodyPr/>
        <a:lstStyle/>
        <a:p>
          <a:endParaRPr lang="en-US"/>
        </a:p>
      </dgm:t>
    </dgm:pt>
    <dgm:pt modelId="{A92551B8-70D6-8C40-96BC-F6D11BB97F0F}" type="sibTrans" cxnId="{AABEF91A-0672-E346-96F2-D0E0DE12B3BF}">
      <dgm:prSet/>
      <dgm:spPr/>
      <dgm:t>
        <a:bodyPr/>
        <a:lstStyle/>
        <a:p>
          <a:endParaRPr lang="en-US"/>
        </a:p>
      </dgm:t>
    </dgm:pt>
    <dgm:pt modelId="{01328506-D466-4A45-9598-A8C89BEA7C97}" type="pres">
      <dgm:prSet presAssocID="{2007940B-72AE-9E4C-8641-6BA22874E2C4}" presName="cycle" presStyleCnt="0">
        <dgm:presLayoutVars>
          <dgm:chMax val="1"/>
          <dgm:dir/>
          <dgm:animLvl val="ctr"/>
          <dgm:resizeHandles val="exact"/>
        </dgm:presLayoutVars>
      </dgm:prSet>
      <dgm:spPr/>
      <dgm:t>
        <a:bodyPr/>
        <a:lstStyle/>
        <a:p>
          <a:endParaRPr lang="en-US"/>
        </a:p>
      </dgm:t>
    </dgm:pt>
    <dgm:pt modelId="{52699963-3E4E-8340-BC01-6E50E863EA12}" type="pres">
      <dgm:prSet presAssocID="{3BB5BD83-4070-514E-B9A4-4D085CE1A7CF}" presName="centerShape" presStyleLbl="node0" presStyleIdx="0" presStyleCnt="1"/>
      <dgm:spPr/>
      <dgm:t>
        <a:bodyPr/>
        <a:lstStyle/>
        <a:p>
          <a:endParaRPr lang="en-US"/>
        </a:p>
      </dgm:t>
    </dgm:pt>
    <dgm:pt modelId="{26AC4203-C0FC-0241-A1B6-A559C15B7BE8}" type="pres">
      <dgm:prSet presAssocID="{8F6A5CB3-CFF0-854F-99BB-88B261451A1E}" presName="parTrans" presStyleLbl="bgSibTrans2D1" presStyleIdx="0" presStyleCnt="4"/>
      <dgm:spPr/>
      <dgm:t>
        <a:bodyPr/>
        <a:lstStyle/>
        <a:p>
          <a:endParaRPr lang="en-US"/>
        </a:p>
      </dgm:t>
    </dgm:pt>
    <dgm:pt modelId="{0B2D7F23-A9DD-4D47-9460-0ED0FE6859AD}" type="pres">
      <dgm:prSet presAssocID="{3132D1BA-0989-3842-98A1-343418889748}" presName="node" presStyleLbl="node1" presStyleIdx="0" presStyleCnt="4">
        <dgm:presLayoutVars>
          <dgm:bulletEnabled val="1"/>
        </dgm:presLayoutVars>
      </dgm:prSet>
      <dgm:spPr/>
      <dgm:t>
        <a:bodyPr/>
        <a:lstStyle/>
        <a:p>
          <a:endParaRPr lang="en-US"/>
        </a:p>
      </dgm:t>
    </dgm:pt>
    <dgm:pt modelId="{7309D345-2597-7147-BD4F-EA3B327BB32A}" type="pres">
      <dgm:prSet presAssocID="{9FAEF63E-657F-E84B-8D6D-BFF738F94DF6}" presName="parTrans" presStyleLbl="bgSibTrans2D1" presStyleIdx="1" presStyleCnt="4"/>
      <dgm:spPr/>
      <dgm:t>
        <a:bodyPr/>
        <a:lstStyle/>
        <a:p>
          <a:endParaRPr lang="en-US"/>
        </a:p>
      </dgm:t>
    </dgm:pt>
    <dgm:pt modelId="{34DBF8C9-E97B-6D47-9C56-5BD2460AA465}" type="pres">
      <dgm:prSet presAssocID="{204E184B-8EF3-EA48-BFBD-DD48DDD55885}" presName="node" presStyleLbl="node1" presStyleIdx="1" presStyleCnt="4">
        <dgm:presLayoutVars>
          <dgm:bulletEnabled val="1"/>
        </dgm:presLayoutVars>
      </dgm:prSet>
      <dgm:spPr/>
      <dgm:t>
        <a:bodyPr/>
        <a:lstStyle/>
        <a:p>
          <a:endParaRPr lang="en-US"/>
        </a:p>
      </dgm:t>
    </dgm:pt>
    <dgm:pt modelId="{E7890753-97C6-6C40-A926-5D90DBADAE33}" type="pres">
      <dgm:prSet presAssocID="{94CBCE8D-43BD-6A45-B22A-88393623EF96}" presName="parTrans" presStyleLbl="bgSibTrans2D1" presStyleIdx="2" presStyleCnt="4"/>
      <dgm:spPr/>
      <dgm:t>
        <a:bodyPr/>
        <a:lstStyle/>
        <a:p>
          <a:endParaRPr lang="en-US"/>
        </a:p>
      </dgm:t>
    </dgm:pt>
    <dgm:pt modelId="{416D05DD-7E1E-D849-AC67-26FB4EDE8E49}" type="pres">
      <dgm:prSet presAssocID="{AB5DC489-454D-CC4F-999C-A2B0EBF3BD05}" presName="node" presStyleLbl="node1" presStyleIdx="2" presStyleCnt="4">
        <dgm:presLayoutVars>
          <dgm:bulletEnabled val="1"/>
        </dgm:presLayoutVars>
      </dgm:prSet>
      <dgm:spPr/>
      <dgm:t>
        <a:bodyPr/>
        <a:lstStyle/>
        <a:p>
          <a:endParaRPr lang="en-US"/>
        </a:p>
      </dgm:t>
    </dgm:pt>
    <dgm:pt modelId="{3988689C-93D4-D744-AF4D-4BAF733DD215}" type="pres">
      <dgm:prSet presAssocID="{CB2FE5FF-0755-0248-B1B9-C03685C4F0D0}" presName="parTrans" presStyleLbl="bgSibTrans2D1" presStyleIdx="3" presStyleCnt="4"/>
      <dgm:spPr/>
      <dgm:t>
        <a:bodyPr/>
        <a:lstStyle/>
        <a:p>
          <a:endParaRPr lang="en-US"/>
        </a:p>
      </dgm:t>
    </dgm:pt>
    <dgm:pt modelId="{92BE3452-4219-9542-ACB2-308513F30490}" type="pres">
      <dgm:prSet presAssocID="{4DC3F72F-9F24-DA4A-AC29-D253B3857558}" presName="node" presStyleLbl="node1" presStyleIdx="3" presStyleCnt="4">
        <dgm:presLayoutVars>
          <dgm:bulletEnabled val="1"/>
        </dgm:presLayoutVars>
      </dgm:prSet>
      <dgm:spPr/>
      <dgm:t>
        <a:bodyPr/>
        <a:lstStyle/>
        <a:p>
          <a:endParaRPr lang="en-US"/>
        </a:p>
      </dgm:t>
    </dgm:pt>
  </dgm:ptLst>
  <dgm:cxnLst>
    <dgm:cxn modelId="{D2C5DD2D-EFE7-D541-9ABF-85E9D1979C60}" type="presOf" srcId="{2007940B-72AE-9E4C-8641-6BA22874E2C4}" destId="{01328506-D466-4A45-9598-A8C89BEA7C97}" srcOrd="0" destOrd="0" presId="urn:microsoft.com/office/officeart/2005/8/layout/radial4"/>
    <dgm:cxn modelId="{AABEF91A-0672-E346-96F2-D0E0DE12B3BF}" srcId="{3BB5BD83-4070-514E-B9A4-4D085CE1A7CF}" destId="{3132D1BA-0989-3842-98A1-343418889748}" srcOrd="0" destOrd="0" parTransId="{8F6A5CB3-CFF0-854F-99BB-88B261451A1E}" sibTransId="{A92551B8-70D6-8C40-96BC-F6D11BB97F0F}"/>
    <dgm:cxn modelId="{91304477-7E60-7A40-A6E7-922237927080}" type="presOf" srcId="{AB5DC489-454D-CC4F-999C-A2B0EBF3BD05}" destId="{416D05DD-7E1E-D849-AC67-26FB4EDE8E49}" srcOrd="0" destOrd="0" presId="urn:microsoft.com/office/officeart/2005/8/layout/radial4"/>
    <dgm:cxn modelId="{710C537E-D64E-954D-9556-AB2141DC1E65}" srcId="{2007940B-72AE-9E4C-8641-6BA22874E2C4}" destId="{3BB5BD83-4070-514E-B9A4-4D085CE1A7CF}" srcOrd="0" destOrd="0" parTransId="{30BA5231-A8D8-0D49-A1FF-917064BD7898}" sibTransId="{12ED8B41-4498-2148-A849-3A1E7F93D925}"/>
    <dgm:cxn modelId="{25CA71F2-F8B0-9441-B465-5DF06C11EEB3}" type="presOf" srcId="{8F6A5CB3-CFF0-854F-99BB-88B261451A1E}" destId="{26AC4203-C0FC-0241-A1B6-A559C15B7BE8}" srcOrd="0" destOrd="0" presId="urn:microsoft.com/office/officeart/2005/8/layout/radial4"/>
    <dgm:cxn modelId="{F2C3D4B4-EF37-0749-9CE9-9B17F1427EB3}" srcId="{3BB5BD83-4070-514E-B9A4-4D085CE1A7CF}" destId="{204E184B-8EF3-EA48-BFBD-DD48DDD55885}" srcOrd="1" destOrd="0" parTransId="{9FAEF63E-657F-E84B-8D6D-BFF738F94DF6}" sibTransId="{EB9C04D9-23DB-5B4D-9766-2A993FCE0A15}"/>
    <dgm:cxn modelId="{FA3688B8-49B4-594B-B091-74CD9ED5CFF1}" srcId="{3BB5BD83-4070-514E-B9A4-4D085CE1A7CF}" destId="{AB5DC489-454D-CC4F-999C-A2B0EBF3BD05}" srcOrd="2" destOrd="0" parTransId="{94CBCE8D-43BD-6A45-B22A-88393623EF96}" sibTransId="{0C856D49-D6F3-9743-B51D-02A379D57E8C}"/>
    <dgm:cxn modelId="{0DC3AA49-5F89-524C-A7F2-95FE0A76FA3C}" type="presOf" srcId="{4DC3F72F-9F24-DA4A-AC29-D253B3857558}" destId="{92BE3452-4219-9542-ACB2-308513F30490}" srcOrd="0" destOrd="0" presId="urn:microsoft.com/office/officeart/2005/8/layout/radial4"/>
    <dgm:cxn modelId="{AD402CF9-4321-044D-A0FA-BFA1D4836A81}" type="presOf" srcId="{3BB5BD83-4070-514E-B9A4-4D085CE1A7CF}" destId="{52699963-3E4E-8340-BC01-6E50E863EA12}" srcOrd="0" destOrd="0" presId="urn:microsoft.com/office/officeart/2005/8/layout/radial4"/>
    <dgm:cxn modelId="{1B345BD7-E429-CE4B-88E8-0F927E16E8F6}" type="presOf" srcId="{CB2FE5FF-0755-0248-B1B9-C03685C4F0D0}" destId="{3988689C-93D4-D744-AF4D-4BAF733DD215}" srcOrd="0" destOrd="0" presId="urn:microsoft.com/office/officeart/2005/8/layout/radial4"/>
    <dgm:cxn modelId="{86F1BAF8-4DD0-9745-8CE1-B93B50AE0BC0}" srcId="{3BB5BD83-4070-514E-B9A4-4D085CE1A7CF}" destId="{4DC3F72F-9F24-DA4A-AC29-D253B3857558}" srcOrd="3" destOrd="0" parTransId="{CB2FE5FF-0755-0248-B1B9-C03685C4F0D0}" sibTransId="{908DC85E-FE99-CE4A-86BD-CC98EB8AD5E3}"/>
    <dgm:cxn modelId="{C0B381FC-CF5A-9C47-BA4A-51783ACD5B82}" type="presOf" srcId="{3132D1BA-0989-3842-98A1-343418889748}" destId="{0B2D7F23-A9DD-4D47-9460-0ED0FE6859AD}" srcOrd="0" destOrd="0" presId="urn:microsoft.com/office/officeart/2005/8/layout/radial4"/>
    <dgm:cxn modelId="{92213492-41DF-764D-8A4E-55412FE9E890}" type="presOf" srcId="{204E184B-8EF3-EA48-BFBD-DD48DDD55885}" destId="{34DBF8C9-E97B-6D47-9C56-5BD2460AA465}" srcOrd="0" destOrd="0" presId="urn:microsoft.com/office/officeart/2005/8/layout/radial4"/>
    <dgm:cxn modelId="{2069EA29-E7EE-BB4E-A162-E58A4709E125}" type="presOf" srcId="{94CBCE8D-43BD-6A45-B22A-88393623EF96}" destId="{E7890753-97C6-6C40-A926-5D90DBADAE33}" srcOrd="0" destOrd="0" presId="urn:microsoft.com/office/officeart/2005/8/layout/radial4"/>
    <dgm:cxn modelId="{607FA0BC-F566-164E-8E10-2CCB5A1BAA50}" type="presOf" srcId="{9FAEF63E-657F-E84B-8D6D-BFF738F94DF6}" destId="{7309D345-2597-7147-BD4F-EA3B327BB32A}" srcOrd="0" destOrd="0" presId="urn:microsoft.com/office/officeart/2005/8/layout/radial4"/>
    <dgm:cxn modelId="{5CECC230-12EA-0445-88EA-5F4CF71A4FAB}" type="presParOf" srcId="{01328506-D466-4A45-9598-A8C89BEA7C97}" destId="{52699963-3E4E-8340-BC01-6E50E863EA12}" srcOrd="0" destOrd="0" presId="urn:microsoft.com/office/officeart/2005/8/layout/radial4"/>
    <dgm:cxn modelId="{BE12BBFC-970E-D04F-9A62-832749C615A7}" type="presParOf" srcId="{01328506-D466-4A45-9598-A8C89BEA7C97}" destId="{26AC4203-C0FC-0241-A1B6-A559C15B7BE8}" srcOrd="1" destOrd="0" presId="urn:microsoft.com/office/officeart/2005/8/layout/radial4"/>
    <dgm:cxn modelId="{2505EDAC-F28A-D94E-B146-6F62B4E73346}" type="presParOf" srcId="{01328506-D466-4A45-9598-A8C89BEA7C97}" destId="{0B2D7F23-A9DD-4D47-9460-0ED0FE6859AD}" srcOrd="2" destOrd="0" presId="urn:microsoft.com/office/officeart/2005/8/layout/radial4"/>
    <dgm:cxn modelId="{C381BCE9-EB98-7C4D-8D00-CA81FFF31C4A}" type="presParOf" srcId="{01328506-D466-4A45-9598-A8C89BEA7C97}" destId="{7309D345-2597-7147-BD4F-EA3B327BB32A}" srcOrd="3" destOrd="0" presId="urn:microsoft.com/office/officeart/2005/8/layout/radial4"/>
    <dgm:cxn modelId="{778A55C0-7847-374F-A32A-9D9C2210ABC4}" type="presParOf" srcId="{01328506-D466-4A45-9598-A8C89BEA7C97}" destId="{34DBF8C9-E97B-6D47-9C56-5BD2460AA465}" srcOrd="4" destOrd="0" presId="urn:microsoft.com/office/officeart/2005/8/layout/radial4"/>
    <dgm:cxn modelId="{473A3C51-E0F8-2647-8857-BEBC57EDB1E0}" type="presParOf" srcId="{01328506-D466-4A45-9598-A8C89BEA7C97}" destId="{E7890753-97C6-6C40-A926-5D90DBADAE33}" srcOrd="5" destOrd="0" presId="urn:microsoft.com/office/officeart/2005/8/layout/radial4"/>
    <dgm:cxn modelId="{31F60DD7-4EDF-384E-BC23-E996F426908D}" type="presParOf" srcId="{01328506-D466-4A45-9598-A8C89BEA7C97}" destId="{416D05DD-7E1E-D849-AC67-26FB4EDE8E49}" srcOrd="6" destOrd="0" presId="urn:microsoft.com/office/officeart/2005/8/layout/radial4"/>
    <dgm:cxn modelId="{1A50EB0A-4B0A-1E4F-85CA-4205AD04C511}" type="presParOf" srcId="{01328506-D466-4A45-9598-A8C89BEA7C97}" destId="{3988689C-93D4-D744-AF4D-4BAF733DD215}" srcOrd="7" destOrd="0" presId="urn:microsoft.com/office/officeart/2005/8/layout/radial4"/>
    <dgm:cxn modelId="{9D487B2C-6292-3A41-9311-13286BEE0772}" type="presParOf" srcId="{01328506-D466-4A45-9598-A8C89BEA7C97}" destId="{92BE3452-4219-9542-ACB2-308513F30490}" srcOrd="8"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73604F5-BC3D-BC42-A4DF-0FD6D51C8618}" type="doc">
      <dgm:prSet loTypeId="urn:microsoft.com/office/officeart/2005/8/layout/arrow2" loCatId="" qsTypeId="urn:microsoft.com/office/officeart/2005/8/quickstyle/simple4" qsCatId="simple" csTypeId="urn:microsoft.com/office/officeart/2005/8/colors/accent1_2" csCatId="accent1" phldr="1"/>
      <dgm:spPr/>
    </dgm:pt>
    <dgm:pt modelId="{48A715D9-A0D7-A34E-A3E6-16AEA8B7418E}">
      <dgm:prSet phldrT="[Text]" custT="1"/>
      <dgm:spPr/>
      <dgm:t>
        <a:bodyPr/>
        <a:lstStyle/>
        <a:p>
          <a:r>
            <a:rPr lang="en-GB" sz="3200" b="1" i="0" dirty="0" smtClean="0">
              <a:latin typeface="Arial"/>
              <a:cs typeface="Arial"/>
            </a:rPr>
            <a:t>Current</a:t>
          </a:r>
        </a:p>
        <a:p>
          <a:r>
            <a:rPr lang="en-GB" sz="3200" b="1" i="0" dirty="0" smtClean="0">
              <a:latin typeface="Arial"/>
              <a:cs typeface="Arial"/>
            </a:rPr>
            <a:t>Level</a:t>
          </a:r>
          <a:endParaRPr lang="en-GB" sz="3200" b="1" i="0" dirty="0">
            <a:latin typeface="Arial"/>
            <a:cs typeface="Arial"/>
          </a:endParaRPr>
        </a:p>
      </dgm:t>
    </dgm:pt>
    <dgm:pt modelId="{EB271B3B-117C-1D40-82B5-41D34E36E417}" type="parTrans" cxnId="{9DFB53BB-D81C-8E4D-A7D4-333DF115A6DD}">
      <dgm:prSet/>
      <dgm:spPr/>
      <dgm:t>
        <a:bodyPr/>
        <a:lstStyle/>
        <a:p>
          <a:endParaRPr lang="en-GB"/>
        </a:p>
      </dgm:t>
    </dgm:pt>
    <dgm:pt modelId="{7E9B8A47-08EA-6A4A-9346-F3E8E57CFDA1}" type="sibTrans" cxnId="{9DFB53BB-D81C-8E4D-A7D4-333DF115A6DD}">
      <dgm:prSet/>
      <dgm:spPr/>
      <dgm:t>
        <a:bodyPr/>
        <a:lstStyle/>
        <a:p>
          <a:endParaRPr lang="en-GB"/>
        </a:p>
      </dgm:t>
    </dgm:pt>
    <dgm:pt modelId="{98CFC2E4-A961-4E4C-835A-8E59ED696C3B}">
      <dgm:prSet phldrT="[Text]" custT="1"/>
      <dgm:spPr/>
      <dgm:t>
        <a:bodyPr/>
        <a:lstStyle/>
        <a:p>
          <a:r>
            <a:rPr lang="en-GB" sz="3200" b="1" i="0" dirty="0" smtClean="0">
              <a:latin typeface="Arial"/>
              <a:cs typeface="Arial"/>
            </a:rPr>
            <a:t>Minimum Future Level</a:t>
          </a:r>
          <a:endParaRPr lang="en-GB" sz="3200" b="1" i="0" dirty="0">
            <a:latin typeface="Arial"/>
            <a:cs typeface="Arial"/>
          </a:endParaRPr>
        </a:p>
      </dgm:t>
    </dgm:pt>
    <dgm:pt modelId="{386326EA-55C4-7E4F-BF2A-95B73A10FE37}" type="parTrans" cxnId="{E09CFD9B-83FA-A449-890A-855A021330C9}">
      <dgm:prSet/>
      <dgm:spPr/>
      <dgm:t>
        <a:bodyPr/>
        <a:lstStyle/>
        <a:p>
          <a:endParaRPr lang="en-GB"/>
        </a:p>
      </dgm:t>
    </dgm:pt>
    <dgm:pt modelId="{D2F6D871-5C31-E047-9EBA-4D4CDF2B8A32}" type="sibTrans" cxnId="{E09CFD9B-83FA-A449-890A-855A021330C9}">
      <dgm:prSet/>
      <dgm:spPr/>
      <dgm:t>
        <a:bodyPr/>
        <a:lstStyle/>
        <a:p>
          <a:endParaRPr lang="en-GB"/>
        </a:p>
      </dgm:t>
    </dgm:pt>
    <dgm:pt modelId="{DEFBA281-E89A-BB4D-AA37-B8924D2B93A0}">
      <dgm:prSet phldrT="[Text]" custT="1"/>
      <dgm:spPr/>
      <dgm:t>
        <a:bodyPr/>
        <a:lstStyle/>
        <a:p>
          <a:r>
            <a:rPr lang="en-GB" sz="3200" b="1" i="0" dirty="0" smtClean="0">
              <a:latin typeface="Arial"/>
              <a:cs typeface="Arial"/>
            </a:rPr>
            <a:t>Competitive and economic Goal level</a:t>
          </a:r>
          <a:endParaRPr lang="en-GB" sz="3200" b="1" i="0" dirty="0">
            <a:latin typeface="Arial"/>
            <a:cs typeface="Arial"/>
          </a:endParaRPr>
        </a:p>
      </dgm:t>
    </dgm:pt>
    <dgm:pt modelId="{41D9FD46-0A63-BA4E-B0EC-748217A72076}" type="parTrans" cxnId="{7F07DAD8-059B-564F-9FB7-60D1D13CE07E}">
      <dgm:prSet/>
      <dgm:spPr/>
      <dgm:t>
        <a:bodyPr/>
        <a:lstStyle/>
        <a:p>
          <a:endParaRPr lang="en-GB"/>
        </a:p>
      </dgm:t>
    </dgm:pt>
    <dgm:pt modelId="{5F620CD9-A3B4-CD4B-A208-C3A4A24EBE8B}" type="sibTrans" cxnId="{7F07DAD8-059B-564F-9FB7-60D1D13CE07E}">
      <dgm:prSet/>
      <dgm:spPr/>
      <dgm:t>
        <a:bodyPr/>
        <a:lstStyle/>
        <a:p>
          <a:endParaRPr lang="en-GB"/>
        </a:p>
      </dgm:t>
    </dgm:pt>
    <dgm:pt modelId="{77AC56B2-C552-1C4B-BDC8-56FE9A21CD68}" type="pres">
      <dgm:prSet presAssocID="{173604F5-BC3D-BC42-A4DF-0FD6D51C8618}" presName="arrowDiagram" presStyleCnt="0">
        <dgm:presLayoutVars>
          <dgm:chMax val="5"/>
          <dgm:dir/>
          <dgm:resizeHandles val="exact"/>
        </dgm:presLayoutVars>
      </dgm:prSet>
      <dgm:spPr/>
    </dgm:pt>
    <dgm:pt modelId="{B2A6F3B4-D89A-AA4F-B0AF-E04B9B2AC927}" type="pres">
      <dgm:prSet presAssocID="{173604F5-BC3D-BC42-A4DF-0FD6D51C8618}" presName="arrow" presStyleLbl="bgShp" presStyleIdx="0" presStyleCnt="1"/>
      <dgm:spPr/>
    </dgm:pt>
    <dgm:pt modelId="{3D3780B6-632C-6542-A5DB-6C8C43DEBE5B}" type="pres">
      <dgm:prSet presAssocID="{173604F5-BC3D-BC42-A4DF-0FD6D51C8618}" presName="arrowDiagram3" presStyleCnt="0"/>
      <dgm:spPr/>
    </dgm:pt>
    <dgm:pt modelId="{54853F32-963C-D24B-905B-B8A05E406ABC}" type="pres">
      <dgm:prSet presAssocID="{48A715D9-A0D7-A34E-A3E6-16AEA8B7418E}" presName="bullet3a" presStyleLbl="node1" presStyleIdx="0" presStyleCnt="3"/>
      <dgm:spPr/>
    </dgm:pt>
    <dgm:pt modelId="{25253BAF-7451-AC46-9594-7B8E3B6559DF}" type="pres">
      <dgm:prSet presAssocID="{48A715D9-A0D7-A34E-A3E6-16AEA8B7418E}" presName="textBox3a" presStyleLbl="revTx" presStyleIdx="0" presStyleCnt="3">
        <dgm:presLayoutVars>
          <dgm:bulletEnabled val="1"/>
        </dgm:presLayoutVars>
      </dgm:prSet>
      <dgm:spPr/>
      <dgm:t>
        <a:bodyPr/>
        <a:lstStyle/>
        <a:p>
          <a:endParaRPr lang="en-GB"/>
        </a:p>
      </dgm:t>
    </dgm:pt>
    <dgm:pt modelId="{AE2EAEDC-3DF4-9149-8CFF-EE26C7920ED5}" type="pres">
      <dgm:prSet presAssocID="{98CFC2E4-A961-4E4C-835A-8E59ED696C3B}" presName="bullet3b" presStyleLbl="node1" presStyleIdx="1" presStyleCnt="3"/>
      <dgm:spPr/>
    </dgm:pt>
    <dgm:pt modelId="{BB07A461-0513-A04C-A904-FD1567B99D6D}" type="pres">
      <dgm:prSet presAssocID="{98CFC2E4-A961-4E4C-835A-8E59ED696C3B}" presName="textBox3b" presStyleLbl="revTx" presStyleIdx="1" presStyleCnt="3" custScaleX="118867">
        <dgm:presLayoutVars>
          <dgm:bulletEnabled val="1"/>
        </dgm:presLayoutVars>
      </dgm:prSet>
      <dgm:spPr/>
      <dgm:t>
        <a:bodyPr/>
        <a:lstStyle/>
        <a:p>
          <a:endParaRPr lang="en-GB"/>
        </a:p>
      </dgm:t>
    </dgm:pt>
    <dgm:pt modelId="{85473FA8-198C-CF47-8015-4531503A63F1}" type="pres">
      <dgm:prSet presAssocID="{DEFBA281-E89A-BB4D-AA37-B8924D2B93A0}" presName="bullet3c" presStyleLbl="node1" presStyleIdx="2" presStyleCnt="3"/>
      <dgm:spPr/>
    </dgm:pt>
    <dgm:pt modelId="{600AD049-E267-1445-8983-6C1B46E06710}" type="pres">
      <dgm:prSet presAssocID="{DEFBA281-E89A-BB4D-AA37-B8924D2B93A0}" presName="textBox3c" presStyleLbl="revTx" presStyleIdx="2" presStyleCnt="3" custScaleX="167178">
        <dgm:presLayoutVars>
          <dgm:bulletEnabled val="1"/>
        </dgm:presLayoutVars>
      </dgm:prSet>
      <dgm:spPr/>
      <dgm:t>
        <a:bodyPr/>
        <a:lstStyle/>
        <a:p>
          <a:endParaRPr lang="en-GB"/>
        </a:p>
      </dgm:t>
    </dgm:pt>
  </dgm:ptLst>
  <dgm:cxnLst>
    <dgm:cxn modelId="{7B486FA6-E37A-6045-9C12-139524F243B0}" type="presOf" srcId="{98CFC2E4-A961-4E4C-835A-8E59ED696C3B}" destId="{BB07A461-0513-A04C-A904-FD1567B99D6D}" srcOrd="0" destOrd="0" presId="urn:microsoft.com/office/officeart/2005/8/layout/arrow2"/>
    <dgm:cxn modelId="{93BC0FC0-B161-D945-884B-87B343F1E6BA}" type="presOf" srcId="{DEFBA281-E89A-BB4D-AA37-B8924D2B93A0}" destId="{600AD049-E267-1445-8983-6C1B46E06710}" srcOrd="0" destOrd="0" presId="urn:microsoft.com/office/officeart/2005/8/layout/arrow2"/>
    <dgm:cxn modelId="{7F07DAD8-059B-564F-9FB7-60D1D13CE07E}" srcId="{173604F5-BC3D-BC42-A4DF-0FD6D51C8618}" destId="{DEFBA281-E89A-BB4D-AA37-B8924D2B93A0}" srcOrd="2" destOrd="0" parTransId="{41D9FD46-0A63-BA4E-B0EC-748217A72076}" sibTransId="{5F620CD9-A3B4-CD4B-A208-C3A4A24EBE8B}"/>
    <dgm:cxn modelId="{1003FBED-3EDD-F942-991A-500C888792CD}" type="presOf" srcId="{48A715D9-A0D7-A34E-A3E6-16AEA8B7418E}" destId="{25253BAF-7451-AC46-9594-7B8E3B6559DF}" srcOrd="0" destOrd="0" presId="urn:microsoft.com/office/officeart/2005/8/layout/arrow2"/>
    <dgm:cxn modelId="{E09CFD9B-83FA-A449-890A-855A021330C9}" srcId="{173604F5-BC3D-BC42-A4DF-0FD6D51C8618}" destId="{98CFC2E4-A961-4E4C-835A-8E59ED696C3B}" srcOrd="1" destOrd="0" parTransId="{386326EA-55C4-7E4F-BF2A-95B73A10FE37}" sibTransId="{D2F6D871-5C31-E047-9EBA-4D4CDF2B8A32}"/>
    <dgm:cxn modelId="{9DFB53BB-D81C-8E4D-A7D4-333DF115A6DD}" srcId="{173604F5-BC3D-BC42-A4DF-0FD6D51C8618}" destId="{48A715D9-A0D7-A34E-A3E6-16AEA8B7418E}" srcOrd="0" destOrd="0" parTransId="{EB271B3B-117C-1D40-82B5-41D34E36E417}" sibTransId="{7E9B8A47-08EA-6A4A-9346-F3E8E57CFDA1}"/>
    <dgm:cxn modelId="{6EC0459C-2E47-A945-BB38-24DAD392F345}" type="presOf" srcId="{173604F5-BC3D-BC42-A4DF-0FD6D51C8618}" destId="{77AC56B2-C552-1C4B-BDC8-56FE9A21CD68}" srcOrd="0" destOrd="0" presId="urn:microsoft.com/office/officeart/2005/8/layout/arrow2"/>
    <dgm:cxn modelId="{A68315B9-FE28-9842-89B0-FFCBE94C175B}" type="presParOf" srcId="{77AC56B2-C552-1C4B-BDC8-56FE9A21CD68}" destId="{B2A6F3B4-D89A-AA4F-B0AF-E04B9B2AC927}" srcOrd="0" destOrd="0" presId="urn:microsoft.com/office/officeart/2005/8/layout/arrow2"/>
    <dgm:cxn modelId="{3E2B53C4-718E-7446-8595-F6EBB2B92A29}" type="presParOf" srcId="{77AC56B2-C552-1C4B-BDC8-56FE9A21CD68}" destId="{3D3780B6-632C-6542-A5DB-6C8C43DEBE5B}" srcOrd="1" destOrd="0" presId="urn:microsoft.com/office/officeart/2005/8/layout/arrow2"/>
    <dgm:cxn modelId="{02008F7D-3A4E-DB4B-9E63-90B2C48B1087}" type="presParOf" srcId="{3D3780B6-632C-6542-A5DB-6C8C43DEBE5B}" destId="{54853F32-963C-D24B-905B-B8A05E406ABC}" srcOrd="0" destOrd="0" presId="urn:microsoft.com/office/officeart/2005/8/layout/arrow2"/>
    <dgm:cxn modelId="{B37DCE9A-4BC7-3444-8828-21B154210FFD}" type="presParOf" srcId="{3D3780B6-632C-6542-A5DB-6C8C43DEBE5B}" destId="{25253BAF-7451-AC46-9594-7B8E3B6559DF}" srcOrd="1" destOrd="0" presId="urn:microsoft.com/office/officeart/2005/8/layout/arrow2"/>
    <dgm:cxn modelId="{A5DEC2D6-458E-414C-8354-07D6A8AD246E}" type="presParOf" srcId="{3D3780B6-632C-6542-A5DB-6C8C43DEBE5B}" destId="{AE2EAEDC-3DF4-9149-8CFF-EE26C7920ED5}" srcOrd="2" destOrd="0" presId="urn:microsoft.com/office/officeart/2005/8/layout/arrow2"/>
    <dgm:cxn modelId="{B0A4A3B7-66EC-AD4B-97CB-E15446E98995}" type="presParOf" srcId="{3D3780B6-632C-6542-A5DB-6C8C43DEBE5B}" destId="{BB07A461-0513-A04C-A904-FD1567B99D6D}" srcOrd="3" destOrd="0" presId="urn:microsoft.com/office/officeart/2005/8/layout/arrow2"/>
    <dgm:cxn modelId="{F6006C35-2F7C-0E4B-B8E7-5035AE80D455}" type="presParOf" srcId="{3D3780B6-632C-6542-A5DB-6C8C43DEBE5B}" destId="{85473FA8-198C-CF47-8015-4531503A63F1}" srcOrd="4" destOrd="0" presId="urn:microsoft.com/office/officeart/2005/8/layout/arrow2"/>
    <dgm:cxn modelId="{1D231551-1549-714D-85A8-1C7577C9F7AE}" type="presParOf" srcId="{3D3780B6-632C-6542-A5DB-6C8C43DEBE5B}" destId="{600AD049-E267-1445-8983-6C1B46E06710}" srcOrd="5" destOrd="0" presId="urn:microsoft.com/office/officeart/2005/8/layout/arrow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E40C9E-F0D9-4941-A26D-9C92CE811735}">
      <dsp:nvSpPr>
        <dsp:cNvPr id="0" name=""/>
        <dsp:cNvSpPr/>
      </dsp:nvSpPr>
      <dsp:spPr>
        <a:xfrm>
          <a:off x="2973585" y="892"/>
          <a:ext cx="2282428" cy="1141214"/>
        </a:xfrm>
        <a:prstGeom prst="roundRect">
          <a:avLst>
            <a:gd name="adj" fmla="val 10000"/>
          </a:avLst>
        </a:prstGeom>
        <a:solidFill>
          <a:schemeClr val="accent1">
            <a:hueOff val="0"/>
            <a:satOff val="0"/>
            <a:lumOff val="0"/>
            <a:alphaOff val="0"/>
          </a:schemeClr>
        </a:solidFill>
        <a:ln>
          <a:noFill/>
        </a:ln>
        <a:effectLst>
          <a:innerShdw blurRad="50800" dist="25400" dir="13500000">
            <a:srgbClr val="FFFFFF">
              <a:alpha val="75000"/>
            </a:srgbClr>
          </a:innerShdw>
          <a:outerShdw blurRad="63500" dist="25400" dir="5400000" rotWithShape="0">
            <a:srgbClr val="808080">
              <a:alpha val="7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49530" tIns="33020" rIns="49530" bIns="33020" numCol="1" spcCol="1270" anchor="ctr" anchorCtr="0">
          <a:noAutofit/>
        </a:bodyPr>
        <a:lstStyle/>
        <a:p>
          <a:pPr lvl="0" algn="ctr" defTabSz="1155700" rtl="0">
            <a:lnSpc>
              <a:spcPct val="90000"/>
            </a:lnSpc>
            <a:spcBef>
              <a:spcPct val="0"/>
            </a:spcBef>
            <a:spcAft>
              <a:spcPct val="35000"/>
            </a:spcAft>
          </a:pPr>
          <a:r>
            <a:rPr lang="en-GB" sz="2600" b="1" kern="1200" dirty="0" smtClean="0"/>
            <a:t>Value Driven Scrum</a:t>
          </a:r>
          <a:endParaRPr lang="en-GB" sz="2600" b="1" kern="1200" dirty="0"/>
        </a:p>
      </dsp:txBody>
      <dsp:txXfrm>
        <a:off x="3007010" y="34317"/>
        <a:ext cx="2215578" cy="107436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C07F29-35B7-1648-B7B1-429525C86682}">
      <dsp:nvSpPr>
        <dsp:cNvPr id="0" name=""/>
        <dsp:cNvSpPr/>
      </dsp:nvSpPr>
      <dsp:spPr>
        <a:xfrm>
          <a:off x="0" y="2980774"/>
          <a:ext cx="8229600" cy="1955710"/>
        </a:xfrm>
        <a:prstGeom prst="rect">
          <a:avLst/>
        </a:prstGeom>
        <a:gradFill rotWithShape="0">
          <a:gsLst>
            <a:gs pos="0">
              <a:schemeClr val="accent1">
                <a:hueOff val="0"/>
                <a:satOff val="0"/>
                <a:lumOff val="0"/>
                <a:alphaOff val="0"/>
                <a:shade val="40000"/>
                <a:alpha val="100000"/>
                <a:satMod val="150000"/>
                <a:lumMod val="100000"/>
              </a:schemeClr>
            </a:gs>
            <a:gs pos="100000">
              <a:schemeClr val="accent1">
                <a:hueOff val="0"/>
                <a:satOff val="0"/>
                <a:lumOff val="0"/>
                <a:alphaOff val="0"/>
                <a:tint val="70000"/>
                <a:shade val="100000"/>
                <a:alpha val="100000"/>
                <a:satMod val="200000"/>
                <a:lumMod val="100000"/>
              </a:schemeClr>
            </a:gs>
          </a:gsLst>
          <a:lin ang="5400000" scaled="1"/>
        </a:gradFill>
        <a:ln>
          <a:noFill/>
        </a:ln>
        <a:effectLst>
          <a:innerShdw blurRad="50800" dist="25400" dir="13500000">
            <a:srgbClr val="FFFFFF">
              <a:alpha val="75000"/>
            </a:srgbClr>
          </a:innerShdw>
          <a:outerShdw blurRad="63500" dist="25400" dir="5400000" rotWithShape="0">
            <a:srgbClr val="808080">
              <a:alpha val="7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b="1" kern="1200" dirty="0" smtClean="0"/>
            <a:t>Product</a:t>
          </a:r>
        </a:p>
        <a:p>
          <a:pPr lvl="0" algn="ctr" defTabSz="800100">
            <a:lnSpc>
              <a:spcPct val="90000"/>
            </a:lnSpc>
            <a:spcBef>
              <a:spcPct val="0"/>
            </a:spcBef>
            <a:spcAft>
              <a:spcPct val="35000"/>
            </a:spcAft>
          </a:pPr>
          <a:r>
            <a:rPr lang="en-US" sz="1800" b="1" kern="1200" dirty="0" smtClean="0"/>
            <a:t>Owner</a:t>
          </a:r>
          <a:endParaRPr lang="en-US" sz="1800" b="1" kern="1200" dirty="0"/>
        </a:p>
      </dsp:txBody>
      <dsp:txXfrm>
        <a:off x="0" y="2980774"/>
        <a:ext cx="8229600" cy="1056083"/>
      </dsp:txXfrm>
    </dsp:sp>
    <dsp:sp modelId="{C8D20BE0-106B-1646-8BCA-BE7F47AA6F28}">
      <dsp:nvSpPr>
        <dsp:cNvPr id="0" name=""/>
        <dsp:cNvSpPr/>
      </dsp:nvSpPr>
      <dsp:spPr>
        <a:xfrm>
          <a:off x="0" y="3997743"/>
          <a:ext cx="4114799" cy="899626"/>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28016" tIns="22860" rIns="128016" bIns="22860" numCol="1" spcCol="1270" anchor="ctr" anchorCtr="0">
          <a:noAutofit/>
        </a:bodyPr>
        <a:lstStyle/>
        <a:p>
          <a:pPr lvl="0" algn="ctr" defTabSz="800100">
            <a:lnSpc>
              <a:spcPct val="90000"/>
            </a:lnSpc>
            <a:spcBef>
              <a:spcPct val="0"/>
            </a:spcBef>
            <a:spcAft>
              <a:spcPct val="35000"/>
            </a:spcAft>
          </a:pPr>
          <a:r>
            <a:rPr lang="en-US" sz="1800" b="1" kern="1200" dirty="0" smtClean="0"/>
            <a:t>Build</a:t>
          </a:r>
        </a:p>
        <a:p>
          <a:pPr lvl="0" algn="ctr" defTabSz="800100">
            <a:lnSpc>
              <a:spcPct val="90000"/>
            </a:lnSpc>
            <a:spcBef>
              <a:spcPct val="0"/>
            </a:spcBef>
            <a:spcAft>
              <a:spcPct val="35000"/>
            </a:spcAft>
          </a:pPr>
          <a:r>
            <a:rPr lang="en-US" sz="1800" b="1" kern="1200" dirty="0" smtClean="0"/>
            <a:t>Test</a:t>
          </a:r>
        </a:p>
        <a:p>
          <a:pPr lvl="0" algn="ctr" defTabSz="800100">
            <a:lnSpc>
              <a:spcPct val="90000"/>
            </a:lnSpc>
            <a:spcBef>
              <a:spcPct val="0"/>
            </a:spcBef>
            <a:spcAft>
              <a:spcPct val="35000"/>
            </a:spcAft>
          </a:pPr>
          <a:r>
            <a:rPr lang="en-US" sz="1800" b="1" kern="1200" dirty="0" smtClean="0"/>
            <a:t>Maintain</a:t>
          </a:r>
          <a:endParaRPr lang="en-US" sz="1800" b="1" kern="1200" dirty="0"/>
        </a:p>
      </dsp:txBody>
      <dsp:txXfrm>
        <a:off x="0" y="3997743"/>
        <a:ext cx="4114799" cy="899626"/>
      </dsp:txXfrm>
    </dsp:sp>
    <dsp:sp modelId="{52EB3BAF-64F6-0347-A9B7-FAF0A468E5B1}">
      <dsp:nvSpPr>
        <dsp:cNvPr id="0" name=""/>
        <dsp:cNvSpPr/>
      </dsp:nvSpPr>
      <dsp:spPr>
        <a:xfrm>
          <a:off x="4114800" y="3997743"/>
          <a:ext cx="4114799" cy="899626"/>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28016" tIns="22860" rIns="128016" bIns="22860" numCol="1" spcCol="1270" anchor="ctr" anchorCtr="0">
          <a:noAutofit/>
        </a:bodyPr>
        <a:lstStyle/>
        <a:p>
          <a:pPr lvl="0" algn="ctr" defTabSz="800100">
            <a:lnSpc>
              <a:spcPct val="90000"/>
            </a:lnSpc>
            <a:spcBef>
              <a:spcPct val="0"/>
            </a:spcBef>
            <a:spcAft>
              <a:spcPct val="35000"/>
            </a:spcAft>
          </a:pPr>
          <a:r>
            <a:rPr lang="en-US" sz="1800" b="1" kern="1200" dirty="0" smtClean="0"/>
            <a:t>Detailed Technical Design</a:t>
          </a:r>
          <a:endParaRPr lang="en-US" sz="1800" b="1" kern="1200" dirty="0"/>
        </a:p>
      </dsp:txBody>
      <dsp:txXfrm>
        <a:off x="4114800" y="3997743"/>
        <a:ext cx="4114799" cy="899626"/>
      </dsp:txXfrm>
    </dsp:sp>
    <dsp:sp modelId="{FF5C6208-9D48-B74C-99AD-6277624E894E}">
      <dsp:nvSpPr>
        <dsp:cNvPr id="0" name=""/>
        <dsp:cNvSpPr/>
      </dsp:nvSpPr>
      <dsp:spPr>
        <a:xfrm rot="10800000">
          <a:off x="0" y="2227"/>
          <a:ext cx="8229600" cy="3007882"/>
        </a:xfrm>
        <a:prstGeom prst="upArrowCallout">
          <a:avLst/>
        </a:prstGeom>
        <a:gradFill rotWithShape="0">
          <a:gsLst>
            <a:gs pos="0">
              <a:schemeClr val="accent1">
                <a:hueOff val="0"/>
                <a:satOff val="0"/>
                <a:lumOff val="0"/>
                <a:alphaOff val="0"/>
                <a:shade val="40000"/>
                <a:alpha val="100000"/>
                <a:satMod val="150000"/>
                <a:lumMod val="100000"/>
              </a:schemeClr>
            </a:gs>
            <a:gs pos="100000">
              <a:schemeClr val="accent1">
                <a:hueOff val="0"/>
                <a:satOff val="0"/>
                <a:lumOff val="0"/>
                <a:alphaOff val="0"/>
                <a:tint val="70000"/>
                <a:shade val="100000"/>
                <a:alpha val="100000"/>
                <a:satMod val="200000"/>
                <a:lumMod val="100000"/>
              </a:schemeClr>
            </a:gs>
          </a:gsLst>
          <a:lin ang="5400000" scaled="1"/>
        </a:gradFill>
        <a:ln>
          <a:noFill/>
        </a:ln>
        <a:effectLst>
          <a:innerShdw blurRad="50800" dist="25400" dir="13500000">
            <a:srgbClr val="FFFFFF">
              <a:alpha val="75000"/>
            </a:srgbClr>
          </a:innerShdw>
          <a:outerShdw blurRad="63500" dist="25400" dir="5400000" rotWithShape="0">
            <a:srgbClr val="808080">
              <a:alpha val="7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b="1" kern="1200" dirty="0" smtClean="0"/>
            <a:t>System</a:t>
          </a:r>
        </a:p>
        <a:p>
          <a:pPr lvl="0" algn="ctr" defTabSz="800100">
            <a:lnSpc>
              <a:spcPct val="90000"/>
            </a:lnSpc>
            <a:spcBef>
              <a:spcPct val="0"/>
            </a:spcBef>
            <a:spcAft>
              <a:spcPct val="35000"/>
            </a:spcAft>
          </a:pPr>
          <a:r>
            <a:rPr lang="en-US" sz="1800" b="1" kern="1200" dirty="0" smtClean="0"/>
            <a:t>Owner</a:t>
          </a:r>
          <a:endParaRPr lang="en-US" sz="1800" b="1" kern="1200" dirty="0"/>
        </a:p>
      </dsp:txBody>
      <dsp:txXfrm rot="-10800000">
        <a:off x="0" y="2227"/>
        <a:ext cx="8229600" cy="1055766"/>
      </dsp:txXfrm>
    </dsp:sp>
    <dsp:sp modelId="{D04C3011-43A6-AD43-91E9-3420F22CEB0F}">
      <dsp:nvSpPr>
        <dsp:cNvPr id="0" name=""/>
        <dsp:cNvSpPr/>
      </dsp:nvSpPr>
      <dsp:spPr>
        <a:xfrm>
          <a:off x="0" y="1057993"/>
          <a:ext cx="2057399" cy="899357"/>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28016" tIns="22860" rIns="128016" bIns="22860" numCol="1" spcCol="1270" anchor="ctr" anchorCtr="0">
          <a:noAutofit/>
        </a:bodyPr>
        <a:lstStyle/>
        <a:p>
          <a:pPr lvl="0" algn="ctr" defTabSz="800100">
            <a:lnSpc>
              <a:spcPct val="90000"/>
            </a:lnSpc>
            <a:spcBef>
              <a:spcPct val="0"/>
            </a:spcBef>
            <a:spcAft>
              <a:spcPct val="35000"/>
            </a:spcAft>
          </a:pPr>
          <a:r>
            <a:rPr lang="en-US" sz="1800" b="1" kern="1200" dirty="0" smtClean="0"/>
            <a:t>Stakeholders Values</a:t>
          </a:r>
          <a:endParaRPr lang="en-US" sz="1800" b="1" kern="1200" dirty="0"/>
        </a:p>
      </dsp:txBody>
      <dsp:txXfrm>
        <a:off x="0" y="1057993"/>
        <a:ext cx="2057399" cy="899357"/>
      </dsp:txXfrm>
    </dsp:sp>
    <dsp:sp modelId="{BED5D640-BCB3-C94D-9425-075C12B6E097}">
      <dsp:nvSpPr>
        <dsp:cNvPr id="0" name=""/>
        <dsp:cNvSpPr/>
      </dsp:nvSpPr>
      <dsp:spPr>
        <a:xfrm>
          <a:off x="2057400" y="1057993"/>
          <a:ext cx="2057399" cy="899357"/>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28016" tIns="22860" rIns="128016" bIns="22860" numCol="1" spcCol="1270" anchor="ctr" anchorCtr="0">
          <a:noAutofit/>
        </a:bodyPr>
        <a:lstStyle/>
        <a:p>
          <a:pPr lvl="0" algn="ctr" defTabSz="800100">
            <a:lnSpc>
              <a:spcPct val="90000"/>
            </a:lnSpc>
            <a:spcBef>
              <a:spcPct val="0"/>
            </a:spcBef>
            <a:spcAft>
              <a:spcPct val="35000"/>
            </a:spcAft>
          </a:pPr>
          <a:r>
            <a:rPr lang="en-US" sz="1800" b="1" kern="1200" dirty="0" smtClean="0"/>
            <a:t>Business Values</a:t>
          </a:r>
          <a:endParaRPr lang="en-US" sz="1800" b="1" kern="1200" dirty="0"/>
        </a:p>
      </dsp:txBody>
      <dsp:txXfrm>
        <a:off x="2057400" y="1057993"/>
        <a:ext cx="2057399" cy="899357"/>
      </dsp:txXfrm>
    </dsp:sp>
    <dsp:sp modelId="{042981C8-EE30-114C-88CE-4F930C15F2CD}">
      <dsp:nvSpPr>
        <dsp:cNvPr id="0" name=""/>
        <dsp:cNvSpPr/>
      </dsp:nvSpPr>
      <dsp:spPr>
        <a:xfrm>
          <a:off x="4114800" y="1057993"/>
          <a:ext cx="2057399" cy="899357"/>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28016" tIns="22860" rIns="128016" bIns="22860" numCol="1" spcCol="1270" anchor="ctr" anchorCtr="0">
          <a:noAutofit/>
        </a:bodyPr>
        <a:lstStyle/>
        <a:p>
          <a:pPr lvl="0" algn="ctr" defTabSz="800100">
            <a:lnSpc>
              <a:spcPct val="90000"/>
            </a:lnSpc>
            <a:spcBef>
              <a:spcPct val="0"/>
            </a:spcBef>
            <a:spcAft>
              <a:spcPct val="35000"/>
            </a:spcAft>
          </a:pPr>
          <a:r>
            <a:rPr lang="en-US" sz="1800" b="1" kern="1200" dirty="0" smtClean="0"/>
            <a:t>System Functions</a:t>
          </a:r>
          <a:endParaRPr lang="en-US" sz="1800" b="1" kern="1200" dirty="0"/>
        </a:p>
      </dsp:txBody>
      <dsp:txXfrm>
        <a:off x="4114800" y="1057993"/>
        <a:ext cx="2057399" cy="899357"/>
      </dsp:txXfrm>
    </dsp:sp>
    <dsp:sp modelId="{7DED3E4A-31AC-6345-BE7C-5CCDA283C763}">
      <dsp:nvSpPr>
        <dsp:cNvPr id="0" name=""/>
        <dsp:cNvSpPr/>
      </dsp:nvSpPr>
      <dsp:spPr>
        <a:xfrm>
          <a:off x="6172199" y="1057993"/>
          <a:ext cx="2057399" cy="899357"/>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28016" tIns="22860" rIns="128016" bIns="22860" numCol="1" spcCol="1270" anchor="ctr" anchorCtr="0">
          <a:noAutofit/>
        </a:bodyPr>
        <a:lstStyle/>
        <a:p>
          <a:pPr lvl="0" algn="ctr" defTabSz="800100">
            <a:lnSpc>
              <a:spcPct val="90000"/>
            </a:lnSpc>
            <a:spcBef>
              <a:spcPct val="0"/>
            </a:spcBef>
            <a:spcAft>
              <a:spcPct val="35000"/>
            </a:spcAft>
          </a:pPr>
          <a:endParaRPr lang="en-US" sz="1800" b="1" kern="1200" dirty="0" smtClean="0"/>
        </a:p>
        <a:p>
          <a:pPr lvl="0" algn="ctr" defTabSz="800100">
            <a:lnSpc>
              <a:spcPct val="90000"/>
            </a:lnSpc>
            <a:spcBef>
              <a:spcPct val="0"/>
            </a:spcBef>
            <a:spcAft>
              <a:spcPct val="35000"/>
            </a:spcAft>
          </a:pPr>
          <a:endParaRPr lang="en-US" sz="1800" b="1" kern="1200" dirty="0" smtClean="0"/>
        </a:p>
        <a:p>
          <a:pPr lvl="0" algn="ctr" defTabSz="800100">
            <a:lnSpc>
              <a:spcPct val="90000"/>
            </a:lnSpc>
            <a:spcBef>
              <a:spcPct val="0"/>
            </a:spcBef>
            <a:spcAft>
              <a:spcPct val="35000"/>
            </a:spcAft>
          </a:pPr>
          <a:endParaRPr lang="en-US" sz="1800" b="1" kern="1200" dirty="0"/>
        </a:p>
      </dsp:txBody>
      <dsp:txXfrm>
        <a:off x="6172199" y="1057993"/>
        <a:ext cx="2057399" cy="89935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6">
  <dgm:title val=""/>
  <dgm:desc val=""/>
  <dgm:catLst>
    <dgm:cat type="3D" pri="11600"/>
  </dgm:catLst>
  <dgm:scene3d>
    <a:camera prst="perspectiveRelaxedModerately" zoom="92000"/>
    <a:lightRig rig="balanced" dir="t">
      <a:rot lat="0" lon="0" rev="12700000"/>
    </a:lightRig>
  </dgm:scene3d>
  <dgm:styleLbl name="node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z="-54000" prstMaterial="plastic">
      <a:bevelT w="50800" h="50800"/>
      <a:bevelB w="50800" h="50800"/>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z="-2540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54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25400" prstMaterial="plastic"/>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75000" prstMaterial="plastic"/>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3">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4">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1D1">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2">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3">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4">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fgAcc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sp3d z="50080" prstMaterial="plastic">
      <a:bevelT w="25400" h="25400"/>
      <a:bevelB w="25400" h="25400"/>
    </dgm:sp3d>
    <dgm:txPr/>
    <dgm:style>
      <a:lnRef idx="0">
        <a:scrgbClr r="0" g="0" b="0"/>
      </a:lnRef>
      <a:fillRef idx="1">
        <a:scrgbClr r="0" g="0" b="0"/>
      </a:fillRef>
      <a:effectRef idx="2">
        <a:scrgbClr r="0" g="0" b="0"/>
      </a:effectRef>
      <a:fontRef idx="minor"/>
    </dgm:style>
  </dgm:styleLbl>
  <dgm:styleLbl name="alignAccFollowNode1">
    <dgm:scene3d>
      <a:camera prst="orthographicFront"/>
      <a:lightRig rig="threePt" dir="t"/>
    </dgm:scene3d>
    <dgm:sp3d prstMaterial="plastic">
      <a:bevelT w="25400" h="25400"/>
      <a:bevelB w="25400" h="25400"/>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prstMaterial="plastic">
      <a:bevelT w="25400" h="25400"/>
      <a:bevelB w="25400" h="25400"/>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52400" prstMaterial="plastic">
      <a:bevelT w="25400" h="25400"/>
      <a:bevelB w="25400" h="25400"/>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z="-10400" extrusionH="12700" prstMaterial="plastic"/>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1">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6.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62.emf"/><Relationship Id="rId2" Type="http://schemas.openxmlformats.org/officeDocument/2006/relationships/image" Target="../media/image6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58EEF9E-6E5A-D94E-9CD1-8C4E1CCB426D}" type="datetimeFigureOut">
              <a:rPr lang="en-US" smtClean="0"/>
              <a:pPr/>
              <a:t>16/04/15</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3196070-6D01-1B4F-9CB6-89042A549EBF}" type="slidenum">
              <a:rPr lang="en-GB" smtClean="0"/>
              <a:pPr/>
              <a:t>‹#›</a:t>
            </a:fld>
            <a:endParaRPr lang="en-GB"/>
          </a:p>
        </p:txBody>
      </p:sp>
    </p:spTree>
    <p:extLst>
      <p:ext uri="{BB962C8B-B14F-4D97-AF65-F5344CB8AC3E}">
        <p14:creationId xmlns:p14="http://schemas.microsoft.com/office/powerpoint/2010/main" val="62099699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D059292-1768-2648-A3D0-EBE8EE7C398A}" type="datetimeFigureOut">
              <a:rPr lang="en-US" smtClean="0"/>
              <a:pPr/>
              <a:t>16/04/15</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36AACB8-1C8E-E745-9BB9-FD36E0A69924}" type="slidenum">
              <a:rPr lang="en-GB" smtClean="0"/>
              <a:pPr/>
              <a:t>‹#›</a:t>
            </a:fld>
            <a:endParaRPr lang="en-GB"/>
          </a:p>
        </p:txBody>
      </p:sp>
    </p:spTree>
    <p:extLst>
      <p:ext uri="{BB962C8B-B14F-4D97-AF65-F5344CB8AC3E}">
        <p14:creationId xmlns:p14="http://schemas.microsoft.com/office/powerpoint/2010/main" val="2512895399"/>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www.google.com/imgres?imgurl=http://api.ning.com/files/E1UPBZMcXi87IUxm0Es36oRDjnD1Z5rYyI-S19W8bIcjj8orklGUa9KzudCcWWYdc*0cOYue9cg9lOD3kSE2lV3yhySCqEhG/lao_tzu_tao_te_ching.jpg&amp;imgrefurl=http://bodymindheartspirit.ning.com/profiles/blog/list?tag=spirituality&amp;usg=___NzQLkGVl9yHMU5wTxZ3VEG7Qtw=&amp;h=400&amp;w=355&amp;sz=21&amp;hl=en&amp;start=15&amp;sig2=o2YJ9jd7X6IaPQD8HdzQnQ&amp;zoom=1&amp;tbnid=hv73_b4fgvNM7M:&amp;tbnh=139&amp;tbnw=123&amp;ei=8hTfTPnrOYWSOrLcvJ4P&amp;prev=/images?q=tao+te+ching&amp;um=1&amp;hl=en&amp;client=safari&amp;sa=N&amp;rls=en&amp;biw=872&amp;bih=597&amp;tbs=isch:1&amp;um=1&amp;itbs=1&amp;iact=hc&amp;vpx=516&amp;vpy=89&amp;dur=3050&amp;hovh=238&amp;hovw=211&amp;tx=149&amp;ty=305&amp;oei=sxPfTJ7NDJHzsgbCxNDrCg&amp;esq=7&amp;page=2&amp;ndsp=15&amp;ved=1t:429,r:3,s:15" TargetMode="External"/><Relationship Id="rId4" Type="http://schemas.openxmlformats.org/officeDocument/2006/relationships/hyperlink" Target="http://www.google.com/images?q=tao+te+ching&amp;um=1&amp;hl=en&amp;client=safari&amp;sa=N&amp;rls=en&amp;biw=872&amp;bih=597&amp;tbs=isch:1,simg:CAESEgmG_1vf9vh-C8yF_1gbtOP1Pd_1Q&amp;iact=hc&amp;vpx=516&amp;vpy=89&amp;dur=3050&amp;hovh=238&amp;hovw=211&amp;tx=149&amp;ty=305&amp;ei=8hTfTPnrOYWSOrLcvJ4P&amp;oei=sxPfTJ7NDJHzsgbCxNDrCg&amp;esq=7&amp;page=2&amp;tbnh=139&amp;tbnw=123&amp;ved=1t:722,r:3,s:15" TargetMode="External"/><Relationship Id="rId5" Type="http://schemas.openxmlformats.org/officeDocument/2006/relationships/hyperlink" Target="http://www.google.com/images?q=tao+te+ching&amp;um=1&amp;hl=en&amp;client=safari&amp;sa=N&amp;rls=en&amp;biw=872&amp;bih=597&amp;tbs=isch:1,simg:CAISEgmG_1vf9vh-C8yF_1gbtOP1Pd_1Q,sit:o&amp;iact=hc&amp;vpx=516&amp;vpy=89&amp;dur=3050&amp;hovh=238&amp;hovw=211&amp;tx=149&amp;ty=305&amp;ei=8hTfTPnrOYWSOrLcvJ4P&amp;oei=sxPfTJ7NDJHzsgbCxNDrCg&amp;esq=7&amp;page=2&amp;tbnh=139&amp;tbnw=123&amp;ved=1t:722,r:3,s:15" TargetMode="External"/><Relationship Id="rId6" Type="http://schemas.openxmlformats.org/officeDocument/2006/relationships/hyperlink" Target="http://www.google.com/images?q=tao+te+ching&amp;um=1&amp;hl=en&amp;client=safari&amp;sa=N&amp;rls=en&amp;biw=872&amp;bih=597&amp;tbs=isch:10,483" TargetMode="External"/><Relationship Id="rId7" Type="http://schemas.openxmlformats.org/officeDocument/2006/relationships/hyperlink" Target="http://www.edepot.com/taocalig.html" TargetMode="External"/><Relationship Id="rId8" Type="http://schemas.openxmlformats.org/officeDocument/2006/relationships/hyperlink" Target="http://www.google.com/imgres?imgurl=http://www.edepot.com/graphics/daodejing1.jpg&amp;imgrefurl=http://www.edepot.com/taocalig.html&amp;usg=__Onbg55cu8H_H-Zn9u66UmFnBhJ8=&amp;h=467&amp;w=350&amp;sz=79&amp;hl=en&amp;start=15&amp;sig2=p9bhjAOcJloLh18jG2dMow&amp;zoom=1&amp;tbnid=COumdaa1cE15ZM:&amp;tbnh=139&amp;tbnw=104&amp;ei=fBXfTLjhJ8aCOofrtOMO&amp;prev=/images?q=tao+te+ching&amp;um=1&amp;hl=en&amp;client=safari&amp;sa=N&amp;rls=en&amp;biw=872&amp;bih=597&amp;tbs=isch:1&amp;um=1&amp;itbs=1&amp;iact=hc&amp;vpx=315&amp;vpy=230&amp;dur=5879&amp;hovh=259&amp;hovw=194&amp;tx=107&amp;ty=330&amp;oei=PhXfTJeCFNCEswa217DQCw&amp;esq=2&amp;page=2&amp;ndsp=15&amp;ved=1t:429,r:1,s:15" TargetMode="External"/><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 Id="rId3" Type="http://schemas.openxmlformats.org/officeDocument/2006/relationships/hyperlink" Target="http://eng.wealthfront.com/2011/03/lean-startup-stage-at-sxsw.html" TargetMode="Externa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 Id="rId3" Type="http://schemas.openxmlformats.org/officeDocument/2006/relationships/hyperlink" Target="http://www.informatik.uni-trier.de/~ley/db/journals/ibmsj/ibmsj19.html%23Quinnan80" TargetMode="Externa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 Id="rId3" Type="http://schemas.openxmlformats.org/officeDocument/2006/relationships/hyperlink" Target="http://www.informatik.uni-trier.de/~ley/db/journals/ibmsj/ibmsj19.html%23Quinnan80" TargetMode="Externa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 Id="rId3" Type="http://schemas.openxmlformats.org/officeDocument/2006/relationships/hyperlink" Target="http://www.informatik.uni-trier.de/~ley/db/journals/ibmsj/ibmsj19.html%23Quinnan80"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 Id="rId3" Type="http://schemas.openxmlformats.org/officeDocument/2006/relationships/hyperlink" Target="http://www.informatik.uni-trier.de/~ley/db/journals/ibmsj/ibmsj19.html%23Quinnan80" TargetMode="Externa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 Id="rId3" Type="http://schemas.openxmlformats.org/officeDocument/2006/relationships/hyperlink" Target="http://www.informatik.uni-trier.de/~ley/db/journals/ibmsj/ibmsj19.html%23Quinnan80" TargetMode="Externa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 Id="rId3" Type="http://schemas.openxmlformats.org/officeDocument/2006/relationships/hyperlink" Target="http://www.informatik.uni-trier.de/~ley/db/journals/ibmsj/ibmsj19.html%23Quinnan80" TargetMode="Externa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 Id="rId3" Type="http://schemas.openxmlformats.org/officeDocument/2006/relationships/hyperlink" Target="http://www.informatik.uni-trier.de/~ley/db/journals/ibmsj/ibmsj19.html%23Quinnan80" TargetMode="Externa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 Id="rId3" Type="http://schemas.openxmlformats.org/officeDocument/2006/relationships/hyperlink" Target="http://www.informatik.uni-trier.de/~ley/db/journals/ibmsj/ibmsj19.html%23Quinnan80" TargetMode="Externa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 Id="rId3" Type="http://schemas.openxmlformats.org/officeDocument/2006/relationships/hyperlink" Target="http://www.informatik.uni-trier.de/~ley/db/journals/ibmsj/ibmsj19.html%23Quinnan80" TargetMode="Externa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 Id="rId3" Type="http://schemas.openxmlformats.org/officeDocument/2006/relationships/hyperlink" Target="http://www.informatik.uni-trier.de/~ley/db/journals/ibmsj/ibmsj19.html%23Quinnan80"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 Id="rId3" Type="http://schemas.openxmlformats.org/officeDocument/2006/relationships/hyperlink" Target="http://www.informatik.uni-trier.de/~ley/db/journals/ibmsj/ibmsj19.html%23Quinnan80" TargetMode="Externa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 Id="rId3" Type="http://schemas.openxmlformats.org/officeDocument/2006/relationships/hyperlink" Target="http://www.informatik.uni-trier.de/~ley/db/journals/ibmsj/ibmsj19.html%23Quinnan80" TargetMode="Externa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68.xml.rels><?xml version="1.0" encoding="UTF-8" standalone="yes"?>
<Relationships xmlns="http://schemas.openxmlformats.org/package/2006/relationships"><Relationship Id="rId3" Type="http://schemas.openxmlformats.org/officeDocument/2006/relationships/hyperlink" Target="http://www.amazon.com/Principles-Software-Engineering-Management-Gilb/dp/0201192462" TargetMode="External"/><Relationship Id="rId4" Type="http://schemas.openxmlformats.org/officeDocument/2006/relationships/hyperlink" Target="http://leansoftwareengineering.com/2007/12/20/tom-gilbs-evolutionary-delivery-a-great-improvement-over-its-successors/" TargetMode="External"/><Relationship Id="rId5" Type="http://schemas.openxmlformats.org/officeDocument/2006/relationships/hyperlink" Target="http://c2.com/" TargetMode="External"/><Relationship Id="rId6" Type="http://schemas.openxmlformats.org/officeDocument/2006/relationships/hyperlink" Target="http://www.gilb.com/Download/RichRequirementSpecs.pdf" TargetMode="External"/><Relationship Id="rId7" Type="http://schemas.openxmlformats.org/officeDocument/2006/relationships/hyperlink" Target="http://www.butunclebob.com/ArticleS.UncleBob.TomGilbVisit" TargetMode="External"/><Relationship Id="rId8" Type="http://schemas.openxmlformats.org/officeDocument/2006/relationships/hyperlink" Target="http://dl.acm.org/citation.cfm?id=1012490" TargetMode="External"/><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69.xml.rels><?xml version="1.0" encoding="UTF-8" standalone="yes"?>
<Relationships xmlns="http://schemas.openxmlformats.org/package/2006/relationships"><Relationship Id="rId3" Type="http://schemas.openxmlformats.org/officeDocument/2006/relationships/hyperlink" Target="http://www.amazon.com/Principles-Software-Engineering-Management-Gilb/dp/0201192462" TargetMode="External"/><Relationship Id="rId4" Type="http://schemas.openxmlformats.org/officeDocument/2006/relationships/hyperlink" Target="http://leansoftwareengineering.com/2007/12/20/tom-gilbs-evolutionary-delivery-a-great-improvement-over-its-successors/" TargetMode="External"/><Relationship Id="rId5" Type="http://schemas.openxmlformats.org/officeDocument/2006/relationships/hyperlink" Target="http://c2.com/" TargetMode="External"/><Relationship Id="rId6" Type="http://schemas.openxmlformats.org/officeDocument/2006/relationships/hyperlink" Target="http://www.gilb.com/Download/RichRequirementSpecs.pdf" TargetMode="External"/><Relationship Id="rId7" Type="http://schemas.openxmlformats.org/officeDocument/2006/relationships/hyperlink" Target="http://www.butunclebob.com/ArticleS.UncleBob.TomGilbVisit" TargetMode="External"/><Relationship Id="rId8" Type="http://schemas.openxmlformats.org/officeDocument/2006/relationships/hyperlink" Target="http://dl.acm.org/citation.cfm?id=1012490" TargetMode="External"/><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bring.no/dk/se/nl/co.uk/com/ee" TargetMode="External"/><Relationship Id="rId4" Type="http://schemas.openxmlformats.org/officeDocument/2006/relationships/hyperlink" Target="https://twitter.com/jeffsutherland" TargetMode="External"/><Relationship Id="rId5" Type="http://schemas.openxmlformats.org/officeDocument/2006/relationships/hyperlink" Target="http://ad.vu/2h4d" TargetMode="External"/><Relationship Id="rId6" Type="http://schemas.openxmlformats.org/officeDocument/2006/relationships/hyperlink" Target="https://twitter.com/jeffsutherland/status/1403518620" TargetMode="External"/><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 Id="rId3" Type="http://schemas.openxmlformats.org/officeDocument/2006/relationships/hyperlink" Target="http://www.bring.no/dk/se/nl/co.uk/com/ee" TargetMode="Externa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Version </a:t>
            </a:r>
            <a:r>
              <a:rPr lang="en-GB" dirty="0" err="1" smtClean="0"/>
              <a:t>Buildstuff</a:t>
            </a:r>
            <a:r>
              <a:rPr lang="en-GB" dirty="0" smtClean="0"/>
              <a:t> Vilnius Dec 9 2013</a:t>
            </a:r>
          </a:p>
          <a:p>
            <a:r>
              <a:rPr lang="en-GB" dirty="0" smtClean="0"/>
              <a:t>Might need trimming as I am doing the Case studies in separate talk</a:t>
            </a:r>
            <a:r>
              <a:rPr lang="en-GB" baseline="0" dirty="0" smtClean="0"/>
              <a:t> next day</a:t>
            </a:r>
            <a:endParaRPr lang="en-GB" dirty="0" smtClean="0"/>
          </a:p>
          <a:p>
            <a:endParaRPr lang="en-GB" dirty="0" smtClean="0"/>
          </a:p>
          <a:p>
            <a:r>
              <a:rPr lang="en-GB" dirty="0" smtClean="0"/>
              <a:t>Slides originated June 7-8 2010 </a:t>
            </a:r>
            <a:r>
              <a:rPr lang="en-GB" dirty="0" err="1" smtClean="0"/>
              <a:t>Digerud</a:t>
            </a:r>
            <a:endParaRPr lang="en-GB" dirty="0" smtClean="0"/>
          </a:p>
          <a:p>
            <a:r>
              <a:rPr lang="en-GB" dirty="0" smtClean="0"/>
              <a:t>It took me on 8</a:t>
            </a:r>
            <a:r>
              <a:rPr lang="en-GB" baseline="30000" dirty="0" smtClean="0"/>
              <a:t>th</a:t>
            </a:r>
            <a:r>
              <a:rPr lang="en-GB" dirty="0" smtClean="0"/>
              <a:t> from about 13-21 to finish these from my raw materials</a:t>
            </a:r>
          </a:p>
          <a:p>
            <a:r>
              <a:rPr lang="en-GB" dirty="0" smtClean="0"/>
              <a:t>Added (Wright Citi case, and That</a:t>
            </a:r>
            <a:r>
              <a:rPr lang="fr-FR" dirty="0" smtClean="0"/>
              <a:t>’</a:t>
            </a:r>
            <a:r>
              <a:rPr lang="en-GB" dirty="0" smtClean="0"/>
              <a:t>s all folks) slides 21 </a:t>
            </a:r>
            <a:r>
              <a:rPr lang="en-GB" dirty="0" err="1" smtClean="0"/>
              <a:t>sept</a:t>
            </a:r>
            <a:r>
              <a:rPr lang="en-GB" dirty="0" smtClean="0"/>
              <a:t> 2011 7 Nov 2013</a:t>
            </a:r>
          </a:p>
          <a:p>
            <a:r>
              <a:rPr lang="en-GB" dirty="0" smtClean="0"/>
              <a:t>Main Talk vastly upgraded for Agile Warsaw (recorded talk) Oct 2013</a:t>
            </a:r>
          </a:p>
          <a:p>
            <a:endParaRPr lang="en-GB" dirty="0" smtClean="0"/>
          </a:p>
          <a:p>
            <a:r>
              <a:rPr lang="en-GB" dirty="0" smtClean="0"/>
              <a:t>Added</a:t>
            </a:r>
            <a:r>
              <a:rPr lang="en-GB" baseline="0" dirty="0" smtClean="0"/>
              <a:t> about 10 Green Week slides at end for Agile Singapore. 7 Nov 2013 Recorded</a:t>
            </a:r>
            <a:endParaRPr lang="en-GB" dirty="0"/>
          </a:p>
        </p:txBody>
      </p:sp>
      <p:sp>
        <p:nvSpPr>
          <p:cNvPr id="4" name="Slide Number Placeholder 3"/>
          <p:cNvSpPr>
            <a:spLocks noGrp="1"/>
          </p:cNvSpPr>
          <p:nvPr>
            <p:ph type="sldNum" sz="quarter" idx="10"/>
          </p:nvPr>
        </p:nvSpPr>
        <p:spPr/>
        <p:txBody>
          <a:bodyPr/>
          <a:lstStyle/>
          <a:p>
            <a:fld id="{636AACB8-1C8E-E745-9BB9-FD36E0A69924}" type="slidenum">
              <a:rPr lang="en-GB" smtClean="0"/>
              <a:pPr/>
              <a:t>1</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E933DEA-65FA-3444-9A9E-0F931B09C9A7}" type="slidenum">
              <a:rPr lang="en-US"/>
              <a:pPr/>
              <a:t>12</a:t>
            </a:fld>
            <a:endParaRPr lang="en-US"/>
          </a:p>
        </p:txBody>
      </p:sp>
      <p:sp>
        <p:nvSpPr>
          <p:cNvPr id="152578"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52579"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prstTxWarp prst="textNoShape">
              <a:avLst/>
            </a:prstTxWarp>
          </a:bodyPr>
          <a:lstStyle/>
          <a:p>
            <a:r>
              <a:rPr lang="en-US" dirty="0"/>
              <a:t>Created Thursday, November 25, 2004 during XP conf London lecture by </a:t>
            </a:r>
            <a:r>
              <a:rPr lang="en-US" dirty="0" err="1"/>
              <a:t>Tom@Gilb.com</a:t>
            </a:r>
            <a:endParaRPr lang="en-US" dirty="0"/>
          </a:p>
          <a:p>
            <a:r>
              <a:rPr lang="en-US" dirty="0"/>
              <a:t>Photo taken at Art of Living Ashram Bad </a:t>
            </a:r>
            <a:r>
              <a:rPr lang="en-US" dirty="0" err="1"/>
              <a:t>Antogast</a:t>
            </a:r>
            <a:r>
              <a:rPr lang="en-US" dirty="0"/>
              <a:t> </a:t>
            </a:r>
            <a:r>
              <a:rPr lang="en-US" dirty="0" err="1"/>
              <a:t>Germancy</a:t>
            </a:r>
            <a:r>
              <a:rPr lang="en-US" dirty="0"/>
              <a:t> June 2003, in file tom photos miniatures and in </a:t>
            </a:r>
            <a:r>
              <a:rPr lang="en-US" dirty="0" smtClean="0"/>
              <a:t>AOL </a:t>
            </a:r>
            <a:r>
              <a:rPr lang="en-US" dirty="0" err="1"/>
              <a:t>iphoto</a:t>
            </a:r>
            <a:r>
              <a:rPr lang="en-US" dirty="0"/>
              <a:t> </a:t>
            </a:r>
            <a:r>
              <a:rPr lang="en-US" dirty="0" err="1"/>
              <a:t>subfile</a:t>
            </a:r>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a:t>
            </a:r>
            <a:r>
              <a:rPr lang="en-US" dirty="0" err="1" smtClean="0"/>
              <a:t>www.hit.nl/images/content/BSCStrategyMap.png</a:t>
            </a:r>
            <a:endParaRPr lang="en-GB" dirty="0"/>
          </a:p>
        </p:txBody>
      </p:sp>
      <p:sp>
        <p:nvSpPr>
          <p:cNvPr id="4" name="Slide Number Placeholder 3"/>
          <p:cNvSpPr>
            <a:spLocks noGrp="1"/>
          </p:cNvSpPr>
          <p:nvPr>
            <p:ph type="sldNum" sz="quarter" idx="10"/>
          </p:nvPr>
        </p:nvSpPr>
        <p:spPr/>
        <p:txBody>
          <a:bodyPr/>
          <a:lstStyle/>
          <a:p>
            <a:fld id="{EDE2AEAF-D84B-5B42-A5CC-CD15D50B72E4}" type="slidenum">
              <a:rPr lang="en-GB" smtClean="0"/>
              <a:pPr/>
              <a:t>13</a:t>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p:cNvSpPr>
          <p:nvPr>
            <p:ph type="sldImg"/>
          </p:nvPr>
        </p:nvSpPr>
        <p:spPr bwMode="auto">
          <a:noFill/>
          <a:ln>
            <a:solidFill>
              <a:srgbClr val="000000"/>
            </a:solidFill>
            <a:miter lim="800000"/>
            <a:headEnd/>
            <a:tailEnd/>
          </a:ln>
        </p:spPr>
      </p:sp>
      <p:sp>
        <p:nvSpPr>
          <p:cNvPr id="276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t>http://www.chariho.k12.ri.us/curriculum/MIsmart/matter/matter.html</a:t>
            </a:r>
          </a:p>
          <a:p>
            <a:pPr eaLnBrk="1" hangingPunct="1"/>
            <a:endParaRPr lang="en-US" smtClean="0"/>
          </a:p>
        </p:txBody>
      </p:sp>
      <p:sp>
        <p:nvSpPr>
          <p:cNvPr id="4" name="Slide Number Placeholder 3"/>
          <p:cNvSpPr>
            <a:spLocks noGrp="1"/>
          </p:cNvSpPr>
          <p:nvPr>
            <p:ph type="sldNum" sz="quarter" idx="5"/>
          </p:nvPr>
        </p:nvSpPr>
        <p:spPr/>
        <p:txBody>
          <a:bodyPr/>
          <a:lstStyle/>
          <a:p>
            <a:pPr>
              <a:defRPr/>
            </a:pPr>
            <a:fld id="{D3AB6E3F-E22C-8847-A6CE-5F33D8C8B4E8}" type="slidenum">
              <a:rPr lang="en-US" smtClean="0"/>
              <a:pPr>
                <a:defRPr/>
              </a:pPr>
              <a:t>14</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54BE029-2FA2-A44D-B645-4ABA781A5223}" type="slidenum">
              <a:rPr lang="en-GB"/>
              <a:pPr/>
              <a:t>15</a:t>
            </a:fld>
            <a:endParaRPr lang="en-GB"/>
          </a:p>
        </p:txBody>
      </p:sp>
      <p:sp>
        <p:nvSpPr>
          <p:cNvPr id="146434"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4643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http://dashboardsbyexample.com/wp-content/uploads/2008/06/marketing-spend-business-results-model.png</a:t>
            </a:r>
            <a:endParaRPr lang="en-GB" dirty="0"/>
          </a:p>
        </p:txBody>
      </p:sp>
      <p:sp>
        <p:nvSpPr>
          <p:cNvPr id="4" name="Slide Number Placeholder 3"/>
          <p:cNvSpPr>
            <a:spLocks noGrp="1"/>
          </p:cNvSpPr>
          <p:nvPr>
            <p:ph type="sldNum" sz="quarter" idx="10"/>
          </p:nvPr>
        </p:nvSpPr>
        <p:spPr/>
        <p:txBody>
          <a:bodyPr/>
          <a:lstStyle/>
          <a:p>
            <a:fld id="{EDE2AEAF-D84B-5B42-A5CC-CD15D50B72E4}" type="slidenum">
              <a:rPr lang="en-GB" smtClean="0"/>
              <a:pPr/>
              <a:t>17</a:t>
            </a:fld>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charset="0"/>
                <a:ea typeface="ＭＳ Ｐゴシック" charset="0"/>
                <a:cs typeface="ＭＳ Ｐゴシック" charset="0"/>
              </a:defRPr>
            </a:lvl1pPr>
            <a:lvl2pPr marL="37931725" indent="-37474525">
              <a:defRPr>
                <a:solidFill>
                  <a:schemeClr val="tx1"/>
                </a:solidFill>
                <a:latin typeface="Calibri" charset="0"/>
                <a:ea typeface="ＭＳ Ｐゴシック" charset="0"/>
              </a:defRPr>
            </a:lvl2pPr>
            <a:lvl3pPr>
              <a:defRPr>
                <a:solidFill>
                  <a:schemeClr val="tx1"/>
                </a:solidFill>
                <a:latin typeface="Calibri" charset="0"/>
                <a:ea typeface="ＭＳ Ｐゴシック" charset="0"/>
              </a:defRPr>
            </a:lvl3pPr>
            <a:lvl4pPr>
              <a:defRPr>
                <a:solidFill>
                  <a:schemeClr val="tx1"/>
                </a:solidFill>
                <a:latin typeface="Calibri" charset="0"/>
                <a:ea typeface="ＭＳ Ｐゴシック" charset="0"/>
              </a:defRPr>
            </a:lvl4pPr>
            <a:lvl5pPr>
              <a:defRPr>
                <a:solidFill>
                  <a:schemeClr val="tx1"/>
                </a:solidFill>
                <a:latin typeface="Calibri" charset="0"/>
                <a:ea typeface="ＭＳ Ｐゴシック" charset="0"/>
              </a:defRPr>
            </a:lvl5pPr>
            <a:lvl6pPr marL="457200" fontAlgn="base">
              <a:spcBef>
                <a:spcPct val="0"/>
              </a:spcBef>
              <a:spcAft>
                <a:spcPct val="0"/>
              </a:spcAft>
              <a:defRPr>
                <a:solidFill>
                  <a:schemeClr val="tx1"/>
                </a:solidFill>
                <a:latin typeface="Calibri" charset="0"/>
                <a:ea typeface="ＭＳ Ｐゴシック" charset="0"/>
              </a:defRPr>
            </a:lvl6pPr>
            <a:lvl7pPr marL="914400" fontAlgn="base">
              <a:spcBef>
                <a:spcPct val="0"/>
              </a:spcBef>
              <a:spcAft>
                <a:spcPct val="0"/>
              </a:spcAft>
              <a:defRPr>
                <a:solidFill>
                  <a:schemeClr val="tx1"/>
                </a:solidFill>
                <a:latin typeface="Calibri" charset="0"/>
                <a:ea typeface="ＭＳ Ｐゴシック" charset="0"/>
              </a:defRPr>
            </a:lvl7pPr>
            <a:lvl8pPr marL="1371600" fontAlgn="base">
              <a:spcBef>
                <a:spcPct val="0"/>
              </a:spcBef>
              <a:spcAft>
                <a:spcPct val="0"/>
              </a:spcAft>
              <a:defRPr>
                <a:solidFill>
                  <a:schemeClr val="tx1"/>
                </a:solidFill>
                <a:latin typeface="Calibri" charset="0"/>
                <a:ea typeface="ＭＳ Ｐゴシック" charset="0"/>
              </a:defRPr>
            </a:lvl8pPr>
            <a:lvl9pPr marL="1828800" fontAlgn="base">
              <a:spcBef>
                <a:spcPct val="0"/>
              </a:spcBef>
              <a:spcAft>
                <a:spcPct val="0"/>
              </a:spcAft>
              <a:defRPr>
                <a:solidFill>
                  <a:schemeClr val="tx1"/>
                </a:solidFill>
                <a:latin typeface="Calibri" charset="0"/>
                <a:ea typeface="ＭＳ Ｐゴシック" charset="0"/>
              </a:defRPr>
            </a:lvl9pPr>
          </a:lstStyle>
          <a:p>
            <a:fld id="{365C82B4-9462-3F49-A3BD-31AB41A55F16}" type="slidenum">
              <a:rPr lang="en-US"/>
              <a:pPr/>
              <a:t>18</a:t>
            </a:fld>
            <a:endParaRPr lang="en-US"/>
          </a:p>
        </p:txBody>
      </p:sp>
      <p:sp>
        <p:nvSpPr>
          <p:cNvPr id="27651" name="Rectangle 2"/>
          <p:cNvSpPr>
            <a:spLocks noChangeArrowheads="1"/>
          </p:cNvSpPr>
          <p:nvPr/>
        </p:nvSpPr>
        <p:spPr bwMode="auto">
          <a:xfrm>
            <a:off x="388620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atin typeface="Calibri" charset="0"/>
            </a:endParaRPr>
          </a:p>
        </p:txBody>
      </p:sp>
      <p:sp>
        <p:nvSpPr>
          <p:cNvPr id="27652" name="Rectangle 3"/>
          <p:cNvSpPr>
            <a:spLocks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7" rIns="92075" bIns="46037" anchor="b"/>
          <a:lstStyle/>
          <a:p>
            <a:pPr algn="r"/>
            <a:r>
              <a:rPr lang="en-US" sz="1200">
                <a:latin typeface="Calibri" charset="0"/>
              </a:rPr>
              <a:t>5</a:t>
            </a:r>
          </a:p>
        </p:txBody>
      </p:sp>
      <p:sp>
        <p:nvSpPr>
          <p:cNvPr id="27653" name="Rectangle 4"/>
          <p:cNvSpPr>
            <a:spLocks noChangeArrowheads="1"/>
          </p:cNvSpPr>
          <p:nvPr/>
        </p:nvSpPr>
        <p:spPr bwMode="auto">
          <a:xfrm>
            <a:off x="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atin typeface="Calibri" charset="0"/>
            </a:endParaRPr>
          </a:p>
        </p:txBody>
      </p:sp>
      <p:sp>
        <p:nvSpPr>
          <p:cNvPr id="27654" name="Rectangle 5"/>
          <p:cNvSpPr>
            <a:spLocks noChangeArrowheads="1"/>
          </p:cNvSpPr>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atin typeface="Calibri" charset="0"/>
            </a:endParaRPr>
          </a:p>
        </p:txBody>
      </p:sp>
      <p:sp>
        <p:nvSpPr>
          <p:cNvPr id="27655" name="Rectangle 6"/>
          <p:cNvSpPr>
            <a:spLocks noGrp="1" noRot="1" noChangeAspect="1" noChangeArrowheads="1" noTextEdit="1"/>
          </p:cNvSpPr>
          <p:nvPr>
            <p:ph type="sldImg"/>
          </p:nvPr>
        </p:nvSpPr>
        <p:spPr bwMode="auto">
          <a:xfrm>
            <a:off x="1150938" y="692150"/>
            <a:ext cx="4556125" cy="3416300"/>
          </a:xfrm>
          <a:noFill/>
          <a:ln cap="flat">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7656" name="Rectangle 7"/>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r>
              <a:rPr lang="en-GB">
                <a:latin typeface="Calibri" charset="0"/>
              </a:rPr>
              <a:t>http://www.thectoforum.com/images/CTO_web-2.jpg</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5"/>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charset="0"/>
                <a:ea typeface="ＭＳ Ｐゴシック" charset="0"/>
                <a:cs typeface="ＭＳ Ｐゴシック" charset="0"/>
              </a:defRPr>
            </a:lvl1pPr>
            <a:lvl2pPr marL="37931725" indent="-37474525">
              <a:defRPr>
                <a:solidFill>
                  <a:schemeClr val="tx1"/>
                </a:solidFill>
                <a:latin typeface="Calibri" charset="0"/>
                <a:ea typeface="ＭＳ Ｐゴシック" charset="0"/>
              </a:defRPr>
            </a:lvl2pPr>
            <a:lvl3pPr>
              <a:defRPr>
                <a:solidFill>
                  <a:schemeClr val="tx1"/>
                </a:solidFill>
                <a:latin typeface="Calibri" charset="0"/>
                <a:ea typeface="ＭＳ Ｐゴシック" charset="0"/>
              </a:defRPr>
            </a:lvl3pPr>
            <a:lvl4pPr>
              <a:defRPr>
                <a:solidFill>
                  <a:schemeClr val="tx1"/>
                </a:solidFill>
                <a:latin typeface="Calibri" charset="0"/>
                <a:ea typeface="ＭＳ Ｐゴシック" charset="0"/>
              </a:defRPr>
            </a:lvl4pPr>
            <a:lvl5pPr>
              <a:defRPr>
                <a:solidFill>
                  <a:schemeClr val="tx1"/>
                </a:solidFill>
                <a:latin typeface="Calibri" charset="0"/>
                <a:ea typeface="ＭＳ Ｐゴシック" charset="0"/>
              </a:defRPr>
            </a:lvl5pPr>
            <a:lvl6pPr marL="457200" fontAlgn="base">
              <a:spcBef>
                <a:spcPct val="0"/>
              </a:spcBef>
              <a:spcAft>
                <a:spcPct val="0"/>
              </a:spcAft>
              <a:defRPr>
                <a:solidFill>
                  <a:schemeClr val="tx1"/>
                </a:solidFill>
                <a:latin typeface="Calibri" charset="0"/>
                <a:ea typeface="ＭＳ Ｐゴシック" charset="0"/>
              </a:defRPr>
            </a:lvl6pPr>
            <a:lvl7pPr marL="914400" fontAlgn="base">
              <a:spcBef>
                <a:spcPct val="0"/>
              </a:spcBef>
              <a:spcAft>
                <a:spcPct val="0"/>
              </a:spcAft>
              <a:defRPr>
                <a:solidFill>
                  <a:schemeClr val="tx1"/>
                </a:solidFill>
                <a:latin typeface="Calibri" charset="0"/>
                <a:ea typeface="ＭＳ Ｐゴシック" charset="0"/>
              </a:defRPr>
            </a:lvl7pPr>
            <a:lvl8pPr marL="1371600" fontAlgn="base">
              <a:spcBef>
                <a:spcPct val="0"/>
              </a:spcBef>
              <a:spcAft>
                <a:spcPct val="0"/>
              </a:spcAft>
              <a:defRPr>
                <a:solidFill>
                  <a:schemeClr val="tx1"/>
                </a:solidFill>
                <a:latin typeface="Calibri" charset="0"/>
                <a:ea typeface="ＭＳ Ｐゴシック" charset="0"/>
              </a:defRPr>
            </a:lvl8pPr>
            <a:lvl9pPr marL="1828800" fontAlgn="base">
              <a:spcBef>
                <a:spcPct val="0"/>
              </a:spcBef>
              <a:spcAft>
                <a:spcPct val="0"/>
              </a:spcAft>
              <a:defRPr>
                <a:solidFill>
                  <a:schemeClr val="tx1"/>
                </a:solidFill>
                <a:latin typeface="Calibri" charset="0"/>
                <a:ea typeface="ＭＳ Ｐゴシック" charset="0"/>
              </a:defRPr>
            </a:lvl9pPr>
          </a:lstStyle>
          <a:p>
            <a:fld id="{CCEC033A-B0DC-1A41-8DF3-B587ED72786E}" type="slidenum">
              <a:rPr lang="en-US"/>
              <a:pPr/>
              <a:t>19</a:t>
            </a:fld>
            <a:endParaRPr lang="en-US"/>
          </a:p>
        </p:txBody>
      </p:sp>
      <p:sp>
        <p:nvSpPr>
          <p:cNvPr id="29699" name="Rectangle 2"/>
          <p:cNvSpPr>
            <a:spLocks noChangeArrowheads="1"/>
          </p:cNvSpPr>
          <p:nvPr/>
        </p:nvSpPr>
        <p:spPr bwMode="auto">
          <a:xfrm>
            <a:off x="388620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atin typeface="Calibri" charset="0"/>
            </a:endParaRPr>
          </a:p>
        </p:txBody>
      </p:sp>
      <p:sp>
        <p:nvSpPr>
          <p:cNvPr id="29700" name="Rectangle 3"/>
          <p:cNvSpPr>
            <a:spLocks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7" rIns="92075" bIns="46037" anchor="b"/>
          <a:lstStyle/>
          <a:p>
            <a:pPr algn="r"/>
            <a:r>
              <a:rPr lang="en-US" sz="1200">
                <a:latin typeface="Calibri" charset="0"/>
              </a:rPr>
              <a:t>6</a:t>
            </a:r>
          </a:p>
        </p:txBody>
      </p:sp>
      <p:sp>
        <p:nvSpPr>
          <p:cNvPr id="29701" name="Rectangle 4"/>
          <p:cNvSpPr>
            <a:spLocks noChangeArrowheads="1"/>
          </p:cNvSpPr>
          <p:nvPr/>
        </p:nvSpPr>
        <p:spPr bwMode="auto">
          <a:xfrm>
            <a:off x="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atin typeface="Calibri" charset="0"/>
            </a:endParaRPr>
          </a:p>
        </p:txBody>
      </p:sp>
      <p:sp>
        <p:nvSpPr>
          <p:cNvPr id="29702" name="Rectangle 5"/>
          <p:cNvSpPr>
            <a:spLocks noChangeArrowheads="1"/>
          </p:cNvSpPr>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atin typeface="Calibri" charset="0"/>
            </a:endParaRPr>
          </a:p>
        </p:txBody>
      </p:sp>
      <p:sp>
        <p:nvSpPr>
          <p:cNvPr id="29703" name="Rectangle 6"/>
          <p:cNvSpPr>
            <a:spLocks noGrp="1" noRot="1" noChangeAspect="1" noChangeArrowheads="1" noTextEdit="1"/>
          </p:cNvSpPr>
          <p:nvPr>
            <p:ph type="sldImg"/>
          </p:nvPr>
        </p:nvSpPr>
        <p:spPr bwMode="auto">
          <a:xfrm>
            <a:off x="1150938" y="692150"/>
            <a:ext cx="4556125" cy="3416300"/>
          </a:xfrm>
          <a:noFill/>
          <a:ln cap="flat">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9704" name="Rectangle 7"/>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a:spcBef>
                <a:spcPct val="0"/>
              </a:spcBef>
            </a:pPr>
            <a:endParaRPr lang="en-GB">
              <a:latin typeface="Calibri"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dirty="0" smtClean="0"/>
              <a:t>Made </a:t>
            </a:r>
            <a:r>
              <a:rPr lang="en-GB" dirty="0" err="1" smtClean="0"/>
              <a:t>tsg</a:t>
            </a:r>
            <a:r>
              <a:rPr lang="en-GB" dirty="0" smtClean="0"/>
              <a:t> Vilnius 9 </a:t>
            </a:r>
            <a:r>
              <a:rPr lang="en-GB" dirty="0" err="1" smtClean="0"/>
              <a:t>dec</a:t>
            </a:r>
            <a:r>
              <a:rPr lang="en-GB" dirty="0" smtClean="0"/>
              <a:t> 2013</a:t>
            </a:r>
          </a:p>
          <a:p>
            <a:endParaRPr lang="en-GB" dirty="0"/>
          </a:p>
        </p:txBody>
      </p:sp>
      <p:sp>
        <p:nvSpPr>
          <p:cNvPr id="4" name="Slide Number Placeholder 3"/>
          <p:cNvSpPr>
            <a:spLocks noGrp="1"/>
          </p:cNvSpPr>
          <p:nvPr>
            <p:ph type="sldNum" sz="quarter" idx="10"/>
          </p:nvPr>
        </p:nvSpPr>
        <p:spPr/>
        <p:txBody>
          <a:bodyPr/>
          <a:lstStyle/>
          <a:p>
            <a:fld id="{636AACB8-1C8E-E745-9BB9-FD36E0A69924}" type="slidenum">
              <a:rPr lang="en-GB" smtClean="0"/>
              <a:pPr/>
              <a:t>20</a:t>
            </a:fld>
            <a:endParaRPr lang="en-GB"/>
          </a:p>
        </p:txBody>
      </p:sp>
    </p:spTree>
    <p:extLst>
      <p:ext uri="{BB962C8B-B14F-4D97-AF65-F5344CB8AC3E}">
        <p14:creationId xmlns:p14="http://schemas.microsoft.com/office/powerpoint/2010/main" val="25922541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lvl="0"/>
            <a:r>
              <a:rPr lang="en-US" sz="1200" kern="1200" dirty="0" smtClean="0">
                <a:solidFill>
                  <a:schemeClr val="tx1"/>
                </a:solidFill>
                <a:effectLst/>
                <a:latin typeface="+mn-lt"/>
                <a:ea typeface="+mn-ea"/>
                <a:cs typeface="+mn-cs"/>
              </a:rPr>
              <a:t>‘Advanced Product Owner’ Policy: System ‘Requirements Engineer’ (RE).</a:t>
            </a:r>
          </a:p>
          <a:p>
            <a:pPr lvl="1"/>
            <a:r>
              <a:rPr lang="en-US" sz="1200" b="1" u="sng" kern="1200" dirty="0" smtClean="0">
                <a:solidFill>
                  <a:schemeClr val="tx1"/>
                </a:solidFill>
                <a:effectLst/>
                <a:latin typeface="+mn-lt"/>
                <a:ea typeface="+mn-ea"/>
                <a:cs typeface="+mn-cs"/>
              </a:rPr>
              <a:t>Background</a:t>
            </a:r>
            <a:r>
              <a:rPr lang="en-US" sz="1200" kern="1200" dirty="0" smtClean="0">
                <a:solidFill>
                  <a:schemeClr val="tx1"/>
                </a:solidFill>
                <a:effectLst/>
                <a:latin typeface="+mn-lt"/>
                <a:ea typeface="+mn-ea"/>
                <a:cs typeface="+mn-cs"/>
              </a:rPr>
              <a:t>: this policy defines the expectations for a ‘Product Owner’ (PO) for serious, critical, large, and complex systems.</a:t>
            </a:r>
          </a:p>
          <a:p>
            <a:pPr lvl="2"/>
            <a:r>
              <a:rPr lang="en-US" sz="1200" kern="1200" dirty="0" smtClean="0">
                <a:solidFill>
                  <a:schemeClr val="tx1"/>
                </a:solidFill>
                <a:effectLst/>
                <a:latin typeface="+mn-lt"/>
                <a:ea typeface="+mn-ea"/>
                <a:cs typeface="+mn-cs"/>
              </a:rPr>
              <a:t>This implies that it is not enough to manage a simple stream (Backlog) of ‘user stories’ fed to a programming team.</a:t>
            </a:r>
          </a:p>
          <a:p>
            <a:pPr lvl="2"/>
            <a:r>
              <a:rPr lang="en-US" sz="1200" kern="1200" dirty="0" smtClean="0">
                <a:solidFill>
                  <a:schemeClr val="tx1"/>
                </a:solidFill>
                <a:effectLst/>
                <a:latin typeface="+mn-lt"/>
                <a:ea typeface="+mn-ea"/>
                <a:cs typeface="+mn-cs"/>
              </a:rPr>
              <a:t>It is necessary to communicate with a systems engineering team, developing or maintaining the ‘Product’.</a:t>
            </a:r>
          </a:p>
          <a:p>
            <a:pPr lvl="3"/>
            <a:r>
              <a:rPr lang="en-US" sz="1200" i="1" kern="1200" dirty="0" smtClean="0">
                <a:solidFill>
                  <a:schemeClr val="tx1"/>
                </a:solidFill>
                <a:effectLst/>
                <a:latin typeface="+mn-lt"/>
                <a:ea typeface="+mn-ea"/>
                <a:cs typeface="+mn-cs"/>
              </a:rPr>
              <a:t>System</a:t>
            </a:r>
            <a:r>
              <a:rPr lang="en-US" sz="1200" kern="1200" dirty="0" smtClean="0">
                <a:solidFill>
                  <a:schemeClr val="tx1"/>
                </a:solidFill>
                <a:effectLst/>
                <a:latin typeface="+mn-lt"/>
                <a:ea typeface="+mn-ea"/>
                <a:cs typeface="+mn-cs"/>
              </a:rPr>
              <a:t> implies management of all technological components, people, data, hardware, organization, training, motivation, and programs.</a:t>
            </a:r>
          </a:p>
          <a:p>
            <a:pPr lvl="3"/>
            <a:r>
              <a:rPr lang="en-US" sz="1200" i="1" kern="1200" dirty="0" smtClean="0">
                <a:solidFill>
                  <a:schemeClr val="tx1"/>
                </a:solidFill>
                <a:effectLst/>
                <a:latin typeface="+mn-lt"/>
                <a:ea typeface="+mn-ea"/>
                <a:cs typeface="+mn-cs"/>
              </a:rPr>
              <a:t>Engineering</a:t>
            </a:r>
            <a:r>
              <a:rPr lang="en-US" sz="1200" kern="1200" dirty="0" smtClean="0">
                <a:solidFill>
                  <a:schemeClr val="tx1"/>
                </a:solidFill>
                <a:effectLst/>
                <a:latin typeface="+mn-lt"/>
                <a:ea typeface="+mn-ea"/>
                <a:cs typeface="+mn-cs"/>
              </a:rPr>
              <a:t>: means systematic and quantified, ‘real’ engineering processes, where proactive design is used to manage system performance (incl. all qualities) attributes and costs. </a:t>
            </a:r>
          </a:p>
          <a:p>
            <a:pPr lvl="0"/>
            <a:r>
              <a:rPr lang="en-US" sz="1200" kern="1200" dirty="0" smtClean="0">
                <a:solidFill>
                  <a:schemeClr val="tx1"/>
                </a:solidFill>
                <a:effectLst/>
                <a:latin typeface="+mn-lt"/>
                <a:ea typeface="+mn-ea"/>
                <a:cs typeface="+mn-cs"/>
              </a:rPr>
              <a:t> </a:t>
            </a:r>
          </a:p>
          <a:p>
            <a:pPr lvl="0"/>
            <a:r>
              <a:rPr lang="en-US" sz="1200" kern="1200" dirty="0" smtClean="0">
                <a:solidFill>
                  <a:schemeClr val="tx1"/>
                </a:solidFill>
                <a:effectLst/>
                <a:latin typeface="+mn-lt"/>
                <a:ea typeface="+mn-ea"/>
                <a:cs typeface="+mn-cs"/>
              </a:rPr>
              <a:t>1. </a:t>
            </a:r>
            <a:r>
              <a:rPr lang="en-US" sz="1200" b="1" kern="1200" dirty="0" smtClean="0">
                <a:solidFill>
                  <a:schemeClr val="tx1"/>
                </a:solidFill>
                <a:effectLst/>
                <a:latin typeface="+mn-lt"/>
                <a:ea typeface="+mn-ea"/>
                <a:cs typeface="+mn-cs"/>
              </a:rPr>
              <a:t>COMPLETE REQUIREMENTS</a:t>
            </a:r>
            <a:r>
              <a:rPr lang="en-US" sz="1200" kern="1200" dirty="0" smtClean="0">
                <a:solidFill>
                  <a:schemeClr val="tx1"/>
                </a:solidFill>
                <a:effectLst/>
                <a:latin typeface="+mn-lt"/>
                <a:ea typeface="+mn-ea"/>
                <a:cs typeface="+mn-cs"/>
              </a:rPr>
              <a:t>: </a:t>
            </a:r>
          </a:p>
          <a:p>
            <a:pPr lvl="1"/>
            <a:r>
              <a:rPr lang="en-US" sz="1200" kern="1200" dirty="0" smtClean="0">
                <a:solidFill>
                  <a:schemeClr val="tx1"/>
                </a:solidFill>
                <a:effectLst/>
                <a:latin typeface="+mn-lt"/>
                <a:ea typeface="+mn-ea"/>
                <a:cs typeface="+mn-cs"/>
              </a:rPr>
              <a:t>The RE (Requirements Engineer) is responsible for </a:t>
            </a:r>
            <a:r>
              <a:rPr lang="en-US" sz="1200" b="1" kern="1200" dirty="0" smtClean="0">
                <a:solidFill>
                  <a:schemeClr val="tx1"/>
                </a:solidFill>
                <a:effectLst/>
                <a:latin typeface="+mn-lt"/>
                <a:ea typeface="+mn-ea"/>
                <a:cs typeface="+mn-cs"/>
              </a:rPr>
              <a:t>absolutely all requirements specification</a:t>
            </a:r>
            <a:r>
              <a:rPr lang="en-US" sz="1200" kern="1200" dirty="0" smtClean="0">
                <a:solidFill>
                  <a:schemeClr val="tx1"/>
                </a:solidFill>
                <a:effectLst/>
                <a:latin typeface="+mn-lt"/>
                <a:ea typeface="+mn-ea"/>
                <a:cs typeface="+mn-cs"/>
              </a:rPr>
              <a:t> that the system must be aware of, and be responsible for to all critical or relevant stakeholders.</a:t>
            </a:r>
          </a:p>
          <a:p>
            <a:pPr lvl="2"/>
            <a:r>
              <a:rPr lang="en-US" sz="1200" kern="1200" dirty="0" smtClean="0">
                <a:solidFill>
                  <a:schemeClr val="tx1"/>
                </a:solidFill>
                <a:effectLst/>
                <a:latin typeface="+mn-lt"/>
                <a:ea typeface="+mn-ea"/>
                <a:cs typeface="+mn-cs"/>
              </a:rPr>
              <a:t>In particular, the RE is not narrowly responsible for requirements from users and customers alone. They are responsible for all other stakeholders, such as operations, maintenance, laws, regulations, resource providers, and more.</a:t>
            </a:r>
          </a:p>
          <a:p>
            <a:pPr lvl="0"/>
            <a:r>
              <a:rPr lang="en-US" sz="1200" kern="1200" dirty="0" smtClean="0">
                <a:solidFill>
                  <a:schemeClr val="tx1"/>
                </a:solidFill>
                <a:effectLst/>
                <a:latin typeface="+mn-lt"/>
                <a:ea typeface="+mn-ea"/>
                <a:cs typeface="+mn-cs"/>
              </a:rPr>
              <a:t> </a:t>
            </a:r>
          </a:p>
          <a:p>
            <a:pPr lvl="0"/>
            <a:r>
              <a:rPr lang="en-US" sz="1200" kern="1200" dirty="0" smtClean="0">
                <a:solidFill>
                  <a:schemeClr val="tx1"/>
                </a:solidFill>
                <a:effectLst/>
                <a:latin typeface="+mn-lt"/>
                <a:ea typeface="+mn-ea"/>
                <a:cs typeface="+mn-cs"/>
              </a:rPr>
              <a:t>2. </a:t>
            </a:r>
            <a:r>
              <a:rPr lang="en-US" sz="1200" b="1" kern="1200" dirty="0" smtClean="0">
                <a:solidFill>
                  <a:schemeClr val="tx1"/>
                </a:solidFill>
                <a:effectLst/>
                <a:latin typeface="+mn-lt"/>
                <a:ea typeface="+mn-ea"/>
                <a:cs typeface="+mn-cs"/>
              </a:rPr>
              <a:t>QUALITY REQUIREMENTS</a:t>
            </a:r>
            <a:r>
              <a:rPr lang="en-US" sz="1200" kern="1200" dirty="0" smtClean="0">
                <a:solidFill>
                  <a:schemeClr val="tx1"/>
                </a:solidFill>
                <a:effectLst/>
                <a:latin typeface="+mn-lt"/>
                <a:ea typeface="+mn-ea"/>
                <a:cs typeface="+mn-cs"/>
              </a:rPr>
              <a:t>:</a:t>
            </a:r>
          </a:p>
          <a:p>
            <a:pPr lvl="1"/>
            <a:r>
              <a:rPr lang="en-US" sz="1200" kern="1200" dirty="0" smtClean="0">
                <a:solidFill>
                  <a:schemeClr val="tx1"/>
                </a:solidFill>
                <a:effectLst/>
                <a:latin typeface="+mn-lt"/>
                <a:ea typeface="+mn-ea"/>
                <a:cs typeface="+mn-cs"/>
              </a:rPr>
              <a:t>The RE is </a:t>
            </a:r>
            <a:r>
              <a:rPr lang="en-US" sz="1200" b="1" kern="1200" dirty="0" smtClean="0">
                <a:solidFill>
                  <a:schemeClr val="tx1"/>
                </a:solidFill>
                <a:effectLst/>
                <a:latin typeface="+mn-lt"/>
                <a:ea typeface="+mn-ea"/>
                <a:cs typeface="+mn-cs"/>
              </a:rPr>
              <a:t>responsible for the quality level</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in relation to official standards</a:t>
            </a:r>
            <a:r>
              <a:rPr lang="en-US" sz="1200" kern="1200" dirty="0" smtClean="0">
                <a:solidFill>
                  <a:schemeClr val="tx1"/>
                </a:solidFill>
                <a:effectLst/>
                <a:latin typeface="+mn-lt"/>
                <a:ea typeface="+mn-ea"/>
                <a:cs typeface="+mn-cs"/>
              </a:rPr>
              <a:t>, of all requirements they transmit to others. </a:t>
            </a:r>
          </a:p>
          <a:p>
            <a:pPr lvl="2"/>
            <a:r>
              <a:rPr lang="en-US" sz="1200" kern="1200" dirty="0" smtClean="0">
                <a:solidFill>
                  <a:schemeClr val="tx1"/>
                </a:solidFill>
                <a:effectLst/>
                <a:latin typeface="+mn-lt"/>
                <a:ea typeface="+mn-ea"/>
                <a:cs typeface="+mn-cs"/>
              </a:rPr>
              <a:t>They are consequently responsible for making sure the quality of incoming raw requirements, needs, values, constraints etc. is good enough to process. No GIGO.</a:t>
            </a:r>
          </a:p>
          <a:p>
            <a:pPr lvl="2"/>
            <a:r>
              <a:rPr lang="en-US" sz="1200" kern="1200" dirty="0" smtClean="0">
                <a:solidFill>
                  <a:schemeClr val="tx1"/>
                </a:solidFill>
                <a:effectLst/>
                <a:latin typeface="+mn-lt"/>
                <a:ea typeface="+mn-ea"/>
                <a:cs typeface="+mn-cs"/>
              </a:rPr>
              <a:t> If input is not good quality, they are responsible for making sure it is better quality, or at least clearly annotated where there is doubt, incompleteness, ambiguity and any other potential problems, they cannot resolve yet.</a:t>
            </a:r>
          </a:p>
          <a:p>
            <a:pPr lvl="0"/>
            <a:r>
              <a:rPr lang="en-US" sz="1200" kern="1200" dirty="0" smtClean="0">
                <a:solidFill>
                  <a:schemeClr val="tx1"/>
                </a:solidFill>
                <a:effectLst/>
                <a:latin typeface="+mn-lt"/>
                <a:ea typeface="+mn-ea"/>
                <a:cs typeface="+mn-cs"/>
              </a:rPr>
              <a:t> </a:t>
            </a:r>
          </a:p>
          <a:p>
            <a:pPr lvl="0"/>
            <a:r>
              <a:rPr lang="en-US" sz="1200" kern="1200" dirty="0" smtClean="0">
                <a:solidFill>
                  <a:schemeClr val="tx1"/>
                </a:solidFill>
                <a:effectLst/>
                <a:latin typeface="+mn-lt"/>
                <a:ea typeface="+mn-ea"/>
                <a:cs typeface="+mn-cs"/>
              </a:rPr>
              <a:t>3. </a:t>
            </a:r>
            <a:r>
              <a:rPr lang="en-US" sz="1200" b="1" kern="1200" dirty="0" smtClean="0">
                <a:solidFill>
                  <a:schemeClr val="tx1"/>
                </a:solidFill>
                <a:effectLst/>
                <a:latin typeface="+mn-lt"/>
                <a:ea typeface="+mn-ea"/>
                <a:cs typeface="+mn-cs"/>
              </a:rPr>
              <a:t>ARCHITECTURE</a:t>
            </a:r>
            <a:r>
              <a:rPr lang="en-US" sz="1200" kern="1200" dirty="0" smtClean="0">
                <a:solidFill>
                  <a:schemeClr val="tx1"/>
                </a:solidFill>
                <a:effectLst/>
                <a:latin typeface="+mn-lt"/>
                <a:ea typeface="+mn-ea"/>
                <a:cs typeface="+mn-cs"/>
              </a:rPr>
              <a:t>:</a:t>
            </a:r>
          </a:p>
          <a:p>
            <a:pPr lvl="1"/>
            <a:r>
              <a:rPr lang="en-US" sz="1200" kern="1200" dirty="0" smtClean="0">
                <a:solidFill>
                  <a:schemeClr val="tx1"/>
                </a:solidFill>
                <a:effectLst/>
                <a:latin typeface="+mn-lt"/>
                <a:ea typeface="+mn-ea"/>
                <a:cs typeface="+mn-cs"/>
              </a:rPr>
              <a:t>The Requirements Engineer is NOT responsible for any architecture  or design process itself. This will be done by professional engineers and architects.</a:t>
            </a:r>
          </a:p>
          <a:p>
            <a:pPr lvl="1"/>
            <a:r>
              <a:rPr lang="en-US" sz="1200" kern="1200" dirty="0" smtClean="0">
                <a:solidFill>
                  <a:schemeClr val="tx1"/>
                </a:solidFill>
                <a:effectLst/>
                <a:latin typeface="+mn-lt"/>
                <a:ea typeface="+mn-ea"/>
                <a:cs typeface="+mn-cs"/>
              </a:rPr>
              <a:t>They are however very much responsible for a </a:t>
            </a:r>
            <a:r>
              <a:rPr lang="en-US" sz="1200" i="1" kern="1200" dirty="0" smtClean="0">
                <a:solidFill>
                  <a:schemeClr val="tx1"/>
                </a:solidFill>
                <a:effectLst/>
                <a:latin typeface="+mn-lt"/>
                <a:ea typeface="+mn-ea"/>
                <a:cs typeface="+mn-cs"/>
              </a:rPr>
              <a:t>complete</a:t>
            </a:r>
            <a:r>
              <a:rPr lang="en-US" sz="1200" kern="1200" dirty="0" smtClean="0">
                <a:solidFill>
                  <a:schemeClr val="tx1"/>
                </a:solidFill>
                <a:effectLst/>
                <a:latin typeface="+mn-lt"/>
                <a:ea typeface="+mn-ea"/>
                <a:cs typeface="+mn-cs"/>
              </a:rPr>
              <a:t> and </a:t>
            </a:r>
            <a:r>
              <a:rPr lang="en-US" sz="1200" i="1" kern="1200" dirty="0" smtClean="0">
                <a:solidFill>
                  <a:schemeClr val="tx1"/>
                </a:solidFill>
                <a:effectLst/>
                <a:latin typeface="+mn-lt"/>
                <a:ea typeface="+mn-ea"/>
                <a:cs typeface="+mn-cs"/>
              </a:rPr>
              <a:t>intelligible quality</a:t>
            </a:r>
            <a:r>
              <a:rPr lang="en-US" sz="1200" kern="1200" dirty="0" smtClean="0">
                <a:solidFill>
                  <a:schemeClr val="tx1"/>
                </a:solidFill>
                <a:effectLst/>
                <a:latin typeface="+mn-lt"/>
                <a:ea typeface="+mn-ea"/>
                <a:cs typeface="+mn-cs"/>
              </a:rPr>
              <a:t> set of requirements, transmitted to the designers and architects.</a:t>
            </a:r>
          </a:p>
          <a:p>
            <a:pPr lvl="1"/>
            <a:r>
              <a:rPr lang="en-US" sz="1200" kern="1200" dirty="0" smtClean="0">
                <a:solidFill>
                  <a:schemeClr val="tx1"/>
                </a:solidFill>
                <a:effectLst/>
                <a:latin typeface="+mn-lt"/>
                <a:ea typeface="+mn-ea"/>
                <a:cs typeface="+mn-cs"/>
              </a:rPr>
              <a:t>The are also responsible for transmitting quality-controlled architecture or design specifications to any relevant system builders. These are the designs which are input requirements to builders. Effectively they are ‘design constraints requirements’.</a:t>
            </a:r>
          </a:p>
          <a:p>
            <a:pPr lvl="0"/>
            <a:r>
              <a:rPr lang="en-US" sz="1200" kern="1200" dirty="0" smtClean="0">
                <a:solidFill>
                  <a:schemeClr val="tx1"/>
                </a:solidFill>
                <a:effectLst/>
                <a:latin typeface="+mn-lt"/>
                <a:ea typeface="+mn-ea"/>
                <a:cs typeface="+mn-cs"/>
              </a:rPr>
              <a:t> </a:t>
            </a:r>
          </a:p>
          <a:p>
            <a:pPr lvl="0"/>
            <a:r>
              <a:rPr lang="en-US" sz="1200" kern="1200" dirty="0" smtClean="0">
                <a:solidFill>
                  <a:schemeClr val="tx1"/>
                </a:solidFill>
                <a:effectLst/>
                <a:latin typeface="+mn-lt"/>
                <a:ea typeface="+mn-ea"/>
                <a:cs typeface="+mn-cs"/>
              </a:rPr>
              <a:t>4. </a:t>
            </a:r>
            <a:r>
              <a:rPr lang="en-US" sz="1200" b="1" kern="1200" dirty="0" smtClean="0">
                <a:solidFill>
                  <a:schemeClr val="tx1"/>
                </a:solidFill>
                <a:effectLst/>
                <a:latin typeface="+mn-lt"/>
                <a:ea typeface="+mn-ea"/>
                <a:cs typeface="+mn-cs"/>
              </a:rPr>
              <a:t>Priority Information</a:t>
            </a:r>
            <a:r>
              <a:rPr lang="en-US" sz="1200" kern="1200" dirty="0" smtClean="0">
                <a:solidFill>
                  <a:schemeClr val="tx1"/>
                </a:solidFill>
                <a:effectLst/>
                <a:latin typeface="+mn-lt"/>
                <a:ea typeface="+mn-ea"/>
                <a:cs typeface="+mn-cs"/>
              </a:rPr>
              <a:t>:</a:t>
            </a:r>
          </a:p>
          <a:p>
            <a:pPr lvl="1"/>
            <a:r>
              <a:rPr lang="en-US" sz="1200" kern="1200" dirty="0" smtClean="0">
                <a:solidFill>
                  <a:schemeClr val="tx1"/>
                </a:solidFill>
                <a:effectLst/>
                <a:latin typeface="+mn-lt"/>
                <a:ea typeface="+mn-ea"/>
                <a:cs typeface="+mn-cs"/>
              </a:rPr>
              <a:t>The Requirements Engineer is NOT responsible for prioritization of requirements. </a:t>
            </a:r>
          </a:p>
          <a:p>
            <a:pPr lvl="1"/>
            <a:r>
              <a:rPr lang="en-US" sz="1200" kern="1200" dirty="0" smtClean="0">
                <a:solidFill>
                  <a:schemeClr val="tx1"/>
                </a:solidFill>
                <a:effectLst/>
                <a:latin typeface="+mn-lt"/>
                <a:ea typeface="+mn-ea"/>
                <a:cs typeface="+mn-cs"/>
              </a:rPr>
              <a:t>Prioritization is done dynamically at the project management (PM) level, based on prioritization signals in the requirements, and on current feedback and experience in the value delivery cycles (Sprints).</a:t>
            </a:r>
          </a:p>
          <a:p>
            <a:pPr lvl="1"/>
            <a:r>
              <a:rPr lang="en-US" sz="1200" kern="1200" dirty="0" smtClean="0">
                <a:solidFill>
                  <a:schemeClr val="tx1"/>
                </a:solidFill>
                <a:effectLst/>
                <a:latin typeface="+mn-lt"/>
                <a:ea typeface="+mn-ea"/>
                <a:cs typeface="+mn-cs"/>
              </a:rPr>
              <a:t>The primary responsibility of the Requirements Engineer, is to </a:t>
            </a:r>
            <a:r>
              <a:rPr lang="en-US" sz="1200" i="1" kern="1200" dirty="0" smtClean="0">
                <a:solidFill>
                  <a:schemeClr val="tx1"/>
                </a:solidFill>
                <a:effectLst/>
                <a:latin typeface="+mn-lt"/>
                <a:ea typeface="+mn-ea"/>
                <a:cs typeface="+mn-cs"/>
              </a:rPr>
              <a:t>systematically and thoroughly collect and disseminate</a:t>
            </a:r>
            <a:r>
              <a:rPr lang="en-US" sz="1200" kern="1200" dirty="0" smtClean="0">
                <a:solidFill>
                  <a:schemeClr val="tx1"/>
                </a:solidFill>
                <a:effectLst/>
                <a:latin typeface="+mn-lt"/>
                <a:ea typeface="+mn-ea"/>
                <a:cs typeface="+mn-cs"/>
              </a:rPr>
              <a:t> all relevant priority signals, into the requirement specification; so that intelligent prioritization can be done at any relevant level, and at any time.</a:t>
            </a:r>
          </a:p>
          <a:p>
            <a:endParaRPr lang="en-GB" dirty="0"/>
          </a:p>
        </p:txBody>
      </p:sp>
      <p:sp>
        <p:nvSpPr>
          <p:cNvPr id="4" name="Slide Number Placeholder 3"/>
          <p:cNvSpPr>
            <a:spLocks noGrp="1"/>
          </p:cNvSpPr>
          <p:nvPr>
            <p:ph type="sldNum" sz="quarter" idx="10"/>
          </p:nvPr>
        </p:nvSpPr>
        <p:spPr/>
        <p:txBody>
          <a:bodyPr/>
          <a:lstStyle/>
          <a:p>
            <a:fld id="{636AACB8-1C8E-E745-9BB9-FD36E0A69924}" type="slidenum">
              <a:rPr lang="en-GB" smtClean="0"/>
              <a:pPr/>
              <a:t>21</a:t>
            </a:fld>
            <a:endParaRPr lang="en-GB"/>
          </a:p>
        </p:txBody>
      </p:sp>
    </p:spTree>
    <p:extLst>
      <p:ext uri="{BB962C8B-B14F-4D97-AF65-F5344CB8AC3E}">
        <p14:creationId xmlns:p14="http://schemas.microsoft.com/office/powerpoint/2010/main" val="27536075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GB" dirty="0" smtClean="0"/>
              <a:t>Dec 9 2013</a:t>
            </a:r>
          </a:p>
          <a:p>
            <a:pPr lvl="0"/>
            <a:r>
              <a:rPr lang="en-US" sz="1200" kern="1200" dirty="0" smtClean="0">
                <a:solidFill>
                  <a:schemeClr val="tx1"/>
                </a:solidFill>
                <a:effectLst/>
                <a:latin typeface="+mn-lt"/>
                <a:ea typeface="+mn-ea"/>
                <a:cs typeface="+mn-cs"/>
              </a:rPr>
              <a:t>‘Advanced Product Owner’ Policy: System ‘Requirements Engineer’ (RE).</a:t>
            </a:r>
          </a:p>
          <a:p>
            <a:pPr lvl="1"/>
            <a:r>
              <a:rPr lang="en-US" sz="1200" b="1" u="sng" kern="1200" dirty="0" smtClean="0">
                <a:solidFill>
                  <a:schemeClr val="tx1"/>
                </a:solidFill>
                <a:effectLst/>
                <a:latin typeface="+mn-lt"/>
                <a:ea typeface="+mn-ea"/>
                <a:cs typeface="+mn-cs"/>
              </a:rPr>
              <a:t>Background</a:t>
            </a:r>
            <a:r>
              <a:rPr lang="en-US" sz="1200" kern="1200" dirty="0" smtClean="0">
                <a:solidFill>
                  <a:schemeClr val="tx1"/>
                </a:solidFill>
                <a:effectLst/>
                <a:latin typeface="+mn-lt"/>
                <a:ea typeface="+mn-ea"/>
                <a:cs typeface="+mn-cs"/>
              </a:rPr>
              <a:t>: this policy defines the expectations for a ‘Product Owner’ (PO) for serious, critical, large, and complex systems.</a:t>
            </a:r>
          </a:p>
          <a:p>
            <a:pPr lvl="2"/>
            <a:r>
              <a:rPr lang="en-US" sz="1200" kern="1200" dirty="0" smtClean="0">
                <a:solidFill>
                  <a:schemeClr val="tx1"/>
                </a:solidFill>
                <a:effectLst/>
                <a:latin typeface="+mn-lt"/>
                <a:ea typeface="+mn-ea"/>
                <a:cs typeface="+mn-cs"/>
              </a:rPr>
              <a:t>This implies that it is not enough to manage a simple stream (Backlog) of ‘user stories’ fed to a programming team.</a:t>
            </a:r>
          </a:p>
          <a:p>
            <a:pPr lvl="2"/>
            <a:r>
              <a:rPr lang="en-US" sz="1200" kern="1200" dirty="0" smtClean="0">
                <a:solidFill>
                  <a:schemeClr val="tx1"/>
                </a:solidFill>
                <a:effectLst/>
                <a:latin typeface="+mn-lt"/>
                <a:ea typeface="+mn-ea"/>
                <a:cs typeface="+mn-cs"/>
              </a:rPr>
              <a:t>It is necessary to communicate with a systems engineering team, developing or maintaining the ‘Product’.</a:t>
            </a:r>
          </a:p>
          <a:p>
            <a:pPr lvl="3"/>
            <a:r>
              <a:rPr lang="en-US" sz="1200" i="1" kern="1200" dirty="0" smtClean="0">
                <a:solidFill>
                  <a:schemeClr val="tx1"/>
                </a:solidFill>
                <a:effectLst/>
                <a:latin typeface="+mn-lt"/>
                <a:ea typeface="+mn-ea"/>
                <a:cs typeface="+mn-cs"/>
              </a:rPr>
              <a:t>System</a:t>
            </a:r>
            <a:r>
              <a:rPr lang="en-US" sz="1200" kern="1200" dirty="0" smtClean="0">
                <a:solidFill>
                  <a:schemeClr val="tx1"/>
                </a:solidFill>
                <a:effectLst/>
                <a:latin typeface="+mn-lt"/>
                <a:ea typeface="+mn-ea"/>
                <a:cs typeface="+mn-cs"/>
              </a:rPr>
              <a:t> implies management of all technological components, people, data, hardware, organization, training, motivation, and programs.</a:t>
            </a:r>
          </a:p>
          <a:p>
            <a:pPr lvl="3"/>
            <a:r>
              <a:rPr lang="en-US" sz="1200" i="1" kern="1200" dirty="0" smtClean="0">
                <a:solidFill>
                  <a:schemeClr val="tx1"/>
                </a:solidFill>
                <a:effectLst/>
                <a:latin typeface="+mn-lt"/>
                <a:ea typeface="+mn-ea"/>
                <a:cs typeface="+mn-cs"/>
              </a:rPr>
              <a:t>Engineering</a:t>
            </a:r>
            <a:r>
              <a:rPr lang="en-US" sz="1200" kern="1200" dirty="0" smtClean="0">
                <a:solidFill>
                  <a:schemeClr val="tx1"/>
                </a:solidFill>
                <a:effectLst/>
                <a:latin typeface="+mn-lt"/>
                <a:ea typeface="+mn-ea"/>
                <a:cs typeface="+mn-cs"/>
              </a:rPr>
              <a:t>: means systematic and quantified, ‘real’ engineering processes, where proactive design is used to manage system performance (incl. all qualities) attributes and costs. </a:t>
            </a:r>
          </a:p>
          <a:p>
            <a:pPr lvl="0"/>
            <a:r>
              <a:rPr lang="en-US" sz="1200" kern="1200" dirty="0" smtClean="0">
                <a:solidFill>
                  <a:schemeClr val="tx1"/>
                </a:solidFill>
                <a:effectLst/>
                <a:latin typeface="+mn-lt"/>
                <a:ea typeface="+mn-ea"/>
                <a:cs typeface="+mn-cs"/>
              </a:rPr>
              <a:t> </a:t>
            </a:r>
          </a:p>
          <a:p>
            <a:pPr lvl="0"/>
            <a:r>
              <a:rPr lang="en-US" sz="1200" kern="1200" dirty="0" smtClean="0">
                <a:solidFill>
                  <a:schemeClr val="tx1"/>
                </a:solidFill>
                <a:effectLst/>
                <a:latin typeface="+mn-lt"/>
                <a:ea typeface="+mn-ea"/>
                <a:cs typeface="+mn-cs"/>
              </a:rPr>
              <a:t>1. </a:t>
            </a:r>
            <a:r>
              <a:rPr lang="en-US" sz="1200" b="1" kern="1200" dirty="0" smtClean="0">
                <a:solidFill>
                  <a:schemeClr val="tx1"/>
                </a:solidFill>
                <a:effectLst/>
                <a:latin typeface="+mn-lt"/>
                <a:ea typeface="+mn-ea"/>
                <a:cs typeface="+mn-cs"/>
              </a:rPr>
              <a:t>COMPLETE REQUIREMENTS</a:t>
            </a:r>
            <a:r>
              <a:rPr lang="en-US" sz="1200" kern="1200" dirty="0" smtClean="0">
                <a:solidFill>
                  <a:schemeClr val="tx1"/>
                </a:solidFill>
                <a:effectLst/>
                <a:latin typeface="+mn-lt"/>
                <a:ea typeface="+mn-ea"/>
                <a:cs typeface="+mn-cs"/>
              </a:rPr>
              <a:t>: </a:t>
            </a:r>
          </a:p>
          <a:p>
            <a:pPr lvl="1"/>
            <a:r>
              <a:rPr lang="en-US" sz="1200" kern="1200" dirty="0" smtClean="0">
                <a:solidFill>
                  <a:schemeClr val="tx1"/>
                </a:solidFill>
                <a:effectLst/>
                <a:latin typeface="+mn-lt"/>
                <a:ea typeface="+mn-ea"/>
                <a:cs typeface="+mn-cs"/>
              </a:rPr>
              <a:t>The RE (Requirements Engineer) is responsible for </a:t>
            </a:r>
            <a:r>
              <a:rPr lang="en-US" sz="1200" b="1" kern="1200" dirty="0" smtClean="0">
                <a:solidFill>
                  <a:schemeClr val="tx1"/>
                </a:solidFill>
                <a:effectLst/>
                <a:latin typeface="+mn-lt"/>
                <a:ea typeface="+mn-ea"/>
                <a:cs typeface="+mn-cs"/>
              </a:rPr>
              <a:t>absolutely all requirements specification</a:t>
            </a:r>
            <a:r>
              <a:rPr lang="en-US" sz="1200" kern="1200" dirty="0" smtClean="0">
                <a:solidFill>
                  <a:schemeClr val="tx1"/>
                </a:solidFill>
                <a:effectLst/>
                <a:latin typeface="+mn-lt"/>
                <a:ea typeface="+mn-ea"/>
                <a:cs typeface="+mn-cs"/>
              </a:rPr>
              <a:t> that the system must be aware of, and be responsible for to all critical or relevant stakeholders.</a:t>
            </a:r>
          </a:p>
          <a:p>
            <a:pPr lvl="2"/>
            <a:r>
              <a:rPr lang="en-US" sz="1200" kern="1200" dirty="0" smtClean="0">
                <a:solidFill>
                  <a:schemeClr val="tx1"/>
                </a:solidFill>
                <a:effectLst/>
                <a:latin typeface="+mn-lt"/>
                <a:ea typeface="+mn-ea"/>
                <a:cs typeface="+mn-cs"/>
              </a:rPr>
              <a:t>In particular, the RE is not narrowly responsible for requirements from users and customers alone. They are responsible for all other stakeholders, such as operations, maintenance, laws, regulations, resource providers, and more.</a:t>
            </a:r>
          </a:p>
          <a:p>
            <a:pPr lvl="0"/>
            <a:r>
              <a:rPr lang="en-US" sz="1200" kern="1200" dirty="0" smtClean="0">
                <a:solidFill>
                  <a:schemeClr val="tx1"/>
                </a:solidFill>
                <a:effectLst/>
                <a:latin typeface="+mn-lt"/>
                <a:ea typeface="+mn-ea"/>
                <a:cs typeface="+mn-cs"/>
              </a:rPr>
              <a:t> </a:t>
            </a:r>
          </a:p>
          <a:p>
            <a:pPr lvl="0"/>
            <a:r>
              <a:rPr lang="en-US" sz="1200" kern="1200" dirty="0" smtClean="0">
                <a:solidFill>
                  <a:schemeClr val="tx1"/>
                </a:solidFill>
                <a:effectLst/>
                <a:latin typeface="+mn-lt"/>
                <a:ea typeface="+mn-ea"/>
                <a:cs typeface="+mn-cs"/>
              </a:rPr>
              <a:t>2. </a:t>
            </a:r>
            <a:r>
              <a:rPr lang="en-US" sz="1200" b="1" kern="1200" dirty="0" smtClean="0">
                <a:solidFill>
                  <a:schemeClr val="tx1"/>
                </a:solidFill>
                <a:effectLst/>
                <a:latin typeface="+mn-lt"/>
                <a:ea typeface="+mn-ea"/>
                <a:cs typeface="+mn-cs"/>
              </a:rPr>
              <a:t>QUALITY REQUIREMENTS</a:t>
            </a:r>
            <a:r>
              <a:rPr lang="en-US" sz="1200" kern="1200" dirty="0" smtClean="0">
                <a:solidFill>
                  <a:schemeClr val="tx1"/>
                </a:solidFill>
                <a:effectLst/>
                <a:latin typeface="+mn-lt"/>
                <a:ea typeface="+mn-ea"/>
                <a:cs typeface="+mn-cs"/>
              </a:rPr>
              <a:t>:</a:t>
            </a:r>
          </a:p>
          <a:p>
            <a:pPr lvl="1"/>
            <a:r>
              <a:rPr lang="en-US" sz="1200" kern="1200" dirty="0" smtClean="0">
                <a:solidFill>
                  <a:schemeClr val="tx1"/>
                </a:solidFill>
                <a:effectLst/>
                <a:latin typeface="+mn-lt"/>
                <a:ea typeface="+mn-ea"/>
                <a:cs typeface="+mn-cs"/>
              </a:rPr>
              <a:t>The RE is </a:t>
            </a:r>
            <a:r>
              <a:rPr lang="en-US" sz="1200" b="1" kern="1200" dirty="0" smtClean="0">
                <a:solidFill>
                  <a:schemeClr val="tx1"/>
                </a:solidFill>
                <a:effectLst/>
                <a:latin typeface="+mn-lt"/>
                <a:ea typeface="+mn-ea"/>
                <a:cs typeface="+mn-cs"/>
              </a:rPr>
              <a:t>responsible for the quality level</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in relation to official standards</a:t>
            </a:r>
            <a:r>
              <a:rPr lang="en-US" sz="1200" kern="1200" dirty="0" smtClean="0">
                <a:solidFill>
                  <a:schemeClr val="tx1"/>
                </a:solidFill>
                <a:effectLst/>
                <a:latin typeface="+mn-lt"/>
                <a:ea typeface="+mn-ea"/>
                <a:cs typeface="+mn-cs"/>
              </a:rPr>
              <a:t>, of all requirements they transmit to others. </a:t>
            </a:r>
          </a:p>
          <a:p>
            <a:pPr lvl="2"/>
            <a:r>
              <a:rPr lang="en-US" sz="1200" kern="1200" dirty="0" smtClean="0">
                <a:solidFill>
                  <a:schemeClr val="tx1"/>
                </a:solidFill>
                <a:effectLst/>
                <a:latin typeface="+mn-lt"/>
                <a:ea typeface="+mn-ea"/>
                <a:cs typeface="+mn-cs"/>
              </a:rPr>
              <a:t>They are consequently responsible for making sure the quality of incoming raw requirements, needs, values, constraints etc. is good enough to process. No GIGO.</a:t>
            </a:r>
          </a:p>
          <a:p>
            <a:pPr lvl="2"/>
            <a:r>
              <a:rPr lang="en-US" sz="1200" kern="1200" dirty="0" smtClean="0">
                <a:solidFill>
                  <a:schemeClr val="tx1"/>
                </a:solidFill>
                <a:effectLst/>
                <a:latin typeface="+mn-lt"/>
                <a:ea typeface="+mn-ea"/>
                <a:cs typeface="+mn-cs"/>
              </a:rPr>
              <a:t> If input is not good quality, they are responsible for making sure it is better quality, or at least clearly annotated where there is doubt, incompleteness, ambiguity and any other potential problems, they cannot resolve yet.</a:t>
            </a:r>
          </a:p>
          <a:p>
            <a:pPr lvl="0"/>
            <a:r>
              <a:rPr lang="en-US" sz="1200" kern="1200" dirty="0" smtClean="0">
                <a:solidFill>
                  <a:schemeClr val="tx1"/>
                </a:solidFill>
                <a:effectLst/>
                <a:latin typeface="+mn-lt"/>
                <a:ea typeface="+mn-ea"/>
                <a:cs typeface="+mn-cs"/>
              </a:rPr>
              <a:t> </a:t>
            </a:r>
          </a:p>
          <a:p>
            <a:pPr lvl="0"/>
            <a:r>
              <a:rPr lang="en-US" sz="1200" kern="1200" dirty="0" smtClean="0">
                <a:solidFill>
                  <a:schemeClr val="tx1"/>
                </a:solidFill>
                <a:effectLst/>
                <a:latin typeface="+mn-lt"/>
                <a:ea typeface="+mn-ea"/>
                <a:cs typeface="+mn-cs"/>
              </a:rPr>
              <a:t>3. </a:t>
            </a:r>
            <a:r>
              <a:rPr lang="en-US" sz="1200" b="1" kern="1200" dirty="0" smtClean="0">
                <a:solidFill>
                  <a:schemeClr val="tx1"/>
                </a:solidFill>
                <a:effectLst/>
                <a:latin typeface="+mn-lt"/>
                <a:ea typeface="+mn-ea"/>
                <a:cs typeface="+mn-cs"/>
              </a:rPr>
              <a:t>ARCHITECTURE</a:t>
            </a:r>
            <a:r>
              <a:rPr lang="en-US" sz="1200" kern="1200" dirty="0" smtClean="0">
                <a:solidFill>
                  <a:schemeClr val="tx1"/>
                </a:solidFill>
                <a:effectLst/>
                <a:latin typeface="+mn-lt"/>
                <a:ea typeface="+mn-ea"/>
                <a:cs typeface="+mn-cs"/>
              </a:rPr>
              <a:t>:</a:t>
            </a:r>
          </a:p>
          <a:p>
            <a:pPr lvl="1"/>
            <a:r>
              <a:rPr lang="en-US" sz="1200" kern="1200" dirty="0" smtClean="0">
                <a:solidFill>
                  <a:schemeClr val="tx1"/>
                </a:solidFill>
                <a:effectLst/>
                <a:latin typeface="+mn-lt"/>
                <a:ea typeface="+mn-ea"/>
                <a:cs typeface="+mn-cs"/>
              </a:rPr>
              <a:t>The Requirements Engineer is NOT responsible for any architecture  or design process itself. This will be done by professional engineers and architects.</a:t>
            </a:r>
          </a:p>
          <a:p>
            <a:pPr lvl="1"/>
            <a:r>
              <a:rPr lang="en-US" sz="1200" kern="1200" dirty="0" smtClean="0">
                <a:solidFill>
                  <a:schemeClr val="tx1"/>
                </a:solidFill>
                <a:effectLst/>
                <a:latin typeface="+mn-lt"/>
                <a:ea typeface="+mn-ea"/>
                <a:cs typeface="+mn-cs"/>
              </a:rPr>
              <a:t>They are however very much responsible for a </a:t>
            </a:r>
            <a:r>
              <a:rPr lang="en-US" sz="1200" i="1" kern="1200" dirty="0" smtClean="0">
                <a:solidFill>
                  <a:schemeClr val="tx1"/>
                </a:solidFill>
                <a:effectLst/>
                <a:latin typeface="+mn-lt"/>
                <a:ea typeface="+mn-ea"/>
                <a:cs typeface="+mn-cs"/>
              </a:rPr>
              <a:t>complete</a:t>
            </a:r>
            <a:r>
              <a:rPr lang="en-US" sz="1200" kern="1200" dirty="0" smtClean="0">
                <a:solidFill>
                  <a:schemeClr val="tx1"/>
                </a:solidFill>
                <a:effectLst/>
                <a:latin typeface="+mn-lt"/>
                <a:ea typeface="+mn-ea"/>
                <a:cs typeface="+mn-cs"/>
              </a:rPr>
              <a:t> and </a:t>
            </a:r>
            <a:r>
              <a:rPr lang="en-US" sz="1200" i="1" kern="1200" dirty="0" smtClean="0">
                <a:solidFill>
                  <a:schemeClr val="tx1"/>
                </a:solidFill>
                <a:effectLst/>
                <a:latin typeface="+mn-lt"/>
                <a:ea typeface="+mn-ea"/>
                <a:cs typeface="+mn-cs"/>
              </a:rPr>
              <a:t>intelligible quality</a:t>
            </a:r>
            <a:r>
              <a:rPr lang="en-US" sz="1200" kern="1200" dirty="0" smtClean="0">
                <a:solidFill>
                  <a:schemeClr val="tx1"/>
                </a:solidFill>
                <a:effectLst/>
                <a:latin typeface="+mn-lt"/>
                <a:ea typeface="+mn-ea"/>
                <a:cs typeface="+mn-cs"/>
              </a:rPr>
              <a:t> set of requirements, transmitted to the designers and architects.</a:t>
            </a:r>
          </a:p>
          <a:p>
            <a:pPr lvl="1"/>
            <a:r>
              <a:rPr lang="en-US" sz="1200" kern="1200" dirty="0" smtClean="0">
                <a:solidFill>
                  <a:schemeClr val="tx1"/>
                </a:solidFill>
                <a:effectLst/>
                <a:latin typeface="+mn-lt"/>
                <a:ea typeface="+mn-ea"/>
                <a:cs typeface="+mn-cs"/>
              </a:rPr>
              <a:t>The are also responsible for transmitting quality-controlled architecture or design specifications to any relevant system builders. These are the designs which are input requirements to builders. Effectively they are ‘design constraints requirements’.</a:t>
            </a:r>
          </a:p>
          <a:p>
            <a:pPr lvl="0"/>
            <a:r>
              <a:rPr lang="en-US" sz="1200" kern="1200" dirty="0" smtClean="0">
                <a:solidFill>
                  <a:schemeClr val="tx1"/>
                </a:solidFill>
                <a:effectLst/>
                <a:latin typeface="+mn-lt"/>
                <a:ea typeface="+mn-ea"/>
                <a:cs typeface="+mn-cs"/>
              </a:rPr>
              <a:t> </a:t>
            </a:r>
          </a:p>
          <a:p>
            <a:pPr lvl="0"/>
            <a:r>
              <a:rPr lang="en-US" sz="1200" kern="1200" dirty="0" smtClean="0">
                <a:solidFill>
                  <a:schemeClr val="tx1"/>
                </a:solidFill>
                <a:effectLst/>
                <a:latin typeface="+mn-lt"/>
                <a:ea typeface="+mn-ea"/>
                <a:cs typeface="+mn-cs"/>
              </a:rPr>
              <a:t>4. </a:t>
            </a:r>
            <a:r>
              <a:rPr lang="en-US" sz="1200" b="1" kern="1200" dirty="0" smtClean="0">
                <a:solidFill>
                  <a:schemeClr val="tx1"/>
                </a:solidFill>
                <a:effectLst/>
                <a:latin typeface="+mn-lt"/>
                <a:ea typeface="+mn-ea"/>
                <a:cs typeface="+mn-cs"/>
              </a:rPr>
              <a:t>Priority Information</a:t>
            </a:r>
            <a:r>
              <a:rPr lang="en-US" sz="1200" kern="1200" dirty="0" smtClean="0">
                <a:solidFill>
                  <a:schemeClr val="tx1"/>
                </a:solidFill>
                <a:effectLst/>
                <a:latin typeface="+mn-lt"/>
                <a:ea typeface="+mn-ea"/>
                <a:cs typeface="+mn-cs"/>
              </a:rPr>
              <a:t>:</a:t>
            </a:r>
          </a:p>
          <a:p>
            <a:pPr lvl="1"/>
            <a:r>
              <a:rPr lang="en-US" sz="1200" kern="1200" dirty="0" smtClean="0">
                <a:solidFill>
                  <a:schemeClr val="tx1"/>
                </a:solidFill>
                <a:effectLst/>
                <a:latin typeface="+mn-lt"/>
                <a:ea typeface="+mn-ea"/>
                <a:cs typeface="+mn-cs"/>
              </a:rPr>
              <a:t>The Requirements Engineer is NOT responsible for prioritization of requirements. </a:t>
            </a:r>
          </a:p>
          <a:p>
            <a:pPr lvl="1"/>
            <a:r>
              <a:rPr lang="en-US" sz="1200" kern="1200" dirty="0" smtClean="0">
                <a:solidFill>
                  <a:schemeClr val="tx1"/>
                </a:solidFill>
                <a:effectLst/>
                <a:latin typeface="+mn-lt"/>
                <a:ea typeface="+mn-ea"/>
                <a:cs typeface="+mn-cs"/>
              </a:rPr>
              <a:t>Prioritization is done dynamically at the project management (PM) level, based on prioritization signals in the requirements, and on current feedback and experience in the value delivery cycles (Sprints).</a:t>
            </a:r>
          </a:p>
          <a:p>
            <a:pPr lvl="1"/>
            <a:r>
              <a:rPr lang="en-US" sz="1200" kern="1200" dirty="0" smtClean="0">
                <a:solidFill>
                  <a:schemeClr val="tx1"/>
                </a:solidFill>
                <a:effectLst/>
                <a:latin typeface="+mn-lt"/>
                <a:ea typeface="+mn-ea"/>
                <a:cs typeface="+mn-cs"/>
              </a:rPr>
              <a:t>The primary responsibility of the Requirements Engineer, is to </a:t>
            </a:r>
            <a:r>
              <a:rPr lang="en-US" sz="1200" i="1" kern="1200" dirty="0" smtClean="0">
                <a:solidFill>
                  <a:schemeClr val="tx1"/>
                </a:solidFill>
                <a:effectLst/>
                <a:latin typeface="+mn-lt"/>
                <a:ea typeface="+mn-ea"/>
                <a:cs typeface="+mn-cs"/>
              </a:rPr>
              <a:t>systematically and thoroughly collect and disseminate</a:t>
            </a:r>
            <a:r>
              <a:rPr lang="en-US" sz="1200" kern="1200" dirty="0" smtClean="0">
                <a:solidFill>
                  <a:schemeClr val="tx1"/>
                </a:solidFill>
                <a:effectLst/>
                <a:latin typeface="+mn-lt"/>
                <a:ea typeface="+mn-ea"/>
                <a:cs typeface="+mn-cs"/>
              </a:rPr>
              <a:t> all relevant priority signals, into the requirement specification; so that intelligent prioritization can be done at any relevant level, and at any time.</a:t>
            </a:r>
          </a:p>
          <a:p>
            <a:endParaRPr lang="en-GB" dirty="0"/>
          </a:p>
        </p:txBody>
      </p:sp>
      <p:sp>
        <p:nvSpPr>
          <p:cNvPr id="4" name="Slide Number Placeholder 3"/>
          <p:cNvSpPr>
            <a:spLocks noGrp="1"/>
          </p:cNvSpPr>
          <p:nvPr>
            <p:ph type="sldNum" sz="quarter" idx="10"/>
          </p:nvPr>
        </p:nvSpPr>
        <p:spPr/>
        <p:txBody>
          <a:bodyPr/>
          <a:lstStyle/>
          <a:p>
            <a:fld id="{636AACB8-1C8E-E745-9BB9-FD36E0A69924}" type="slidenum">
              <a:rPr lang="en-GB" smtClean="0"/>
              <a:pPr/>
              <a:t>22</a:t>
            </a:fld>
            <a:endParaRPr lang="en-GB"/>
          </a:p>
        </p:txBody>
      </p:sp>
    </p:spTree>
    <p:extLst>
      <p:ext uri="{BB962C8B-B14F-4D97-AF65-F5344CB8AC3E}">
        <p14:creationId xmlns:p14="http://schemas.microsoft.com/office/powerpoint/2010/main" val="34048102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a:t>
            </a:r>
            <a:r>
              <a:rPr lang="en-GB" dirty="0" err="1" smtClean="0"/>
              <a:t>www.google.com</a:t>
            </a:r>
            <a:r>
              <a:rPr lang="en-GB" dirty="0" smtClean="0"/>
              <a:t>/</a:t>
            </a:r>
            <a:r>
              <a:rPr lang="en-GB" dirty="0" err="1" smtClean="0"/>
              <a:t>imgres?imgurl</a:t>
            </a:r>
            <a:r>
              <a:rPr lang="en-GB" dirty="0" smtClean="0"/>
              <a:t>=http://</a:t>
            </a:r>
            <a:r>
              <a:rPr lang="en-GB" dirty="0" err="1" smtClean="0"/>
              <a:t>keepingagile.files.wordpress.com</a:t>
            </a:r>
            <a:r>
              <a:rPr lang="en-GB" dirty="0" smtClean="0"/>
              <a:t>/2012/06/</a:t>
            </a:r>
            <a:r>
              <a:rPr lang="en-GB" dirty="0" err="1" smtClean="0"/>
              <a:t>genericagileconceptideogram.png&amp;imgrefurl</a:t>
            </a:r>
            <a:r>
              <a:rPr lang="en-GB" dirty="0" smtClean="0"/>
              <a:t>=http://keeping-</a:t>
            </a:r>
            <a:r>
              <a:rPr lang="en-GB" dirty="0" err="1" smtClean="0"/>
              <a:t>agile.com</a:t>
            </a:r>
            <a:r>
              <a:rPr lang="en-GB" dirty="0" smtClean="0"/>
              <a:t>/&amp;h=1088&amp;w=1426&amp;sz=439&amp;tbnid=</a:t>
            </a:r>
            <a:r>
              <a:rPr lang="en-GB" dirty="0" err="1" smtClean="0"/>
              <a:t>wlLdDxB_sXa_VM</a:t>
            </a:r>
            <a:r>
              <a:rPr lang="en-GB" dirty="0" smtClean="0"/>
              <a:t>:&amp;</a:t>
            </a:r>
            <a:r>
              <a:rPr lang="en-GB" dirty="0" err="1" smtClean="0"/>
              <a:t>tbnh</a:t>
            </a:r>
            <a:r>
              <a:rPr lang="en-GB" dirty="0" smtClean="0"/>
              <a:t>=82&amp;tbnw=108&amp;zoom=1&amp;usg=__XS_KE8RhixHHbCmLa3CJiUKdiHA=&amp;</a:t>
            </a:r>
            <a:r>
              <a:rPr lang="en-GB" dirty="0" err="1" smtClean="0"/>
              <a:t>docid</a:t>
            </a:r>
            <a:r>
              <a:rPr lang="en-GB" dirty="0" smtClean="0"/>
              <a:t>=YErwU0C8H4LOJM&amp;sa=</a:t>
            </a:r>
            <a:r>
              <a:rPr lang="en-GB" dirty="0" err="1" smtClean="0"/>
              <a:t>X&amp;ei</a:t>
            </a:r>
            <a:r>
              <a:rPr lang="en-GB" dirty="0" smtClean="0"/>
              <a:t>=HSayUaX5CYbj4QTpqoC4Aw&amp;ved=0CFEQ9QEwCg&amp;dur=1002</a:t>
            </a:r>
            <a:endParaRPr lang="en-GB" dirty="0"/>
          </a:p>
        </p:txBody>
      </p:sp>
      <p:sp>
        <p:nvSpPr>
          <p:cNvPr id="4" name="Slide Number Placeholder 3"/>
          <p:cNvSpPr>
            <a:spLocks noGrp="1"/>
          </p:cNvSpPr>
          <p:nvPr>
            <p:ph type="sldNum" sz="quarter" idx="10"/>
          </p:nvPr>
        </p:nvSpPr>
        <p:spPr/>
        <p:txBody>
          <a:bodyPr/>
          <a:lstStyle/>
          <a:p>
            <a:fld id="{FEB1B223-E9F6-054D-8734-95DABFCD654B}" type="slidenum">
              <a:rPr lang="en-GB" smtClean="0"/>
              <a:t>2</a:t>
            </a:fld>
            <a:endParaRPr lang="en-GB"/>
          </a:p>
        </p:txBody>
      </p:sp>
    </p:spTree>
    <p:extLst>
      <p:ext uri="{BB962C8B-B14F-4D97-AF65-F5344CB8AC3E}">
        <p14:creationId xmlns:p14="http://schemas.microsoft.com/office/powerpoint/2010/main" val="22479320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Made </a:t>
            </a:r>
            <a:r>
              <a:rPr lang="en-GB" dirty="0" err="1" smtClean="0"/>
              <a:t>tsg</a:t>
            </a:r>
            <a:r>
              <a:rPr lang="en-GB" dirty="0" smtClean="0"/>
              <a:t> Vilnius 9 </a:t>
            </a:r>
            <a:r>
              <a:rPr lang="en-GB" dirty="0" err="1" smtClean="0"/>
              <a:t>dec</a:t>
            </a:r>
            <a:r>
              <a:rPr lang="en-GB" dirty="0" smtClean="0"/>
              <a:t> 2013</a:t>
            </a:r>
            <a:endParaRPr lang="en-GB" dirty="0"/>
          </a:p>
        </p:txBody>
      </p:sp>
      <p:sp>
        <p:nvSpPr>
          <p:cNvPr id="4" name="Slide Number Placeholder 3"/>
          <p:cNvSpPr>
            <a:spLocks noGrp="1"/>
          </p:cNvSpPr>
          <p:nvPr>
            <p:ph type="sldNum" sz="quarter" idx="10"/>
          </p:nvPr>
        </p:nvSpPr>
        <p:spPr/>
        <p:txBody>
          <a:bodyPr/>
          <a:lstStyle/>
          <a:p>
            <a:fld id="{636AACB8-1C8E-E745-9BB9-FD36E0A69924}" type="slidenum">
              <a:rPr lang="en-GB" smtClean="0"/>
              <a:pPr/>
              <a:t>23</a:t>
            </a:fld>
            <a:endParaRPr lang="en-GB"/>
          </a:p>
        </p:txBody>
      </p:sp>
    </p:spTree>
    <p:extLst>
      <p:ext uri="{BB962C8B-B14F-4D97-AF65-F5344CB8AC3E}">
        <p14:creationId xmlns:p14="http://schemas.microsoft.com/office/powerpoint/2010/main" val="23272342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http://www.treehugger.com/zaha-hadad-car.jpg</a:t>
            </a:r>
            <a:endParaRPr lang="en-GB" dirty="0"/>
          </a:p>
        </p:txBody>
      </p:sp>
      <p:sp>
        <p:nvSpPr>
          <p:cNvPr id="4" name="Slide Number Placeholder 3"/>
          <p:cNvSpPr>
            <a:spLocks noGrp="1"/>
          </p:cNvSpPr>
          <p:nvPr>
            <p:ph type="sldNum" sz="quarter" idx="10"/>
          </p:nvPr>
        </p:nvSpPr>
        <p:spPr/>
        <p:txBody>
          <a:bodyPr/>
          <a:lstStyle/>
          <a:p>
            <a:fld id="{EDE2AEAF-D84B-5B42-A5CC-CD15D50B72E4}" type="slidenum">
              <a:rPr lang="en-GB" smtClean="0"/>
              <a:pPr/>
              <a:t>24</a:t>
            </a:fld>
            <a:endParaRPr lang="en-GB"/>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 </a:t>
            </a:r>
          </a:p>
          <a:p>
            <a:endParaRPr lang="en-US" dirty="0" smtClean="0"/>
          </a:p>
          <a:p>
            <a:r>
              <a:rPr lang="en-US" dirty="0" smtClean="0"/>
              <a:t>http://www.ie.sogeti.com/PageFiles/877/Impact%20six%20themes%20%5B1%5D.gif</a:t>
            </a:r>
            <a:endParaRPr lang="en-GB" dirty="0"/>
          </a:p>
        </p:txBody>
      </p:sp>
      <p:sp>
        <p:nvSpPr>
          <p:cNvPr id="4" name="Slide Number Placeholder 3"/>
          <p:cNvSpPr>
            <a:spLocks noGrp="1"/>
          </p:cNvSpPr>
          <p:nvPr>
            <p:ph type="sldNum" sz="quarter" idx="10"/>
          </p:nvPr>
        </p:nvSpPr>
        <p:spPr/>
        <p:txBody>
          <a:bodyPr/>
          <a:lstStyle/>
          <a:p>
            <a:fld id="{EDE2AEAF-D84B-5B42-A5CC-CD15D50B72E4}" type="slidenum">
              <a:rPr lang="en-GB" smtClean="0"/>
              <a:pPr/>
              <a:t>25</a:t>
            </a:fld>
            <a:endParaRPr lang="en-GB"/>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F133A2D0-4C95-3148-A195-29D6CB219826}" type="slidenum">
              <a:rPr lang="en-US" sz="1200"/>
              <a:pPr/>
              <a:t>26</a:t>
            </a:fld>
            <a:endParaRPr lang="en-US" sz="1200"/>
          </a:p>
        </p:txBody>
      </p:sp>
      <p:sp>
        <p:nvSpPr>
          <p:cNvPr id="63491" name="Rectangle 2"/>
          <p:cNvSpPr>
            <a:spLocks noGrp="1" noRot="1" noChangeAspect="1" noChangeArrowheads="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ln>
          <a:extLst>
            <a:ext uri="{FAA26D3D-D897-4be2-8F04-BA451C77F1D7}">
              <ma14:placeholderFlag xmlns:ma14="http://schemas.microsoft.com/office/mac/drawingml/2011/main" val="1"/>
            </a:ext>
          </a:extLst>
        </p:spPr>
        <p:txBody>
          <a:bodyPr/>
          <a:lstStyle/>
          <a:p>
            <a:pPr eaLnBrk="1" hangingPunct="1"/>
            <a:endParaRPr lang="en-US">
              <a:latin typeface="Arial" charset="0"/>
              <a:ea typeface="ＭＳ Ｐゴシック" charset="0"/>
              <a:cs typeface="ＭＳ Ｐゴシック"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FBF622-1B46-4848-8BC3-AD08F3D6ADB7}" type="slidenum">
              <a:rPr lang="en-GB"/>
              <a:pPr/>
              <a:t>27</a:t>
            </a:fld>
            <a:endParaRPr lang="en-GB"/>
          </a:p>
        </p:txBody>
      </p:sp>
      <p:sp>
        <p:nvSpPr>
          <p:cNvPr id="169986"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69987"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prstTxWarp prst="textNoShape">
              <a:avLst/>
            </a:prstTxWarp>
          </a:bodyPr>
          <a:lstStyle/>
          <a:p>
            <a:r>
              <a:rPr lang="en-US" sz="700" dirty="0" smtClean="0">
                <a:solidFill>
                  <a:srgbClr val="000000"/>
                </a:solidFill>
                <a:latin typeface="Times New Roman" pitchFamily="-65" charset="0"/>
              </a:rPr>
              <a:t>http://www.rainforestfoundationuk.org/s-Trail%202%20-%20Hunting%20in%20the%20Rainforest</a:t>
            </a:r>
          </a:p>
          <a:p>
            <a:endParaRPr lang="en-US" sz="700" dirty="0" smtClean="0">
              <a:solidFill>
                <a:srgbClr val="000000"/>
              </a:solidFill>
              <a:latin typeface="Times New Roman" pitchFamily="-65" charset="0"/>
            </a:endParaRPr>
          </a:p>
          <a:p>
            <a:r>
              <a:rPr lang="en-US" sz="700" dirty="0" smtClean="0">
                <a:solidFill>
                  <a:srgbClr val="000000"/>
                </a:solidFill>
                <a:latin typeface="Times New Roman" pitchFamily="-65" charset="0"/>
              </a:rPr>
              <a:t>Figure </a:t>
            </a:r>
            <a:r>
              <a:rPr lang="en-US" sz="700" dirty="0">
                <a:solidFill>
                  <a:srgbClr val="000000"/>
                </a:solidFill>
                <a:latin typeface="Times New Roman" pitchFamily="-65" charset="0"/>
              </a:rPr>
              <a:t>2: an ‘Impact Estimation Table’ (see ‘CE’ book) </a:t>
            </a:r>
            <a:br>
              <a:rPr lang="en-US" sz="700" dirty="0">
                <a:solidFill>
                  <a:srgbClr val="000000"/>
                </a:solidFill>
                <a:latin typeface="Times New Roman" pitchFamily="-65" charset="0"/>
              </a:rPr>
            </a:br>
            <a:r>
              <a:rPr lang="en-US" sz="700" dirty="0">
                <a:solidFill>
                  <a:srgbClr val="000000"/>
                </a:solidFill>
                <a:latin typeface="Times New Roman" pitchFamily="-65" charset="0"/>
              </a:rPr>
              <a:t>A set of 12 proposed Engineering Processes, </a:t>
            </a:r>
            <a:br>
              <a:rPr lang="en-US" sz="700" dirty="0">
                <a:solidFill>
                  <a:srgbClr val="000000"/>
                </a:solidFill>
                <a:latin typeface="Times New Roman" pitchFamily="-65" charset="0"/>
              </a:rPr>
            </a:br>
            <a:r>
              <a:rPr lang="en-US" sz="700" dirty="0">
                <a:solidFill>
                  <a:srgbClr val="000000"/>
                </a:solidFill>
                <a:latin typeface="Times New Roman" pitchFamily="-65" charset="0"/>
              </a:rPr>
              <a:t>with about $100,000,000 in total investment projected over time, </a:t>
            </a:r>
            <a:br>
              <a:rPr lang="en-US" sz="700" dirty="0">
                <a:solidFill>
                  <a:srgbClr val="000000"/>
                </a:solidFill>
                <a:latin typeface="Times New Roman" pitchFamily="-65" charset="0"/>
              </a:rPr>
            </a:br>
            <a:r>
              <a:rPr lang="en-US" sz="700" dirty="0">
                <a:solidFill>
                  <a:srgbClr val="000000"/>
                </a:solidFill>
                <a:latin typeface="Times New Roman" pitchFamily="-65" charset="0"/>
              </a:rPr>
              <a:t>are evaluated theoretically for their impact on 13 business objectives (defined in Fig. 1 above).</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http://bellagio.typepad.com/main/images/vaccine_priority_groups.jpg</a:t>
            </a:r>
            <a:endParaRPr lang="en-GB" dirty="0"/>
          </a:p>
        </p:txBody>
      </p:sp>
      <p:sp>
        <p:nvSpPr>
          <p:cNvPr id="4" name="Slide Number Placeholder 3"/>
          <p:cNvSpPr>
            <a:spLocks noGrp="1"/>
          </p:cNvSpPr>
          <p:nvPr>
            <p:ph type="sldNum" sz="quarter" idx="10"/>
          </p:nvPr>
        </p:nvSpPr>
        <p:spPr/>
        <p:txBody>
          <a:bodyPr/>
          <a:lstStyle/>
          <a:p>
            <a:fld id="{EDE2AEAF-D84B-5B42-A5CC-CD15D50B72E4}" type="slidenum">
              <a:rPr lang="en-GB" smtClean="0"/>
              <a:pPr/>
              <a:t>28</a:t>
            </a:fld>
            <a:endParaRPr lang="en-GB"/>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29.5 to 1 fixed and 2 rectangles moved to right 12 3 2013 </a:t>
            </a:r>
            <a:r>
              <a:rPr lang="en-US" dirty="0" err="1" smtClean="0"/>
              <a:t>stockholm</a:t>
            </a:r>
            <a:endParaRPr lang="en-US" dirty="0" smtClean="0"/>
          </a:p>
          <a:p>
            <a:r>
              <a:rPr lang="en-US" dirty="0" smtClean="0"/>
              <a:t>Arrows and </a:t>
            </a:r>
            <a:r>
              <a:rPr lang="en-US" dirty="0" err="1" smtClean="0"/>
              <a:t>heqader</a:t>
            </a:r>
            <a:r>
              <a:rPr lang="en-US" dirty="0" smtClean="0"/>
              <a:t> edited Dec 9 2013 Vilnius TG</a:t>
            </a:r>
            <a:endParaRPr lang="en-US" dirty="0"/>
          </a:p>
        </p:txBody>
      </p:sp>
      <p:sp>
        <p:nvSpPr>
          <p:cNvPr id="4" name="Slide Number Placeholder 3"/>
          <p:cNvSpPr>
            <a:spLocks noGrp="1"/>
          </p:cNvSpPr>
          <p:nvPr>
            <p:ph type="sldNum" sz="quarter" idx="10"/>
          </p:nvPr>
        </p:nvSpPr>
        <p:spPr/>
        <p:txBody>
          <a:bodyPr/>
          <a:lstStyle/>
          <a:p>
            <a:fld id="{E51B3D75-FB0E-CE41-90B4-572388C70890}" type="slidenum">
              <a:rPr lang="en-US" smtClean="0"/>
              <a:t>29</a:t>
            </a:fld>
            <a:endParaRPr lang="en-US"/>
          </a:p>
        </p:txBody>
      </p:sp>
    </p:spTree>
    <p:extLst>
      <p:ext uri="{BB962C8B-B14F-4D97-AF65-F5344CB8AC3E}">
        <p14:creationId xmlns:p14="http://schemas.microsoft.com/office/powerpoint/2010/main" val="320103104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a:t>
            </a:r>
            <a:r>
              <a:rPr lang="en-US" dirty="0" err="1" smtClean="0"/>
              <a:t>www.agileadvice.com/archives/IterationValueDelivery.png</a:t>
            </a:r>
            <a:endParaRPr lang="en-GB" dirty="0"/>
          </a:p>
        </p:txBody>
      </p:sp>
      <p:sp>
        <p:nvSpPr>
          <p:cNvPr id="4" name="Slide Number Placeholder 3"/>
          <p:cNvSpPr>
            <a:spLocks noGrp="1"/>
          </p:cNvSpPr>
          <p:nvPr>
            <p:ph type="sldNum" sz="quarter" idx="10"/>
          </p:nvPr>
        </p:nvSpPr>
        <p:spPr/>
        <p:txBody>
          <a:bodyPr/>
          <a:lstStyle/>
          <a:p>
            <a:fld id="{EDE2AEAF-D84B-5B42-A5CC-CD15D50B72E4}" type="slidenum">
              <a:rPr lang="en-GB" smtClean="0"/>
              <a:pPr/>
              <a:t>30</a:t>
            </a:fld>
            <a:endParaRPr lang="en-GB"/>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Decomposition of Projects - How to design small incremental result steps, 2008 Paper</a:t>
            </a:r>
          </a:p>
          <a:p>
            <a:r>
              <a:rPr lang="en-GB" dirty="0" smtClean="0"/>
              <a:t>http://</a:t>
            </a:r>
            <a:r>
              <a:rPr lang="en-GB" dirty="0" err="1" smtClean="0"/>
              <a:t>www.gilb.com</a:t>
            </a:r>
            <a:r>
              <a:rPr lang="en-GB" dirty="0" smtClean="0"/>
              <a:t>/</a:t>
            </a:r>
            <a:r>
              <a:rPr lang="en-GB" dirty="0" err="1" smtClean="0"/>
              <a:t>tiki-download_file.php?fileId</a:t>
            </a:r>
            <a:r>
              <a:rPr lang="en-GB" dirty="0" smtClean="0"/>
              <a:t>=41</a:t>
            </a:r>
          </a:p>
          <a:p>
            <a:endParaRPr lang="en-GB" dirty="0" smtClean="0"/>
          </a:p>
          <a:p>
            <a:r>
              <a:rPr lang="en-GB" dirty="0" smtClean="0"/>
              <a:t>111111 Unity Method of Decomposition into weekly increments of value delivery. (10 min slides)</a:t>
            </a:r>
          </a:p>
          <a:p>
            <a:r>
              <a:rPr lang="en-GB" dirty="0" smtClean="0"/>
              <a:t>http://</a:t>
            </a:r>
            <a:r>
              <a:rPr lang="en-GB" dirty="0" err="1" smtClean="0"/>
              <a:t>www.gilb.com</a:t>
            </a:r>
            <a:r>
              <a:rPr lang="en-GB" dirty="0" smtClean="0"/>
              <a:t>/</a:t>
            </a:r>
            <a:r>
              <a:rPr lang="en-GB" dirty="0" err="1" smtClean="0"/>
              <a:t>tiki-download_file.php?fileId</a:t>
            </a:r>
            <a:r>
              <a:rPr lang="en-GB" dirty="0" smtClean="0"/>
              <a:t>=451</a:t>
            </a:r>
          </a:p>
          <a:p>
            <a:endParaRPr lang="en-GB" dirty="0" smtClean="0"/>
          </a:p>
          <a:p>
            <a:r>
              <a:rPr lang="en-GB" dirty="0" smtClean="0"/>
              <a:t>Draft 11 </a:t>
            </a:r>
            <a:r>
              <a:rPr lang="en-GB" dirty="0" err="1" smtClean="0"/>
              <a:t>dec</a:t>
            </a:r>
            <a:r>
              <a:rPr lang="en-GB" dirty="0" smtClean="0"/>
              <a:t> 2008 7MB see paper on it at [http://</a:t>
            </a:r>
            <a:r>
              <a:rPr lang="en-GB" dirty="0" err="1" smtClean="0"/>
              <a:t>www.gilb.com</a:t>
            </a:r>
            <a:r>
              <a:rPr lang="en-GB" dirty="0" smtClean="0"/>
              <a:t>/</a:t>
            </a:r>
            <a:r>
              <a:rPr lang="en-GB" dirty="0" err="1" smtClean="0"/>
              <a:t>tiki-download_file.php?fileId</a:t>
            </a:r>
            <a:r>
              <a:rPr lang="en-GB" dirty="0" smtClean="0"/>
              <a:t>=41]</a:t>
            </a:r>
          </a:p>
          <a:p>
            <a:r>
              <a:rPr lang="en-GB" dirty="0" smtClean="0"/>
              <a:t>Note a raw set of slides not well sorted or refined but a beginning set for a 1 day course on decomposition, aimed perhaps at Scrum and Agile people</a:t>
            </a:r>
          </a:p>
          <a:p>
            <a:r>
              <a:rPr lang="en-GB" dirty="0" smtClean="0"/>
              <a:t>http://</a:t>
            </a:r>
            <a:r>
              <a:rPr lang="en-GB" dirty="0" err="1" smtClean="0"/>
              <a:t>www.gilb.com</a:t>
            </a:r>
            <a:r>
              <a:rPr lang="en-GB" dirty="0" smtClean="0"/>
              <a:t>/</a:t>
            </a:r>
            <a:r>
              <a:rPr lang="en-GB" dirty="0" err="1" smtClean="0"/>
              <a:t>tiki-download_file.php?fileId</a:t>
            </a:r>
            <a:r>
              <a:rPr lang="en-GB" dirty="0" smtClean="0"/>
              <a:t>=350</a:t>
            </a:r>
          </a:p>
          <a:p>
            <a:r>
              <a:rPr lang="en-GB" dirty="0" smtClean="0"/>
              <a:t>Decomposition of Projects: How to Design Small Incremental Steps INCOSE 2008</a:t>
            </a:r>
          </a:p>
          <a:p>
            <a:r>
              <a:rPr lang="en-GB" dirty="0" smtClean="0"/>
              <a:t>http://</a:t>
            </a:r>
            <a:r>
              <a:rPr lang="en-GB" dirty="0" err="1" smtClean="0"/>
              <a:t>www.gilb.com</a:t>
            </a:r>
            <a:r>
              <a:rPr lang="en-GB" dirty="0" smtClean="0"/>
              <a:t>/</a:t>
            </a:r>
            <a:r>
              <a:rPr lang="en-GB" dirty="0" err="1" smtClean="0"/>
              <a:t>tiki-download_file.php?fileId</a:t>
            </a:r>
            <a:r>
              <a:rPr lang="en-GB" dirty="0" smtClean="0"/>
              <a:t>=41</a:t>
            </a:r>
          </a:p>
          <a:p>
            <a:endParaRPr lang="en-GB" dirty="0" smtClean="0"/>
          </a:p>
          <a:p>
            <a:r>
              <a:rPr lang="en-GB" dirty="0" smtClean="0"/>
              <a:t>http://</a:t>
            </a:r>
            <a:r>
              <a:rPr lang="en-GB" dirty="0" err="1" smtClean="0"/>
              <a:t>www.gilb.com</a:t>
            </a:r>
            <a:r>
              <a:rPr lang="en-GB" dirty="0" smtClean="0"/>
              <a:t>/</a:t>
            </a:r>
            <a:r>
              <a:rPr lang="en-GB" dirty="0" err="1" smtClean="0"/>
              <a:t>tiki-download_file.php?fileId</a:t>
            </a:r>
            <a:r>
              <a:rPr lang="en-GB" dirty="0" smtClean="0"/>
              <a:t>=350</a:t>
            </a:r>
          </a:p>
          <a:p>
            <a:r>
              <a:rPr lang="en-GB" dirty="0" smtClean="0"/>
              <a:t>Decomposition Slides Aug 2010</a:t>
            </a:r>
          </a:p>
          <a:p>
            <a:endParaRPr lang="en-GB" dirty="0" smtClean="0"/>
          </a:p>
          <a:p>
            <a:r>
              <a:rPr lang="en-GB" dirty="0" smtClean="0"/>
              <a:t>http://</a:t>
            </a:r>
            <a:r>
              <a:rPr lang="en-GB" dirty="0" err="1" smtClean="0"/>
              <a:t>www.gilb.com</a:t>
            </a:r>
            <a:r>
              <a:rPr lang="en-GB" dirty="0" smtClean="0"/>
              <a:t>/</a:t>
            </a:r>
            <a:r>
              <a:rPr lang="en-GB" dirty="0" err="1" smtClean="0"/>
              <a:t>tiki-download_file.php?fileId</a:t>
            </a:r>
            <a:r>
              <a:rPr lang="en-GB" dirty="0" smtClean="0"/>
              <a:t>=451</a:t>
            </a:r>
          </a:p>
          <a:p>
            <a:r>
              <a:rPr lang="en-GB" dirty="0" smtClean="0"/>
              <a:t>111111 Unity Method slides 10 minute Talk</a:t>
            </a:r>
          </a:p>
          <a:p>
            <a:r>
              <a:rPr lang="en-GB" dirty="0" err="1" smtClean="0"/>
              <a:t>Evo</a:t>
            </a:r>
            <a:r>
              <a:rPr lang="en-GB" dirty="0" smtClean="0"/>
              <a:t> Paper</a:t>
            </a:r>
          </a:p>
          <a:p>
            <a:r>
              <a:rPr lang="en-GB" dirty="0" smtClean="0"/>
              <a:t>Slides</a:t>
            </a:r>
            <a:endParaRPr lang="en-GB" dirty="0"/>
          </a:p>
        </p:txBody>
      </p:sp>
      <p:sp>
        <p:nvSpPr>
          <p:cNvPr id="4" name="Slide Number Placeholder 3"/>
          <p:cNvSpPr>
            <a:spLocks noGrp="1"/>
          </p:cNvSpPr>
          <p:nvPr>
            <p:ph type="sldNum" sz="quarter" idx="10"/>
          </p:nvPr>
        </p:nvSpPr>
        <p:spPr/>
        <p:txBody>
          <a:bodyPr/>
          <a:lstStyle/>
          <a:p>
            <a:fld id="{636AACB8-1C8E-E745-9BB9-FD36E0A69924}" type="slidenum">
              <a:rPr lang="en-GB" smtClean="0"/>
              <a:pPr/>
              <a:t>31</a:t>
            </a:fld>
            <a:endParaRPr lang="en-GB"/>
          </a:p>
        </p:txBody>
      </p:sp>
    </p:spTree>
    <p:extLst>
      <p:ext uri="{BB962C8B-B14F-4D97-AF65-F5344CB8AC3E}">
        <p14:creationId xmlns:p14="http://schemas.microsoft.com/office/powerpoint/2010/main" val="29672816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Decomposition of Projects: How to Design Small Incremental Steps INCOSE 2008</a:t>
            </a:r>
          </a:p>
          <a:p>
            <a:r>
              <a:rPr lang="en-US" dirty="0" smtClean="0"/>
              <a:t>http://</a:t>
            </a:r>
            <a:r>
              <a:rPr lang="en-US" dirty="0" err="1" smtClean="0"/>
              <a:t>www.gilb.com</a:t>
            </a:r>
            <a:r>
              <a:rPr lang="en-US" dirty="0" smtClean="0"/>
              <a:t>/</a:t>
            </a:r>
            <a:r>
              <a:rPr lang="en-US" dirty="0" err="1" smtClean="0"/>
              <a:t>tiki-download_file.php?fileId</a:t>
            </a:r>
            <a:r>
              <a:rPr lang="en-US" dirty="0" smtClean="0"/>
              <a:t>=41</a:t>
            </a:r>
          </a:p>
          <a:p>
            <a:endParaRPr lang="en-US" dirty="0" smtClean="0"/>
          </a:p>
          <a:p>
            <a:r>
              <a:rPr lang="en-US" dirty="0" smtClean="0"/>
              <a:t>http://</a:t>
            </a:r>
            <a:r>
              <a:rPr lang="en-US" dirty="0" err="1" smtClean="0"/>
              <a:t>www.gilb.com</a:t>
            </a:r>
            <a:r>
              <a:rPr lang="en-US" dirty="0" smtClean="0"/>
              <a:t>/</a:t>
            </a:r>
            <a:r>
              <a:rPr lang="en-US" dirty="0" err="1" smtClean="0"/>
              <a:t>tiki-download_file.php?fileId</a:t>
            </a:r>
            <a:r>
              <a:rPr lang="en-US" dirty="0" smtClean="0"/>
              <a:t>=350</a:t>
            </a:r>
          </a:p>
          <a:p>
            <a:r>
              <a:rPr lang="en-US" dirty="0" smtClean="0"/>
              <a:t>Decomposition Slides Aug 2010</a:t>
            </a:r>
            <a:endParaRPr lang="en-US" dirty="0"/>
          </a:p>
        </p:txBody>
      </p:sp>
      <p:sp>
        <p:nvSpPr>
          <p:cNvPr id="4" name="Slide Number Placeholder 3"/>
          <p:cNvSpPr>
            <a:spLocks noGrp="1"/>
          </p:cNvSpPr>
          <p:nvPr>
            <p:ph type="sldNum" sz="quarter" idx="10"/>
          </p:nvPr>
        </p:nvSpPr>
        <p:spPr/>
        <p:txBody>
          <a:bodyPr/>
          <a:lstStyle/>
          <a:p>
            <a:fld id="{6065BC33-972D-DF4D-AF38-CB04F04E81F4}" type="slidenum">
              <a:rPr lang="en-GB" smtClean="0"/>
              <a:t>32</a:t>
            </a:fld>
            <a:endParaRPr lang="en-GB"/>
          </a:p>
        </p:txBody>
      </p:sp>
    </p:spTree>
    <p:extLst>
      <p:ext uri="{BB962C8B-B14F-4D97-AF65-F5344CB8AC3E}">
        <p14:creationId xmlns:p14="http://schemas.microsoft.com/office/powerpoint/2010/main" val="42788636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Comment: this is the </a:t>
            </a:r>
            <a:r>
              <a:rPr lang="en-GB" dirty="0" err="1" smtClean="0"/>
              <a:t>Evo</a:t>
            </a:r>
            <a:r>
              <a:rPr lang="en-GB" dirty="0" smtClean="0"/>
              <a:t> version of an Agile Cycle. But it is a variation on the classic Deming/</a:t>
            </a:r>
            <a:r>
              <a:rPr lang="en-GB" dirty="0" err="1" smtClean="0"/>
              <a:t>Shewhart</a:t>
            </a:r>
            <a:r>
              <a:rPr lang="en-GB" dirty="0" smtClean="0"/>
              <a:t> Plan Do Study Act </a:t>
            </a:r>
            <a:r>
              <a:rPr lang="en-GB" dirty="0" err="1" smtClean="0"/>
              <a:t>clycle</a:t>
            </a:r>
            <a:r>
              <a:rPr lang="en-GB" dirty="0" smtClean="0"/>
              <a:t> from Statistical Process Control.  </a:t>
            </a:r>
            <a:r>
              <a:rPr lang="en-GB" dirty="0" err="1" smtClean="0"/>
              <a:t>TSg</a:t>
            </a:r>
            <a:r>
              <a:rPr lang="en-GB" baseline="0" dirty="0" smtClean="0"/>
              <a:t> June 7 2013</a:t>
            </a:r>
            <a:endParaRPr lang="en-GB" dirty="0"/>
          </a:p>
        </p:txBody>
      </p:sp>
      <p:sp>
        <p:nvSpPr>
          <p:cNvPr id="4" name="Slide Number Placeholder 3"/>
          <p:cNvSpPr>
            <a:spLocks noGrp="1"/>
          </p:cNvSpPr>
          <p:nvPr>
            <p:ph type="sldNum" sz="quarter" idx="10"/>
          </p:nvPr>
        </p:nvSpPr>
        <p:spPr/>
        <p:txBody>
          <a:bodyPr/>
          <a:lstStyle/>
          <a:p>
            <a:fld id="{FEB1B223-E9F6-054D-8734-95DABFCD654B}" type="slidenum">
              <a:rPr lang="en-GB" smtClean="0"/>
              <a:t>3</a:t>
            </a:fld>
            <a:endParaRPr lang="en-GB"/>
          </a:p>
        </p:txBody>
      </p:sp>
    </p:spTree>
    <p:extLst>
      <p:ext uri="{BB962C8B-B14F-4D97-AF65-F5344CB8AC3E}">
        <p14:creationId xmlns:p14="http://schemas.microsoft.com/office/powerpoint/2010/main" val="21762309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2"/>
          <p:cNvSpPr>
            <a:spLocks noGrp="1" noRot="1" noChangeAspect="1" noChangeArrowheads="1"/>
          </p:cNvSpPr>
          <p:nvPr>
            <p:ph type="sldImg"/>
          </p:nvPr>
        </p:nvSpPr>
        <p:spPr>
          <a:solidFill>
            <a:srgbClr val="FFFFFF"/>
          </a:solidFill>
          <a:ln/>
        </p:spPr>
      </p:sp>
      <p:sp>
        <p:nvSpPr>
          <p:cNvPr id="251907" name="Rectangle 3"/>
          <p:cNvSpPr>
            <a:spLocks noGrp="1" noChangeArrowheads="1"/>
          </p:cNvSpPr>
          <p:nvPr>
            <p:ph type="body" idx="1"/>
          </p:nvPr>
        </p:nvSpPr>
        <p:spPr>
          <a:solidFill>
            <a:srgbClr val="FFFFFF"/>
          </a:solidFill>
          <a:ln>
            <a:solidFill>
              <a:srgbClr val="000000"/>
            </a:solidFill>
          </a:ln>
        </p:spPr>
        <p:txBody>
          <a:bodyPr/>
          <a:lstStyle/>
          <a:p>
            <a:r>
              <a:rPr lang="en-US">
                <a:latin typeface="Times New Roman" pitchFamily="-65" charset="0"/>
              </a:rPr>
              <a:t>Added January 5 2003 TG from quotations from Ben Shneiderman</a:t>
            </a:r>
          </a:p>
          <a:p>
            <a:endParaRPr lang="en-US">
              <a:latin typeface="Times New Roman" pitchFamily="-65" charset="0"/>
            </a:endParaRPr>
          </a:p>
          <a:p>
            <a:r>
              <a:rPr lang="en-US">
                <a:latin typeface="Times New Roman" pitchFamily="-65" charset="0"/>
              </a:rPr>
              <a:t>url www.cals.ncsu.edu for Descartes</a:t>
            </a:r>
          </a:p>
          <a:p>
            <a:endParaRPr lang="en-US">
              <a:latin typeface="Times New Roman" pitchFamily="-65" charset="0"/>
            </a:endParaRPr>
          </a:p>
          <a:p>
            <a:r>
              <a:rPr lang="en-US" sz="1400">
                <a:solidFill>
                  <a:srgbClr val="000000"/>
                </a:solidFill>
                <a:latin typeface="Times New Roman" pitchFamily="-65" charset="0"/>
              </a:rPr>
              <a:t>Rene Descartes was a mediocre scientist, a great mathematician and an even greater philosopher. He is considered to be the father of modern philosophy. His thought affected educational theory in the following manner: </a:t>
            </a:r>
          </a:p>
          <a:p>
            <a:r>
              <a:rPr lang="en-US" sz="1400">
                <a:solidFill>
                  <a:srgbClr val="000000"/>
                </a:solidFill>
                <a:latin typeface="Times New Roman" pitchFamily="-65" charset="0"/>
              </a:rPr>
              <a:t>  </a:t>
            </a:r>
          </a:p>
          <a:p>
            <a:endParaRPr lang="en-US" sz="1400">
              <a:solidFill>
                <a:srgbClr val="000000"/>
              </a:solidFill>
              <a:latin typeface="Times New Roman" pitchFamily="-65" charset="0"/>
            </a:endParaRPr>
          </a:p>
          <a:p>
            <a:r>
              <a:rPr lang="en-US" sz="1400" b="1">
                <a:solidFill>
                  <a:srgbClr val="000000"/>
                </a:solidFill>
                <a:latin typeface="Times New Roman" pitchFamily="-65" charset="0"/>
              </a:rPr>
              <a:t>1. EDUCATION A NATURAL RIGHT OF MAN.</a:t>
            </a:r>
            <a:r>
              <a:rPr lang="en-US" sz="1400">
                <a:solidFill>
                  <a:srgbClr val="000000"/>
                </a:solidFill>
                <a:latin typeface="Times New Roman" pitchFamily="-65" charset="0"/>
              </a:rPr>
              <a:t> Since knowledge is attained through the reasoning processes, every man has the right to develop the innate faculties of his soul. Although men learn at different paces, education is possible for all. </a:t>
            </a:r>
          </a:p>
          <a:p>
            <a:endParaRPr lang="en-US" sz="1400">
              <a:solidFill>
                <a:srgbClr val="000000"/>
              </a:solidFill>
              <a:latin typeface="Times New Roman" pitchFamily="-65" charset="0"/>
            </a:endParaRPr>
          </a:p>
          <a:p>
            <a:r>
              <a:rPr lang="en-US" sz="1400" b="1">
                <a:solidFill>
                  <a:srgbClr val="000000"/>
                </a:solidFill>
                <a:latin typeface="Times New Roman" pitchFamily="-65" charset="0"/>
              </a:rPr>
              <a:t>2. IMPORTANCE OF DOUBTING AUTHORITATIVE PROPOSITIONS. </a:t>
            </a:r>
            <a:r>
              <a:rPr lang="en-US" sz="1400">
                <a:solidFill>
                  <a:srgbClr val="000000"/>
                </a:solidFill>
                <a:latin typeface="Times New Roman" pitchFamily="-65" charset="0"/>
              </a:rPr>
              <a:t>It is necessary for man to doubt everything prior to asserting any definite truths. This act of doubt leads the mind to the rational assertion of a self-evident principle that cannot be doubted. Therefore, it is possible to infer the right of each man to think for himself. </a:t>
            </a:r>
          </a:p>
          <a:p>
            <a:endParaRPr lang="en-US" sz="1400">
              <a:solidFill>
                <a:srgbClr val="000000"/>
              </a:solidFill>
              <a:latin typeface="Times New Roman" pitchFamily="-65" charset="0"/>
            </a:endParaRPr>
          </a:p>
          <a:p>
            <a:r>
              <a:rPr lang="en-US" sz="1400" b="1">
                <a:solidFill>
                  <a:srgbClr val="000000"/>
                </a:solidFill>
                <a:latin typeface="Times New Roman" pitchFamily="-65" charset="0"/>
              </a:rPr>
              <a:t>3. CLEAR AND CERTAIN TRUTHS. </a:t>
            </a:r>
            <a:r>
              <a:rPr lang="en-US" sz="1400">
                <a:solidFill>
                  <a:srgbClr val="000000"/>
                </a:solidFill>
                <a:latin typeface="Times New Roman" pitchFamily="-65" charset="0"/>
              </a:rPr>
              <a:t>Man ought to accept no statement as true, unless it appears clear and certain to his intellect. </a:t>
            </a:r>
          </a:p>
          <a:p>
            <a:endParaRPr lang="en-US" sz="1400">
              <a:solidFill>
                <a:srgbClr val="000000"/>
              </a:solidFill>
              <a:latin typeface="Times New Roman" pitchFamily="-65" charset="0"/>
            </a:endParaRPr>
          </a:p>
          <a:p>
            <a:r>
              <a:rPr lang="en-US" sz="1400" b="1">
                <a:solidFill>
                  <a:srgbClr val="000000"/>
                </a:solidFill>
                <a:latin typeface="Times New Roman" pitchFamily="-65" charset="0"/>
              </a:rPr>
              <a:t>4. PSYCHOLOGICAL PRINCIPLES OF KNOWLEDGE. </a:t>
            </a:r>
            <a:r>
              <a:rPr lang="en-US" sz="1400">
                <a:solidFill>
                  <a:srgbClr val="000000"/>
                </a:solidFill>
                <a:latin typeface="Times New Roman" pitchFamily="-65" charset="0"/>
              </a:rPr>
              <a:t>In the act of knowing, the mind proceeds from what is already known to the unknown, This infers the need for a teacher to base learning upon the intellectual experience of each pupil. Descartes asserted the principle that the mind moves from the concrete to the abstract, the simple to the more complex. These principles underlie the organization of</a:t>
            </a:r>
            <a:endParaRPr lang="en-US">
              <a:latin typeface="Times New Roman" pitchFamily="-65" charset="0"/>
            </a:endParaRPr>
          </a:p>
          <a:p>
            <a:endParaRPr lang="en-US">
              <a:latin typeface="Times New Roman" pitchFamily="-65"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noRot="1" noChangeAspect="1" noChangeArrowheads="1"/>
          </p:cNvSpPr>
          <p:nvPr>
            <p:ph type="sldImg"/>
          </p:nvPr>
        </p:nvSpPr>
        <p:spPr>
          <a:solidFill>
            <a:srgbClr val="FFFFFF"/>
          </a:solidFill>
          <a:ln/>
        </p:spPr>
      </p:sp>
      <p:sp>
        <p:nvSpPr>
          <p:cNvPr id="204803" name="Rectangle 3"/>
          <p:cNvSpPr>
            <a:spLocks noGrp="1" noChangeArrowheads="1"/>
          </p:cNvSpPr>
          <p:nvPr>
            <p:ph type="body" idx="1"/>
          </p:nvPr>
        </p:nvSpPr>
        <p:spPr>
          <a:solidFill>
            <a:srgbClr val="FFFFFF"/>
          </a:solidFill>
          <a:ln>
            <a:solidFill>
              <a:srgbClr val="000000"/>
            </a:solidFill>
          </a:ln>
        </p:spPr>
        <p:txBody>
          <a:bodyPr/>
          <a:lstStyle/>
          <a:p>
            <a:r>
              <a:rPr lang="en-US" sz="1200" u="sng" kern="1200" dirty="0" smtClean="0">
                <a:solidFill>
                  <a:schemeClr val="tx1"/>
                </a:solidFill>
                <a:latin typeface="+mn-lt"/>
                <a:ea typeface="+mn-ea"/>
                <a:cs typeface="+mn-cs"/>
                <a:hlinkClick r:id="rId3"/>
              </a:rPr>
              <a:t>lao_tzu_tao_te_ching.jpg</a:t>
            </a:r>
          </a:p>
          <a:p>
            <a:r>
              <a:rPr lang="hr-HR" sz="1200" kern="1200" dirty="0" smtClean="0">
                <a:solidFill>
                  <a:schemeClr val="tx1"/>
                </a:solidFill>
                <a:latin typeface="+mn-lt"/>
                <a:ea typeface="+mn-ea"/>
                <a:cs typeface="+mn-cs"/>
              </a:rPr>
              <a:t>355 × 400 - </a:t>
            </a:r>
            <a:r>
              <a:rPr lang="hr-HR" sz="1200" b="1" kern="1200" dirty="0" smtClean="0">
                <a:solidFill>
                  <a:schemeClr val="tx1"/>
                </a:solidFill>
                <a:latin typeface="+mn-lt"/>
                <a:ea typeface="+mn-ea"/>
                <a:cs typeface="+mn-cs"/>
              </a:rPr>
              <a:t>Tao Te Ching</a:t>
            </a:r>
            <a:r>
              <a:rPr lang="hr-HR" sz="1200" b="0" kern="1200" dirty="0" smtClean="0">
                <a:solidFill>
                  <a:schemeClr val="tx1"/>
                </a:solidFill>
                <a:latin typeface="+mn-lt"/>
                <a:ea typeface="+mn-ea"/>
                <a:cs typeface="+mn-cs"/>
              </a:rPr>
              <a:t> </a:t>
            </a:r>
            <a:r>
              <a:rPr lang="hr-HR" sz="1200" b="1" kern="1200" dirty="0" smtClean="0">
                <a:solidFill>
                  <a:schemeClr val="tx1"/>
                </a:solidFill>
                <a:latin typeface="+mn-lt"/>
                <a:ea typeface="+mn-ea"/>
                <a:cs typeface="+mn-cs"/>
              </a:rPr>
              <a:t>...</a:t>
            </a:r>
            <a:endParaRPr lang="hr-HR" sz="1200" b="0" kern="1200" dirty="0" smtClean="0">
              <a:solidFill>
                <a:schemeClr val="tx1"/>
              </a:solidFill>
              <a:latin typeface="+mn-lt"/>
              <a:ea typeface="+mn-ea"/>
              <a:cs typeface="+mn-cs"/>
            </a:endParaRPr>
          </a:p>
          <a:p>
            <a:r>
              <a:rPr lang="en-US" sz="1200" b="0" kern="1200" dirty="0" err="1" smtClean="0">
                <a:solidFill>
                  <a:schemeClr val="tx1"/>
                </a:solidFill>
                <a:latin typeface="+mn-lt"/>
                <a:ea typeface="+mn-ea"/>
                <a:cs typeface="+mn-cs"/>
              </a:rPr>
              <a:t>bodymindheartspirit.ning.com</a:t>
            </a:r>
            <a:endParaRPr lang="en-US" sz="1200" b="0" kern="1200" dirty="0" smtClean="0">
              <a:solidFill>
                <a:schemeClr val="tx1"/>
              </a:solidFill>
              <a:latin typeface="+mn-lt"/>
              <a:ea typeface="+mn-ea"/>
              <a:cs typeface="+mn-cs"/>
            </a:endParaRPr>
          </a:p>
          <a:p>
            <a:r>
              <a:rPr lang="en-US" sz="1200" b="0" kern="1200" dirty="0" smtClean="0">
                <a:solidFill>
                  <a:schemeClr val="tx1"/>
                </a:solidFill>
                <a:latin typeface="+mn-lt"/>
                <a:ea typeface="+mn-ea"/>
                <a:cs typeface="+mn-cs"/>
                <a:hlinkClick r:id="rId4"/>
              </a:rPr>
              <a:t>Similar ‑ </a:t>
            </a:r>
            <a:r>
              <a:rPr lang="en-US" sz="1200" b="0" kern="1200" dirty="0" smtClean="0">
                <a:solidFill>
                  <a:schemeClr val="tx1"/>
                </a:solidFill>
                <a:latin typeface="+mn-lt"/>
                <a:ea typeface="+mn-ea"/>
                <a:cs typeface="+mn-cs"/>
                <a:hlinkClick r:id="rId5"/>
              </a:rPr>
              <a:t>More sizes</a:t>
            </a:r>
            <a:endParaRPr lang="en-US" sz="1200" b="0" kern="1200" dirty="0" smtClean="0">
              <a:solidFill>
                <a:schemeClr val="tx1"/>
              </a:solidFill>
              <a:latin typeface="+mn-lt"/>
              <a:ea typeface="+mn-ea"/>
              <a:cs typeface="+mn-cs"/>
            </a:endParaRPr>
          </a:p>
          <a:p>
            <a:endParaRPr lang="en-US" sz="1200" b="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hlinkClick r:id="rId6"/>
            </a:endParaRPr>
          </a:p>
          <a:p>
            <a:r>
              <a:rPr lang="en-US" sz="1200" u="sng" kern="1200" dirty="0" smtClean="0">
                <a:solidFill>
                  <a:schemeClr val="tx1"/>
                </a:solidFill>
                <a:latin typeface="+mn-lt"/>
                <a:ea typeface="+mn-ea"/>
                <a:cs typeface="+mn-cs"/>
                <a:hlinkClick r:id="rId7"/>
              </a:rPr>
              <a:t>Website for this image</a:t>
            </a:r>
          </a:p>
          <a:p>
            <a:r>
              <a:rPr lang="en-US" sz="1200" kern="1200" dirty="0" err="1" smtClean="0">
                <a:solidFill>
                  <a:schemeClr val="tx1"/>
                </a:solidFill>
                <a:latin typeface="+mn-lt"/>
                <a:ea typeface="+mn-ea"/>
                <a:cs typeface="+mn-cs"/>
              </a:rPr>
              <a:t>edepot.com</a:t>
            </a:r>
            <a:endParaRPr lang="en-US"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a:p>
            <a:r>
              <a:rPr lang="en-US" sz="1200" u="sng" kern="1200" dirty="0" smtClean="0">
                <a:solidFill>
                  <a:schemeClr val="tx1"/>
                </a:solidFill>
                <a:latin typeface="+mn-lt"/>
                <a:ea typeface="+mn-ea"/>
                <a:cs typeface="+mn-cs"/>
                <a:hlinkClick r:id="rId8"/>
              </a:rPr>
              <a:t>daodejing1.jpg</a:t>
            </a:r>
          </a:p>
          <a:p>
            <a:r>
              <a:rPr lang="en-US" sz="1200" kern="1200" dirty="0" smtClean="0">
                <a:solidFill>
                  <a:schemeClr val="tx1"/>
                </a:solidFill>
                <a:latin typeface="+mn-lt"/>
                <a:ea typeface="+mn-ea"/>
                <a:cs typeface="+mn-cs"/>
              </a:rPr>
              <a:t>350 × 467 - </a:t>
            </a:r>
            <a:r>
              <a:rPr lang="en-US" sz="1200" b="1" kern="1200" dirty="0" smtClean="0">
                <a:solidFill>
                  <a:schemeClr val="tx1"/>
                </a:solidFill>
                <a:latin typeface="+mn-lt"/>
                <a:ea typeface="+mn-ea"/>
                <a:cs typeface="+mn-cs"/>
              </a:rPr>
              <a:t>Tao</a:t>
            </a:r>
            <a:r>
              <a:rPr lang="en-US" sz="1200" b="0" kern="1200" dirty="0" smtClean="0">
                <a:solidFill>
                  <a:schemeClr val="tx1"/>
                </a:solidFill>
                <a:latin typeface="+mn-lt"/>
                <a:ea typeface="+mn-ea"/>
                <a:cs typeface="+mn-cs"/>
              </a:rPr>
              <a:t> and First Line of </a:t>
            </a:r>
            <a:r>
              <a:rPr lang="en-US" sz="1200" b="1" kern="1200" dirty="0" smtClean="0">
                <a:solidFill>
                  <a:schemeClr val="tx1"/>
                </a:solidFill>
                <a:latin typeface="+mn-lt"/>
                <a:ea typeface="+mn-ea"/>
                <a:cs typeface="+mn-cs"/>
              </a:rPr>
              <a:t>Tao </a:t>
            </a:r>
            <a:r>
              <a:rPr lang="en-US" sz="1200" b="1" kern="1200" dirty="0" err="1" smtClean="0">
                <a:solidFill>
                  <a:schemeClr val="tx1"/>
                </a:solidFill>
                <a:latin typeface="+mn-lt"/>
                <a:ea typeface="+mn-ea"/>
                <a:cs typeface="+mn-cs"/>
              </a:rPr>
              <a:t>Te</a:t>
            </a:r>
            <a:r>
              <a:rPr lang="en-US" sz="1200" b="1" kern="1200" dirty="0" smtClean="0">
                <a:solidFill>
                  <a:schemeClr val="tx1"/>
                </a:solidFill>
                <a:latin typeface="+mn-lt"/>
                <a:ea typeface="+mn-ea"/>
                <a:cs typeface="+mn-cs"/>
              </a:rPr>
              <a:t> </a:t>
            </a:r>
            <a:r>
              <a:rPr lang="en-US" sz="1200" b="1" kern="1200" dirty="0" err="1" smtClean="0">
                <a:solidFill>
                  <a:schemeClr val="tx1"/>
                </a:solidFill>
                <a:latin typeface="+mn-lt"/>
                <a:ea typeface="+mn-ea"/>
                <a:cs typeface="+mn-cs"/>
              </a:rPr>
              <a:t>Ching</a:t>
            </a:r>
            <a:endParaRPr lang="en-US" sz="1200" b="0" kern="1200" dirty="0" smtClean="0">
              <a:solidFill>
                <a:schemeClr val="tx1"/>
              </a:solidFill>
              <a:latin typeface="+mn-lt"/>
              <a:ea typeface="+mn-ea"/>
              <a:cs typeface="+mn-cs"/>
            </a:endParaRPr>
          </a:p>
          <a:p>
            <a:r>
              <a:rPr lang="en-US" sz="1200" b="0" kern="1200" dirty="0" err="1" smtClean="0">
                <a:solidFill>
                  <a:schemeClr val="tx1"/>
                </a:solidFill>
                <a:latin typeface="+mn-lt"/>
                <a:ea typeface="+mn-ea"/>
                <a:cs typeface="+mn-cs"/>
              </a:rPr>
              <a:t>edepot.com</a:t>
            </a:r>
            <a:endParaRPr lang="en-GB" dirty="0">
              <a:latin typeface="Times New Roman" pitchFamily="-65"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http://blogs.warwick.ac.uk/images/eludlow/2007/06/20/modepaleizen04_groot.jpghttp://blogs.warwick.ac.uk/images/eludlow/2007/06/20/modepaleizen04_groot.jpg</a:t>
            </a:r>
            <a:endParaRPr lang="en-GB" dirty="0"/>
          </a:p>
        </p:txBody>
      </p:sp>
      <p:sp>
        <p:nvSpPr>
          <p:cNvPr id="4" name="Slide Number Placeholder 3"/>
          <p:cNvSpPr>
            <a:spLocks noGrp="1"/>
          </p:cNvSpPr>
          <p:nvPr>
            <p:ph type="sldNum" sz="quarter" idx="10"/>
          </p:nvPr>
        </p:nvSpPr>
        <p:spPr/>
        <p:txBody>
          <a:bodyPr/>
          <a:lstStyle/>
          <a:p>
            <a:fld id="{EDE2AEAF-D84B-5B42-A5CC-CD15D50B72E4}" type="slidenum">
              <a:rPr lang="en-GB" smtClean="0"/>
              <a:pPr/>
              <a:t>35</a:t>
            </a:fld>
            <a:endParaRPr lang="en-GB"/>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Source </a:t>
            </a:r>
          </a:p>
          <a:p>
            <a:r>
              <a:rPr lang="en-GB" dirty="0" smtClean="0"/>
              <a:t>http://</a:t>
            </a:r>
            <a:r>
              <a:rPr lang="en-GB" dirty="0" err="1" smtClean="0"/>
              <a:t>www.slideshare.net</a:t>
            </a:r>
            <a:r>
              <a:rPr lang="en-GB" dirty="0" smtClean="0"/>
              <a:t>/</a:t>
            </a:r>
            <a:r>
              <a:rPr lang="en-GB" dirty="0" err="1" smtClean="0"/>
              <a:t>venturehacks</a:t>
            </a:r>
            <a:r>
              <a:rPr lang="en-GB" dirty="0" smtClean="0"/>
              <a:t>/the-lean-startup-2</a:t>
            </a:r>
          </a:p>
          <a:p>
            <a:pPr marL="0" marR="0" lvl="1" indent="0" algn="l" defTabSz="457200" rtl="0" eaLnBrk="1" fontAlgn="auto" latinLnBrk="0" hangingPunct="1">
              <a:lnSpc>
                <a:spcPct val="100000"/>
              </a:lnSpc>
              <a:spcBef>
                <a:spcPts val="0"/>
              </a:spcBef>
              <a:spcAft>
                <a:spcPts val="0"/>
              </a:spcAft>
              <a:buClrTx/>
              <a:buSzTx/>
              <a:buFontTx/>
              <a:buNone/>
              <a:tabLst/>
              <a:defRPr/>
            </a:pPr>
            <a:r>
              <a:rPr lang="en-GB" u="sng" dirty="0" smtClean="0">
                <a:hlinkClick r:id="rId3"/>
              </a:rPr>
              <a:t>Slides bySteven Blank and  Eric Ries. “The Lean Startup, Low Burn by Design , not Crisis”</a:t>
            </a:r>
          </a:p>
          <a:p>
            <a:endParaRPr lang="en-GB" dirty="0"/>
          </a:p>
        </p:txBody>
      </p:sp>
      <p:sp>
        <p:nvSpPr>
          <p:cNvPr id="4" name="Slide Number Placeholder 3"/>
          <p:cNvSpPr>
            <a:spLocks noGrp="1"/>
          </p:cNvSpPr>
          <p:nvPr>
            <p:ph type="sldNum" sz="quarter" idx="10"/>
          </p:nvPr>
        </p:nvSpPr>
        <p:spPr/>
        <p:txBody>
          <a:bodyPr/>
          <a:lstStyle/>
          <a:p>
            <a:fld id="{06A1BF25-6B68-434A-9E4D-8C24CDC1B340}" type="slidenum">
              <a:rPr lang="en-GB" smtClean="0"/>
              <a:t>36</a:t>
            </a:fld>
            <a:endParaRPr lang="en-GB"/>
          </a:p>
        </p:txBody>
      </p:sp>
    </p:spTree>
    <p:extLst>
      <p:ext uri="{BB962C8B-B14F-4D97-AF65-F5344CB8AC3E}">
        <p14:creationId xmlns:p14="http://schemas.microsoft.com/office/powerpoint/2010/main" val="401282724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From Kai Gilb </a:t>
            </a:r>
          </a:p>
          <a:p>
            <a:r>
              <a:rPr lang="en-GB" dirty="0" smtClean="0"/>
              <a:t>Bring Case (</a:t>
            </a:r>
            <a:r>
              <a:rPr lang="en-GB" dirty="0" err="1" smtClean="0"/>
              <a:t>gilb.com</a:t>
            </a:r>
            <a:r>
              <a:rPr lang="en-GB" dirty="0" smtClean="0"/>
              <a:t>)</a:t>
            </a:r>
          </a:p>
          <a:p>
            <a:r>
              <a:rPr lang="en-GB" dirty="0" err="1" smtClean="0"/>
              <a:t>www.gilb.com</a:t>
            </a:r>
            <a:r>
              <a:rPr lang="en-GB" dirty="0" smtClean="0"/>
              <a:t>/</a:t>
            </a:r>
            <a:r>
              <a:rPr lang="en-GB" dirty="0" err="1" smtClean="0"/>
              <a:t>tiki-download_file.php?fileId</a:t>
            </a:r>
            <a:r>
              <a:rPr lang="en-GB" dirty="0" smtClean="0"/>
              <a:t>=277</a:t>
            </a:r>
          </a:p>
          <a:p>
            <a:endParaRPr lang="en-GB" dirty="0"/>
          </a:p>
        </p:txBody>
      </p:sp>
      <p:sp>
        <p:nvSpPr>
          <p:cNvPr id="4" name="Slide Number Placeholder 3"/>
          <p:cNvSpPr>
            <a:spLocks noGrp="1"/>
          </p:cNvSpPr>
          <p:nvPr>
            <p:ph type="sldNum" sz="quarter" idx="10"/>
          </p:nvPr>
        </p:nvSpPr>
        <p:spPr/>
        <p:txBody>
          <a:bodyPr/>
          <a:lstStyle/>
          <a:p>
            <a:fld id="{06A1BF25-6B68-434A-9E4D-8C24CDC1B340}" type="slidenum">
              <a:rPr lang="en-GB" smtClean="0"/>
              <a:t>37</a:t>
            </a:fld>
            <a:endParaRPr lang="en-GB"/>
          </a:p>
        </p:txBody>
      </p:sp>
    </p:spTree>
    <p:extLst>
      <p:ext uri="{BB962C8B-B14F-4D97-AF65-F5344CB8AC3E}">
        <p14:creationId xmlns:p14="http://schemas.microsoft.com/office/powerpoint/2010/main" val="323760747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Yes, Richard was trained in Requirements by you and Kai while he was at Citi.</a:t>
            </a:r>
          </a:p>
          <a:p>
            <a:r>
              <a:rPr lang="en-GB" dirty="0" smtClean="0"/>
              <a:t> </a:t>
            </a:r>
          </a:p>
          <a:p>
            <a:r>
              <a:rPr lang="en-GB" dirty="0" smtClean="0"/>
              <a:t>From: Tom Gilb [</a:t>
            </a:r>
            <a:r>
              <a:rPr lang="en-GB" dirty="0" err="1" smtClean="0"/>
              <a:t>mailto:tom@gilb.com</a:t>
            </a:r>
            <a:r>
              <a:rPr lang="en-GB" dirty="0" smtClean="0"/>
              <a:t>] </a:t>
            </a:r>
          </a:p>
          <a:p>
            <a:r>
              <a:rPr lang="en-GB" dirty="0" smtClean="0"/>
              <a:t>Sent: 26 February 2009 15:16</a:t>
            </a:r>
          </a:p>
          <a:p>
            <a:r>
              <a:rPr lang="en-GB" dirty="0" smtClean="0"/>
              <a:t>To: Dick Holland</a:t>
            </a:r>
          </a:p>
          <a:p>
            <a:endParaRPr lang="en-GB" dirty="0" smtClean="0"/>
          </a:p>
          <a:p>
            <a:r>
              <a:rPr lang="en-GB" dirty="0" smtClean="0"/>
              <a:t>Hi Tom,</a:t>
            </a:r>
          </a:p>
          <a:p>
            <a:r>
              <a:rPr lang="en-GB" dirty="0" smtClean="0"/>
              <a:t> </a:t>
            </a:r>
          </a:p>
          <a:p>
            <a:r>
              <a:rPr lang="en-GB" dirty="0" smtClean="0"/>
              <a:t>I am honoured to be in contact with you again!  I attended a 3-day course with you and Kai whilst at Citigroup in 2006 (I worked in the FX e-commerce front-office team at the time).  You may be interested to know that I wrote a detailed business requirements spec (no design, just requirements) adopting many of your ideas shortly after the course including key quantified  requirements. This spec ended up staying largely stable for a year as we did an </a:t>
            </a:r>
            <a:r>
              <a:rPr lang="en-GB" dirty="0" err="1" smtClean="0"/>
              <a:t>evo</a:t>
            </a:r>
            <a:r>
              <a:rPr lang="en-GB" dirty="0" smtClean="0"/>
              <a:t> – like development process, at the end of which we successfully went live with a brand-new FX order management system in a global big-bang release to 800 Citi users in 20 locations. </a:t>
            </a:r>
          </a:p>
          <a:p>
            <a:r>
              <a:rPr lang="en-GB" dirty="0" smtClean="0"/>
              <a:t> </a:t>
            </a:r>
          </a:p>
          <a:p>
            <a:r>
              <a:rPr lang="en-GB" dirty="0" smtClean="0"/>
              <a:t>I hope to continue to use and expand competitive engineering practises at my new home here at LZ, with Dick’s help!</a:t>
            </a:r>
          </a:p>
          <a:p>
            <a:r>
              <a:rPr lang="en-GB" dirty="0" smtClean="0"/>
              <a:t> </a:t>
            </a:r>
          </a:p>
          <a:p>
            <a:r>
              <a:rPr lang="en-GB" dirty="0" smtClean="0"/>
              <a:t>Many regards,</a:t>
            </a:r>
          </a:p>
          <a:p>
            <a:r>
              <a:rPr lang="en-GB" dirty="0" smtClean="0"/>
              <a:t> </a:t>
            </a:r>
          </a:p>
          <a:p>
            <a:r>
              <a:rPr lang="en-GB" dirty="0" smtClean="0"/>
              <a:t>Richard.</a:t>
            </a:r>
          </a:p>
          <a:p>
            <a:endParaRPr lang="en-GB" dirty="0" smtClean="0"/>
          </a:p>
          <a:p>
            <a:r>
              <a:rPr lang="en-GB" dirty="0" smtClean="0"/>
              <a:t>Hi Tom,</a:t>
            </a:r>
          </a:p>
          <a:p>
            <a:endParaRPr lang="en-GB" dirty="0" smtClean="0"/>
          </a:p>
          <a:p>
            <a:r>
              <a:rPr lang="en-GB" dirty="0" smtClean="0"/>
              <a:t>Thought you might like to know I have just completed a review of Competitive Engineering on my own company's blog:</a:t>
            </a:r>
          </a:p>
          <a:p>
            <a:endParaRPr lang="en-GB" dirty="0" smtClean="0"/>
          </a:p>
          <a:p>
            <a:r>
              <a:rPr lang="en-GB" dirty="0" smtClean="0"/>
              <a:t>http://</a:t>
            </a:r>
            <a:r>
              <a:rPr lang="en-GB" dirty="0" err="1" smtClean="0"/>
              <a:t>rsbatechnology.co.uk</a:t>
            </a:r>
            <a:r>
              <a:rPr lang="en-GB" dirty="0" smtClean="0"/>
              <a:t>/blog:8</a:t>
            </a:r>
          </a:p>
          <a:p>
            <a:endParaRPr lang="en-GB" dirty="0" smtClean="0"/>
          </a:p>
          <a:p>
            <a:r>
              <a:rPr lang="en-GB" dirty="0" smtClean="0"/>
              <a:t>As I tried to do when I worked with Dick at </a:t>
            </a:r>
            <a:r>
              <a:rPr lang="en-GB" dirty="0" err="1" smtClean="0"/>
              <a:t>LatentZero</a:t>
            </a:r>
            <a:r>
              <a:rPr lang="en-GB" dirty="0" smtClean="0"/>
              <a:t>, I continue to try and spread the word to a world of (initial) unbelievers!   I actually have an interesting opportunity right now to demonstrate the benefits of early &amp; often delivery of value to stakeholders in a couple of new projects.  Look forward to meeting you and Kai again sometime ...</a:t>
            </a:r>
          </a:p>
          <a:p>
            <a:endParaRPr lang="en-GB" dirty="0" smtClean="0"/>
          </a:p>
          <a:p>
            <a:r>
              <a:rPr lang="en-GB" dirty="0" smtClean="0"/>
              <a:t>Regards,</a:t>
            </a:r>
          </a:p>
          <a:p>
            <a:endParaRPr lang="en-GB" dirty="0" smtClean="0"/>
          </a:p>
          <a:p>
            <a:r>
              <a:rPr lang="en-GB" dirty="0" smtClean="0"/>
              <a:t>Richard </a:t>
            </a:r>
            <a:r>
              <a:rPr lang="en-GB" dirty="0" err="1" smtClean="0"/>
              <a:t>Smith.sept</a:t>
            </a:r>
            <a:r>
              <a:rPr lang="en-GB" dirty="0" smtClean="0"/>
              <a:t> 10 2011</a:t>
            </a:r>
            <a:endParaRPr lang="en-GB" dirty="0"/>
          </a:p>
        </p:txBody>
      </p:sp>
      <p:sp>
        <p:nvSpPr>
          <p:cNvPr id="4" name="Slide Number Placeholder 3"/>
          <p:cNvSpPr>
            <a:spLocks noGrp="1"/>
          </p:cNvSpPr>
          <p:nvPr>
            <p:ph type="sldNum" sz="quarter" idx="10"/>
          </p:nvPr>
        </p:nvSpPr>
        <p:spPr/>
        <p:txBody>
          <a:bodyPr/>
          <a:lstStyle/>
          <a:p>
            <a:fld id="{58C2F2F9-D45E-304A-8147-B265627C930D}" type="slidenum">
              <a:rPr lang="en-GB" smtClean="0"/>
              <a:t>38</a:t>
            </a:fld>
            <a:endParaRPr lang="en-GB"/>
          </a:p>
        </p:txBody>
      </p:sp>
    </p:spTree>
    <p:extLst>
      <p:ext uri="{BB962C8B-B14F-4D97-AF65-F5344CB8AC3E}">
        <p14:creationId xmlns:p14="http://schemas.microsoft.com/office/powerpoint/2010/main" val="397537400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Yes, Richard was trained in Requirements by you and Kai while he was at Citi.</a:t>
            </a:r>
          </a:p>
          <a:p>
            <a:r>
              <a:rPr lang="en-GB" dirty="0" smtClean="0"/>
              <a:t> </a:t>
            </a:r>
          </a:p>
          <a:p>
            <a:r>
              <a:rPr lang="en-GB" dirty="0" smtClean="0"/>
              <a:t>From: Tom Gilb [</a:t>
            </a:r>
            <a:r>
              <a:rPr lang="en-GB" dirty="0" err="1" smtClean="0"/>
              <a:t>mailto:tom@gilb.com</a:t>
            </a:r>
            <a:r>
              <a:rPr lang="en-GB" dirty="0" smtClean="0"/>
              <a:t>] </a:t>
            </a:r>
          </a:p>
          <a:p>
            <a:r>
              <a:rPr lang="en-GB" dirty="0" smtClean="0"/>
              <a:t>Sent: 26 February 2009 15:16</a:t>
            </a:r>
          </a:p>
          <a:p>
            <a:r>
              <a:rPr lang="en-GB" dirty="0" smtClean="0"/>
              <a:t>To: Dick Holland</a:t>
            </a:r>
          </a:p>
          <a:p>
            <a:endParaRPr lang="en-GB" dirty="0" smtClean="0"/>
          </a:p>
          <a:p>
            <a:r>
              <a:rPr lang="en-GB" dirty="0" smtClean="0"/>
              <a:t>Hi Tom,</a:t>
            </a:r>
          </a:p>
          <a:p>
            <a:r>
              <a:rPr lang="en-GB" dirty="0" smtClean="0"/>
              <a:t> </a:t>
            </a:r>
          </a:p>
          <a:p>
            <a:r>
              <a:rPr lang="en-GB" dirty="0" smtClean="0"/>
              <a:t>I am honoured to be in contact with you again!  I attended a 3-day course with you and Kai whilst at Citigroup in 2006 (I worked in the FX e-commerce front-office team at the time).  You may be interested to know that I wrote a detailed business requirements spec (no design, just requirements) adopting many of your ideas shortly after the course including key quantified  requirements. This spec ended up staying largely stable for a year as we did an </a:t>
            </a:r>
            <a:r>
              <a:rPr lang="en-GB" dirty="0" err="1" smtClean="0"/>
              <a:t>evo</a:t>
            </a:r>
            <a:r>
              <a:rPr lang="en-GB" dirty="0" smtClean="0"/>
              <a:t> – like development process, at the end of which we successfully went live with a brand-new FX order management system in a global big-bang release to 800 Citi users in 20 locations. </a:t>
            </a:r>
          </a:p>
          <a:p>
            <a:r>
              <a:rPr lang="en-GB" dirty="0" smtClean="0"/>
              <a:t> </a:t>
            </a:r>
          </a:p>
          <a:p>
            <a:r>
              <a:rPr lang="en-GB" dirty="0" smtClean="0"/>
              <a:t>I hope to continue to use and expand competitive engineering practises at my new home here at LZ, with Dick’s help!</a:t>
            </a:r>
          </a:p>
          <a:p>
            <a:r>
              <a:rPr lang="en-GB" dirty="0" smtClean="0"/>
              <a:t> </a:t>
            </a:r>
          </a:p>
          <a:p>
            <a:r>
              <a:rPr lang="en-GB" dirty="0" smtClean="0"/>
              <a:t>Many regards,</a:t>
            </a:r>
          </a:p>
          <a:p>
            <a:r>
              <a:rPr lang="en-GB" dirty="0" smtClean="0"/>
              <a:t> </a:t>
            </a:r>
          </a:p>
          <a:p>
            <a:r>
              <a:rPr lang="en-GB" dirty="0" smtClean="0"/>
              <a:t>Richard.</a:t>
            </a:r>
          </a:p>
          <a:p>
            <a:endParaRPr lang="en-GB" dirty="0" smtClean="0"/>
          </a:p>
          <a:p>
            <a:r>
              <a:rPr lang="en-GB" dirty="0" smtClean="0"/>
              <a:t>Hi Tom,</a:t>
            </a:r>
          </a:p>
          <a:p>
            <a:endParaRPr lang="en-GB" dirty="0" smtClean="0"/>
          </a:p>
          <a:p>
            <a:r>
              <a:rPr lang="en-GB" dirty="0" smtClean="0"/>
              <a:t>Thought you might like to know I have just completed a review of Competitive Engineering on my own company's blog:</a:t>
            </a:r>
          </a:p>
          <a:p>
            <a:endParaRPr lang="en-GB" dirty="0" smtClean="0"/>
          </a:p>
          <a:p>
            <a:r>
              <a:rPr lang="en-GB" dirty="0" smtClean="0"/>
              <a:t>http://</a:t>
            </a:r>
            <a:r>
              <a:rPr lang="en-GB" dirty="0" err="1" smtClean="0"/>
              <a:t>rsbatechnology.co.uk</a:t>
            </a:r>
            <a:r>
              <a:rPr lang="en-GB" dirty="0" smtClean="0"/>
              <a:t>/blog:8</a:t>
            </a:r>
          </a:p>
          <a:p>
            <a:endParaRPr lang="en-GB" dirty="0" smtClean="0"/>
          </a:p>
          <a:p>
            <a:r>
              <a:rPr lang="en-GB" dirty="0" smtClean="0"/>
              <a:t>As I tried to do when I worked with Dick at </a:t>
            </a:r>
            <a:r>
              <a:rPr lang="en-GB" dirty="0" err="1" smtClean="0"/>
              <a:t>LatentZero</a:t>
            </a:r>
            <a:r>
              <a:rPr lang="en-GB" dirty="0" smtClean="0"/>
              <a:t>, I continue to try and spread the word to a world of (initial) unbelievers!   I actually have an interesting opportunity right now to demonstrate the benefits of early &amp; often delivery of value to stakeholders in a couple of new projects.  Look forward to meeting you and Kai again sometime ...</a:t>
            </a:r>
          </a:p>
          <a:p>
            <a:endParaRPr lang="en-GB" dirty="0" smtClean="0"/>
          </a:p>
          <a:p>
            <a:r>
              <a:rPr lang="en-GB" dirty="0" smtClean="0"/>
              <a:t>Regards,</a:t>
            </a:r>
          </a:p>
          <a:p>
            <a:endParaRPr lang="en-GB" dirty="0" smtClean="0"/>
          </a:p>
          <a:p>
            <a:r>
              <a:rPr lang="en-GB" dirty="0" smtClean="0"/>
              <a:t>Richard </a:t>
            </a:r>
            <a:r>
              <a:rPr lang="en-GB" dirty="0" err="1" smtClean="0"/>
              <a:t>Smith.sept</a:t>
            </a:r>
            <a:r>
              <a:rPr lang="en-GB" dirty="0" smtClean="0"/>
              <a:t> 10 2011</a:t>
            </a:r>
            <a:endParaRPr lang="en-GB" dirty="0"/>
          </a:p>
        </p:txBody>
      </p:sp>
      <p:sp>
        <p:nvSpPr>
          <p:cNvPr id="4" name="Slide Number Placeholder 3"/>
          <p:cNvSpPr>
            <a:spLocks noGrp="1"/>
          </p:cNvSpPr>
          <p:nvPr>
            <p:ph type="sldNum" sz="quarter" idx="10"/>
          </p:nvPr>
        </p:nvSpPr>
        <p:spPr/>
        <p:txBody>
          <a:bodyPr/>
          <a:lstStyle/>
          <a:p>
            <a:fld id="{58C2F2F9-D45E-304A-8147-B265627C930D}" type="slidenum">
              <a:rPr lang="en-GB" smtClean="0"/>
              <a:t>39</a:t>
            </a:fld>
            <a:endParaRPr lang="en-GB"/>
          </a:p>
        </p:txBody>
      </p:sp>
    </p:spTree>
    <p:extLst>
      <p:ext uri="{BB962C8B-B14F-4D97-AF65-F5344CB8AC3E}">
        <p14:creationId xmlns:p14="http://schemas.microsoft.com/office/powerpoint/2010/main" val="397537400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52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Tx/>
              <a:buNone/>
              <a:tabLst/>
              <a:defRPr/>
            </a:pPr>
            <a:r>
              <a:rPr lang="en-US" dirty="0" smtClean="0">
                <a:latin typeface="Calibri" charset="0"/>
              </a:rPr>
              <a:t>Slide developed Oct 6 2013 </a:t>
            </a:r>
            <a:r>
              <a:rPr lang="en-US" dirty="0" err="1" smtClean="0">
                <a:latin typeface="Calibri" charset="0"/>
              </a:rPr>
              <a:t>tsg</a:t>
            </a:r>
            <a:r>
              <a:rPr lang="en-US" dirty="0" smtClean="0">
                <a:latin typeface="Calibri" charset="0"/>
              </a:rPr>
              <a:t> for London Software Architecture Conference Talk 9 Oct</a:t>
            </a:r>
            <a:r>
              <a:rPr lang="en-US" baseline="0" dirty="0" smtClean="0">
                <a:latin typeface="Calibri" charset="0"/>
              </a:rPr>
              <a:t> 2013 </a:t>
            </a:r>
          </a:p>
          <a:p>
            <a:pPr>
              <a:spcBef>
                <a:spcPct val="0"/>
              </a:spcBef>
            </a:pPr>
            <a:endParaRPr lang="en-US" dirty="0" smtClean="0">
              <a:latin typeface="Calibri" charset="0"/>
            </a:endParaRPr>
          </a:p>
          <a:p>
            <a:pPr>
              <a:spcBef>
                <a:spcPct val="0"/>
              </a:spcBef>
            </a:pPr>
            <a:r>
              <a:rPr lang="en-US" dirty="0" smtClean="0">
                <a:latin typeface="Calibri" charset="0"/>
              </a:rPr>
              <a:t>15.1.18 </a:t>
            </a:r>
            <a:r>
              <a:rPr lang="en-US" dirty="0" err="1">
                <a:latin typeface="Calibri" charset="0"/>
              </a:rPr>
              <a:t>Quinnan</a:t>
            </a:r>
            <a:endParaRPr lang="en-US" dirty="0">
              <a:latin typeface="Calibri" charset="0"/>
            </a:endParaRPr>
          </a:p>
          <a:p>
            <a:pPr>
              <a:spcBef>
                <a:spcPct val="0"/>
              </a:spcBef>
            </a:pPr>
            <a:r>
              <a:rPr lang="en-US" dirty="0">
                <a:latin typeface="Calibri" charset="0"/>
              </a:rPr>
              <a:t> </a:t>
            </a:r>
          </a:p>
          <a:p>
            <a:pPr>
              <a:spcBef>
                <a:spcPct val="0"/>
              </a:spcBef>
            </a:pPr>
            <a:r>
              <a:rPr lang="en-US" dirty="0">
                <a:latin typeface="Calibri" charset="0"/>
              </a:rPr>
              <a:t>Source: Robert E. </a:t>
            </a:r>
            <a:r>
              <a:rPr lang="en-US" dirty="0" err="1">
                <a:latin typeface="Calibri" charset="0"/>
              </a:rPr>
              <a:t>Quinnan</a:t>
            </a:r>
            <a:r>
              <a:rPr lang="en-US" dirty="0">
                <a:latin typeface="Calibri" charset="0"/>
              </a:rPr>
              <a:t>, 'Software Engineering Management Practices', IBM Systems Journal, Vol. 19, No. 4, 1980, pp. 466~</a:t>
            </a:r>
            <a:r>
              <a:rPr lang="en-US" dirty="0" smtClean="0">
                <a:latin typeface="Calibri" charset="0"/>
              </a:rPr>
              <a:t>77</a:t>
            </a:r>
          </a:p>
          <a:p>
            <a:pPr marL="0" marR="0" indent="0" algn="l" defTabSz="457200" rtl="0" eaLnBrk="1" fontAlgn="base" latinLnBrk="0" hangingPunct="1">
              <a:lnSpc>
                <a:spcPct val="100000"/>
              </a:lnSpc>
              <a:spcBef>
                <a:spcPct val="0"/>
              </a:spcBef>
              <a:spcAft>
                <a:spcPct val="0"/>
              </a:spcAft>
              <a:buClrTx/>
              <a:buSzTx/>
              <a:buFontTx/>
              <a:buNone/>
              <a:tabLst/>
              <a:defRPr/>
            </a:pPr>
            <a:r>
              <a:rPr lang="en-GB" sz="1200" kern="1200" dirty="0" smtClean="0">
                <a:solidFill>
                  <a:schemeClr val="tx1"/>
                </a:solidFill>
                <a:latin typeface="+mn-lt"/>
                <a:ea typeface="ＭＳ Ｐゴシック" charset="0"/>
                <a:cs typeface="ＭＳ Ｐゴシック" charset="0"/>
              </a:rPr>
              <a:t>Robert E. </a:t>
            </a:r>
            <a:r>
              <a:rPr lang="en-GB" sz="1200" kern="1200" dirty="0" err="1" smtClean="0">
                <a:solidFill>
                  <a:schemeClr val="tx1"/>
                </a:solidFill>
                <a:latin typeface="+mn-lt"/>
                <a:ea typeface="ＭＳ Ｐゴシック" charset="0"/>
                <a:cs typeface="ＭＳ Ｐゴシック" charset="0"/>
              </a:rPr>
              <a:t>Quinnan</a:t>
            </a:r>
            <a:r>
              <a:rPr lang="en-GB" sz="1200" kern="1200" dirty="0" smtClean="0">
                <a:solidFill>
                  <a:schemeClr val="tx1"/>
                </a:solidFill>
                <a:latin typeface="+mn-lt"/>
                <a:ea typeface="ＭＳ Ｐゴシック" charset="0"/>
                <a:cs typeface="ＭＳ Ｐゴシック" charset="0"/>
              </a:rPr>
              <a:t>: </a:t>
            </a:r>
            <a:r>
              <a:rPr lang="en-GB" sz="1200" b="1" kern="1200" dirty="0" smtClean="0">
                <a:solidFill>
                  <a:schemeClr val="tx1"/>
                </a:solidFill>
                <a:latin typeface="+mn-lt"/>
                <a:ea typeface="ＭＳ Ｐゴシック" charset="0"/>
                <a:cs typeface="ＭＳ Ｐゴシック" charset="0"/>
              </a:rPr>
              <a:t>The Management of Software Engineering. Part V: Software Engineering Management Practices.</a:t>
            </a:r>
            <a:r>
              <a:rPr lang="en-GB" sz="1200" b="0" kern="1200" dirty="0" smtClean="0">
                <a:solidFill>
                  <a:schemeClr val="tx1"/>
                </a:solidFill>
                <a:latin typeface="+mn-lt"/>
                <a:ea typeface="ＭＳ Ｐゴシック" charset="0"/>
                <a:cs typeface="ＭＳ Ｐゴシック" charset="0"/>
              </a:rPr>
              <a:t> </a:t>
            </a:r>
            <a:r>
              <a:rPr lang="en-GB" sz="1200" b="0" kern="1200" dirty="0" smtClean="0">
                <a:solidFill>
                  <a:schemeClr val="tx1"/>
                </a:solidFill>
                <a:latin typeface="+mn-lt"/>
                <a:ea typeface="ＭＳ Ｐゴシック" charset="0"/>
                <a:cs typeface="ＭＳ Ｐゴシック" charset="0"/>
                <a:hlinkClick r:id="rId3"/>
              </a:rPr>
              <a:t>IBM Systems Journal 19(4): 466-477 (1980)	</a:t>
            </a:r>
          </a:p>
          <a:p>
            <a:pPr>
              <a:spcBef>
                <a:spcPct val="0"/>
              </a:spcBef>
            </a:pPr>
            <a:endParaRPr lang="en-US" dirty="0">
              <a:latin typeface="Calibri" charset="0"/>
            </a:endParaRPr>
          </a:p>
          <a:p>
            <a:pPr>
              <a:spcBef>
                <a:spcPct val="0"/>
              </a:spcBef>
            </a:pPr>
            <a:r>
              <a:rPr lang="en-US" dirty="0">
                <a:latin typeface="Calibri" charset="0"/>
              </a:rPr>
              <a:t> </a:t>
            </a:r>
          </a:p>
          <a:p>
            <a:pPr>
              <a:spcBef>
                <a:spcPct val="0"/>
              </a:spcBef>
            </a:pPr>
            <a:r>
              <a:rPr lang="en-US" dirty="0" err="1">
                <a:latin typeface="Calibri" charset="0"/>
              </a:rPr>
              <a:t>Quinnan</a:t>
            </a:r>
            <a:r>
              <a:rPr lang="en-US" dirty="0">
                <a:latin typeface="Calibri" charset="0"/>
              </a:rPr>
              <a:t> describes the process control loop used by IBM FSD to ensure that cost targets are met.</a:t>
            </a:r>
          </a:p>
          <a:p>
            <a:pPr>
              <a:spcBef>
                <a:spcPct val="0"/>
              </a:spcBef>
            </a:pPr>
            <a:r>
              <a:rPr lang="en-US" dirty="0">
                <a:latin typeface="Calibri" charset="0"/>
              </a:rPr>
              <a:t> </a:t>
            </a:r>
          </a:p>
          <a:p>
            <a:pPr>
              <a:spcBef>
                <a:spcPct val="0"/>
              </a:spcBef>
            </a:pPr>
            <a:r>
              <a:rPr lang="en-US" dirty="0">
                <a:latin typeface="Calibri" charset="0"/>
              </a:rPr>
              <a:t>'Cost management. . . yields valid cost plans linked to technical performance. Our practice carries cost management farther by introducing design-to-cost guidance. Design, development, and managerial practices are applied in an integrated way to ensure that software technical management is consistent with cost management. The method [illustrated in this book by Figure 7.10] consists of developing a design, estimating its cost, and ensuring that the design is cost-effective.' (p. 473)</a:t>
            </a:r>
          </a:p>
          <a:p>
            <a:pPr>
              <a:spcBef>
                <a:spcPct val="0"/>
              </a:spcBef>
            </a:pPr>
            <a:r>
              <a:rPr lang="en-US" dirty="0">
                <a:latin typeface="Calibri" charset="0"/>
              </a:rPr>
              <a:t> </a:t>
            </a:r>
          </a:p>
          <a:p>
            <a:pPr>
              <a:spcBef>
                <a:spcPct val="0"/>
              </a:spcBef>
            </a:pPr>
            <a:r>
              <a:rPr lang="en-US" dirty="0">
                <a:latin typeface="Calibri" charset="0"/>
              </a:rPr>
              <a:t>	He goes on to describe a design iteration process trying to meet cost targets by either redesign or by sacrificing 'planned capability.' When a satisfactory design at cost target is achieved for a single increment, the 'development of each increment can proceed concurrently with the program design of the others.'</a:t>
            </a:r>
          </a:p>
          <a:p>
            <a:pPr>
              <a:spcBef>
                <a:spcPct val="0"/>
              </a:spcBef>
            </a:pPr>
            <a:r>
              <a:rPr lang="en-US" dirty="0">
                <a:latin typeface="Calibri" charset="0"/>
              </a:rPr>
              <a:t> </a:t>
            </a:r>
          </a:p>
          <a:p>
            <a:pPr>
              <a:spcBef>
                <a:spcPct val="0"/>
              </a:spcBef>
            </a:pPr>
            <a:r>
              <a:rPr lang="en-US" dirty="0">
                <a:latin typeface="Calibri" charset="0"/>
              </a:rPr>
              <a:t>'Design is an iterative process in which each design level is a refinement of the previous level.' (p. 474)</a:t>
            </a:r>
          </a:p>
          <a:p>
            <a:pPr>
              <a:spcBef>
                <a:spcPct val="0"/>
              </a:spcBef>
            </a:pPr>
            <a:r>
              <a:rPr lang="en-US" dirty="0">
                <a:latin typeface="Calibri" charset="0"/>
              </a:rPr>
              <a:t> </a:t>
            </a:r>
          </a:p>
          <a:p>
            <a:pPr>
              <a:spcBef>
                <a:spcPct val="0"/>
              </a:spcBef>
            </a:pPr>
            <a:r>
              <a:rPr lang="en-US" dirty="0">
                <a:latin typeface="Calibri" charset="0"/>
              </a:rPr>
              <a:t>	It is clear from this that they avoid the big bang cost estimation approach. Not only do they iterate in seeking the appropriate balance between cost and design for a single increment, but they iterate through a series of increments, thus reducing the complexity of the task, and increasing the probability of learning from experience, won as each increment develops, and as the true cost of the increment becomes a fact.</a:t>
            </a:r>
          </a:p>
          <a:p>
            <a:pPr>
              <a:spcBef>
                <a:spcPct val="0"/>
              </a:spcBef>
            </a:pPr>
            <a:r>
              <a:rPr lang="en-US" dirty="0">
                <a:latin typeface="Calibri" charset="0"/>
              </a:rPr>
              <a:t> </a:t>
            </a:r>
          </a:p>
          <a:p>
            <a:pPr>
              <a:spcBef>
                <a:spcPct val="0"/>
              </a:spcBef>
            </a:pPr>
            <a:r>
              <a:rPr lang="en-US" dirty="0">
                <a:latin typeface="Calibri" charset="0"/>
              </a:rPr>
              <a:t>'When the development and test of an increment are complete, an estimate to complete the remaining increments is computed.' (p. 474)</a:t>
            </a:r>
          </a:p>
          <a:p>
            <a:pPr>
              <a:spcBef>
                <a:spcPct val="0"/>
              </a:spcBef>
            </a:pPr>
            <a:r>
              <a:rPr lang="en-US" dirty="0">
                <a:latin typeface="Calibri" charset="0"/>
              </a:rPr>
              <a:t> </a:t>
            </a:r>
          </a:p>
          <a:p>
            <a:pPr>
              <a:spcBef>
                <a:spcPct val="0"/>
              </a:spcBef>
            </a:pPr>
            <a:r>
              <a:rPr lang="en-US" dirty="0">
                <a:latin typeface="Calibri" charset="0"/>
              </a:rPr>
              <a:t>	This article is far richer than our few selected quotations can show, with regard to concepts of cost estimation and control.</a:t>
            </a:r>
          </a:p>
          <a:p>
            <a:pPr>
              <a:spcBef>
                <a:spcPct val="0"/>
              </a:spcBef>
            </a:pPr>
            <a:r>
              <a:rPr lang="en-US" dirty="0">
                <a:latin typeface="Calibri" charset="0"/>
              </a:rPr>
              <a:t> </a:t>
            </a:r>
          </a:p>
          <a:p>
            <a:pPr>
              <a:spcBef>
                <a:spcPct val="0"/>
              </a:spcBef>
            </a:pPr>
            <a:r>
              <a:rPr lang="en-US" dirty="0">
                <a:latin typeface="Calibri" charset="0"/>
              </a:rPr>
              <a:t> </a:t>
            </a:r>
          </a:p>
          <a:p>
            <a:pPr>
              <a:spcBef>
                <a:spcPct val="0"/>
              </a:spcBef>
            </a:pPr>
            <a:endParaRPr lang="en-GB" dirty="0">
              <a:latin typeface="Calibri" charset="0"/>
            </a:endParaRPr>
          </a:p>
        </p:txBody>
      </p:sp>
      <p:sp>
        <p:nvSpPr>
          <p:cNvPr id="552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7BC7FEB1-462A-DE44-A53A-E54205B8E2E0}" type="slidenum">
              <a:rPr lang="en-GB" sz="1200"/>
              <a:pPr eaLnBrk="1" hangingPunct="1"/>
              <a:t>40</a:t>
            </a:fld>
            <a:endParaRPr lang="en-GB" sz="120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52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Tx/>
              <a:buNone/>
              <a:tabLst/>
              <a:defRPr/>
            </a:pPr>
            <a:r>
              <a:rPr lang="en-US" dirty="0" smtClean="0">
                <a:latin typeface="Calibri" charset="0"/>
              </a:rPr>
              <a:t>Slide developed Oct 6 2013 </a:t>
            </a:r>
            <a:r>
              <a:rPr lang="en-US" dirty="0" err="1" smtClean="0">
                <a:latin typeface="Calibri" charset="0"/>
              </a:rPr>
              <a:t>tsg</a:t>
            </a:r>
            <a:r>
              <a:rPr lang="en-US" dirty="0" smtClean="0">
                <a:latin typeface="Calibri" charset="0"/>
              </a:rPr>
              <a:t> for London Software Architecture Conference Talk 9 Oct</a:t>
            </a:r>
            <a:r>
              <a:rPr lang="en-US" baseline="0" dirty="0" smtClean="0">
                <a:latin typeface="Calibri" charset="0"/>
              </a:rPr>
              <a:t> 2013 </a:t>
            </a:r>
          </a:p>
          <a:p>
            <a:pPr>
              <a:spcBef>
                <a:spcPct val="0"/>
              </a:spcBef>
            </a:pPr>
            <a:endParaRPr lang="en-US" dirty="0" smtClean="0">
              <a:latin typeface="Calibri" charset="0"/>
            </a:endParaRPr>
          </a:p>
          <a:p>
            <a:pPr>
              <a:spcBef>
                <a:spcPct val="0"/>
              </a:spcBef>
            </a:pPr>
            <a:r>
              <a:rPr lang="en-US" dirty="0" smtClean="0">
                <a:latin typeface="Calibri" charset="0"/>
              </a:rPr>
              <a:t>15.1.18 </a:t>
            </a:r>
            <a:r>
              <a:rPr lang="en-US" dirty="0" err="1">
                <a:latin typeface="Calibri" charset="0"/>
              </a:rPr>
              <a:t>Quinnan</a:t>
            </a:r>
            <a:endParaRPr lang="en-US" dirty="0">
              <a:latin typeface="Calibri" charset="0"/>
            </a:endParaRPr>
          </a:p>
          <a:p>
            <a:pPr>
              <a:spcBef>
                <a:spcPct val="0"/>
              </a:spcBef>
            </a:pPr>
            <a:r>
              <a:rPr lang="en-US" dirty="0">
                <a:latin typeface="Calibri" charset="0"/>
              </a:rPr>
              <a:t> </a:t>
            </a:r>
          </a:p>
          <a:p>
            <a:pPr>
              <a:spcBef>
                <a:spcPct val="0"/>
              </a:spcBef>
            </a:pPr>
            <a:r>
              <a:rPr lang="en-US" dirty="0">
                <a:latin typeface="Calibri" charset="0"/>
              </a:rPr>
              <a:t>Source: Robert E. </a:t>
            </a:r>
            <a:r>
              <a:rPr lang="en-US" dirty="0" err="1">
                <a:latin typeface="Calibri" charset="0"/>
              </a:rPr>
              <a:t>Quinnan</a:t>
            </a:r>
            <a:r>
              <a:rPr lang="en-US" dirty="0">
                <a:latin typeface="Calibri" charset="0"/>
              </a:rPr>
              <a:t>, 'Software Engineering Management Practices', IBM Systems Journal, Vol. 19, No. 4, 1980, pp. 466~</a:t>
            </a:r>
            <a:r>
              <a:rPr lang="en-US" dirty="0" smtClean="0">
                <a:latin typeface="Calibri" charset="0"/>
              </a:rPr>
              <a:t>77</a:t>
            </a:r>
          </a:p>
          <a:p>
            <a:pPr marL="0" marR="0" indent="0" algn="l" defTabSz="457200" rtl="0" eaLnBrk="1" fontAlgn="base" latinLnBrk="0" hangingPunct="1">
              <a:lnSpc>
                <a:spcPct val="100000"/>
              </a:lnSpc>
              <a:spcBef>
                <a:spcPct val="0"/>
              </a:spcBef>
              <a:spcAft>
                <a:spcPct val="0"/>
              </a:spcAft>
              <a:buClrTx/>
              <a:buSzTx/>
              <a:buFontTx/>
              <a:buNone/>
              <a:tabLst/>
              <a:defRPr/>
            </a:pPr>
            <a:r>
              <a:rPr lang="en-GB" sz="1200" kern="1200" dirty="0" smtClean="0">
                <a:solidFill>
                  <a:schemeClr val="tx1"/>
                </a:solidFill>
                <a:latin typeface="+mn-lt"/>
                <a:ea typeface="ＭＳ Ｐゴシック" charset="0"/>
                <a:cs typeface="ＭＳ Ｐゴシック" charset="0"/>
              </a:rPr>
              <a:t>Robert E. </a:t>
            </a:r>
            <a:r>
              <a:rPr lang="en-GB" sz="1200" kern="1200" dirty="0" err="1" smtClean="0">
                <a:solidFill>
                  <a:schemeClr val="tx1"/>
                </a:solidFill>
                <a:latin typeface="+mn-lt"/>
                <a:ea typeface="ＭＳ Ｐゴシック" charset="0"/>
                <a:cs typeface="ＭＳ Ｐゴシック" charset="0"/>
              </a:rPr>
              <a:t>Quinnan</a:t>
            </a:r>
            <a:r>
              <a:rPr lang="en-GB" sz="1200" kern="1200" dirty="0" smtClean="0">
                <a:solidFill>
                  <a:schemeClr val="tx1"/>
                </a:solidFill>
                <a:latin typeface="+mn-lt"/>
                <a:ea typeface="ＭＳ Ｐゴシック" charset="0"/>
                <a:cs typeface="ＭＳ Ｐゴシック" charset="0"/>
              </a:rPr>
              <a:t>: </a:t>
            </a:r>
            <a:r>
              <a:rPr lang="en-GB" sz="1200" b="1" kern="1200" dirty="0" smtClean="0">
                <a:solidFill>
                  <a:schemeClr val="tx1"/>
                </a:solidFill>
                <a:latin typeface="+mn-lt"/>
                <a:ea typeface="ＭＳ Ｐゴシック" charset="0"/>
                <a:cs typeface="ＭＳ Ｐゴシック" charset="0"/>
              </a:rPr>
              <a:t>The Management of Software Engineering. Part V: Software Engineering Management Practices.</a:t>
            </a:r>
            <a:r>
              <a:rPr lang="en-GB" sz="1200" b="0" kern="1200" dirty="0" smtClean="0">
                <a:solidFill>
                  <a:schemeClr val="tx1"/>
                </a:solidFill>
                <a:latin typeface="+mn-lt"/>
                <a:ea typeface="ＭＳ Ｐゴシック" charset="0"/>
                <a:cs typeface="ＭＳ Ｐゴシック" charset="0"/>
              </a:rPr>
              <a:t> </a:t>
            </a:r>
            <a:r>
              <a:rPr lang="en-GB" sz="1200" b="0" kern="1200" dirty="0" smtClean="0">
                <a:solidFill>
                  <a:schemeClr val="tx1"/>
                </a:solidFill>
                <a:latin typeface="+mn-lt"/>
                <a:ea typeface="ＭＳ Ｐゴシック" charset="0"/>
                <a:cs typeface="ＭＳ Ｐゴシック" charset="0"/>
                <a:hlinkClick r:id="rId3"/>
              </a:rPr>
              <a:t>IBM Systems Journal 19(4): 466-477 (1980)	</a:t>
            </a:r>
          </a:p>
          <a:p>
            <a:pPr>
              <a:spcBef>
                <a:spcPct val="0"/>
              </a:spcBef>
            </a:pPr>
            <a:endParaRPr lang="en-US" dirty="0">
              <a:latin typeface="Calibri" charset="0"/>
            </a:endParaRPr>
          </a:p>
          <a:p>
            <a:pPr>
              <a:spcBef>
                <a:spcPct val="0"/>
              </a:spcBef>
            </a:pPr>
            <a:r>
              <a:rPr lang="en-US" dirty="0">
                <a:latin typeface="Calibri" charset="0"/>
              </a:rPr>
              <a:t> </a:t>
            </a:r>
          </a:p>
          <a:p>
            <a:pPr>
              <a:spcBef>
                <a:spcPct val="0"/>
              </a:spcBef>
            </a:pPr>
            <a:r>
              <a:rPr lang="en-US" dirty="0" err="1">
                <a:latin typeface="Calibri" charset="0"/>
              </a:rPr>
              <a:t>Quinnan</a:t>
            </a:r>
            <a:r>
              <a:rPr lang="en-US" dirty="0">
                <a:latin typeface="Calibri" charset="0"/>
              </a:rPr>
              <a:t> describes the process control loop used by IBM FSD to ensure that cost targets are met.</a:t>
            </a:r>
          </a:p>
          <a:p>
            <a:pPr>
              <a:spcBef>
                <a:spcPct val="0"/>
              </a:spcBef>
            </a:pPr>
            <a:r>
              <a:rPr lang="en-US" dirty="0">
                <a:latin typeface="Calibri" charset="0"/>
              </a:rPr>
              <a:t> </a:t>
            </a:r>
          </a:p>
          <a:p>
            <a:pPr>
              <a:spcBef>
                <a:spcPct val="0"/>
              </a:spcBef>
            </a:pPr>
            <a:r>
              <a:rPr lang="en-US" dirty="0">
                <a:latin typeface="Calibri" charset="0"/>
              </a:rPr>
              <a:t>'Cost management. . . yields valid cost plans linked to technical performance. Our practice carries cost management farther by introducing design-to-cost guidance. Design, development, and managerial practices are applied in an integrated way to ensure that software technical management is consistent with cost management. The method [illustrated in this book by Figure 7.10] consists of developing a design, estimating its cost, and ensuring that the design is cost-effective.' (p. 473)</a:t>
            </a:r>
          </a:p>
          <a:p>
            <a:pPr>
              <a:spcBef>
                <a:spcPct val="0"/>
              </a:spcBef>
            </a:pPr>
            <a:r>
              <a:rPr lang="en-US" dirty="0">
                <a:latin typeface="Calibri" charset="0"/>
              </a:rPr>
              <a:t> </a:t>
            </a:r>
          </a:p>
          <a:p>
            <a:pPr>
              <a:spcBef>
                <a:spcPct val="0"/>
              </a:spcBef>
            </a:pPr>
            <a:r>
              <a:rPr lang="en-US" dirty="0">
                <a:latin typeface="Calibri" charset="0"/>
              </a:rPr>
              <a:t>	He goes on to describe a design iteration process trying to meet cost targets by either redesign or by sacrificing 'planned capability.' When a satisfactory design at cost target is achieved for a single increment, the 'development of each increment can proceed concurrently with the program design of the others.'</a:t>
            </a:r>
          </a:p>
          <a:p>
            <a:pPr>
              <a:spcBef>
                <a:spcPct val="0"/>
              </a:spcBef>
            </a:pPr>
            <a:r>
              <a:rPr lang="en-US" dirty="0">
                <a:latin typeface="Calibri" charset="0"/>
              </a:rPr>
              <a:t> </a:t>
            </a:r>
          </a:p>
          <a:p>
            <a:pPr>
              <a:spcBef>
                <a:spcPct val="0"/>
              </a:spcBef>
            </a:pPr>
            <a:r>
              <a:rPr lang="en-US" dirty="0">
                <a:latin typeface="Calibri" charset="0"/>
              </a:rPr>
              <a:t>'Design is an iterative process in which each design level is a refinement of the previous level.' (p. 474)</a:t>
            </a:r>
          </a:p>
          <a:p>
            <a:pPr>
              <a:spcBef>
                <a:spcPct val="0"/>
              </a:spcBef>
            </a:pPr>
            <a:r>
              <a:rPr lang="en-US" dirty="0">
                <a:latin typeface="Calibri" charset="0"/>
              </a:rPr>
              <a:t> </a:t>
            </a:r>
          </a:p>
          <a:p>
            <a:pPr>
              <a:spcBef>
                <a:spcPct val="0"/>
              </a:spcBef>
            </a:pPr>
            <a:r>
              <a:rPr lang="en-US" dirty="0">
                <a:latin typeface="Calibri" charset="0"/>
              </a:rPr>
              <a:t>	It is clear from this that they avoid the big bang cost estimation approach. Not only do they iterate in seeking the appropriate balance between cost and design for a single increment, but they iterate through a series of increments, thus reducing the complexity of the task, and increasing the probability of learning from experience, won as each increment develops, and as the true cost of the increment becomes a fact.</a:t>
            </a:r>
          </a:p>
          <a:p>
            <a:pPr>
              <a:spcBef>
                <a:spcPct val="0"/>
              </a:spcBef>
            </a:pPr>
            <a:r>
              <a:rPr lang="en-US" dirty="0">
                <a:latin typeface="Calibri" charset="0"/>
              </a:rPr>
              <a:t> </a:t>
            </a:r>
          </a:p>
          <a:p>
            <a:pPr>
              <a:spcBef>
                <a:spcPct val="0"/>
              </a:spcBef>
            </a:pPr>
            <a:r>
              <a:rPr lang="en-US" dirty="0">
                <a:latin typeface="Calibri" charset="0"/>
              </a:rPr>
              <a:t>'When the development and test of an increment are complete, an estimate to complete the remaining increments is computed.' (p. 474)</a:t>
            </a:r>
          </a:p>
          <a:p>
            <a:pPr>
              <a:spcBef>
                <a:spcPct val="0"/>
              </a:spcBef>
            </a:pPr>
            <a:r>
              <a:rPr lang="en-US" dirty="0">
                <a:latin typeface="Calibri" charset="0"/>
              </a:rPr>
              <a:t> </a:t>
            </a:r>
          </a:p>
          <a:p>
            <a:pPr>
              <a:spcBef>
                <a:spcPct val="0"/>
              </a:spcBef>
            </a:pPr>
            <a:r>
              <a:rPr lang="en-US" dirty="0">
                <a:latin typeface="Calibri" charset="0"/>
              </a:rPr>
              <a:t>	This article is far richer than our few selected quotations can show, with regard to concepts of cost estimation and control.</a:t>
            </a:r>
          </a:p>
          <a:p>
            <a:pPr>
              <a:spcBef>
                <a:spcPct val="0"/>
              </a:spcBef>
            </a:pPr>
            <a:r>
              <a:rPr lang="en-US" dirty="0">
                <a:latin typeface="Calibri" charset="0"/>
              </a:rPr>
              <a:t> </a:t>
            </a:r>
          </a:p>
          <a:p>
            <a:pPr>
              <a:spcBef>
                <a:spcPct val="0"/>
              </a:spcBef>
            </a:pPr>
            <a:r>
              <a:rPr lang="en-US" dirty="0">
                <a:latin typeface="Calibri" charset="0"/>
              </a:rPr>
              <a:t> </a:t>
            </a:r>
          </a:p>
          <a:p>
            <a:pPr>
              <a:spcBef>
                <a:spcPct val="0"/>
              </a:spcBef>
            </a:pPr>
            <a:endParaRPr lang="en-GB" dirty="0">
              <a:latin typeface="Calibri" charset="0"/>
            </a:endParaRPr>
          </a:p>
        </p:txBody>
      </p:sp>
      <p:sp>
        <p:nvSpPr>
          <p:cNvPr id="552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7BC7FEB1-462A-DE44-A53A-E54205B8E2E0}" type="slidenum">
              <a:rPr lang="en-GB" sz="1200"/>
              <a:pPr eaLnBrk="1" hangingPunct="1"/>
              <a:t>41</a:t>
            </a:fld>
            <a:endParaRPr lang="en-GB" sz="120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52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dirty="0" smtClean="0">
                <a:latin typeface="Calibri" charset="0"/>
              </a:rPr>
              <a:t>Slide developed Oct 6 2013 </a:t>
            </a:r>
            <a:r>
              <a:rPr lang="en-US" dirty="0" err="1" smtClean="0">
                <a:latin typeface="Calibri" charset="0"/>
              </a:rPr>
              <a:t>tsg</a:t>
            </a:r>
            <a:r>
              <a:rPr lang="en-US" dirty="0" smtClean="0">
                <a:latin typeface="Calibri" charset="0"/>
              </a:rPr>
              <a:t> for London Software Architecture Conference Talk 9 Oct</a:t>
            </a:r>
            <a:r>
              <a:rPr lang="en-US" baseline="0" dirty="0" smtClean="0">
                <a:latin typeface="Calibri" charset="0"/>
              </a:rPr>
              <a:t> 2013 </a:t>
            </a:r>
          </a:p>
          <a:p>
            <a:pPr>
              <a:spcBef>
                <a:spcPct val="0"/>
              </a:spcBef>
            </a:pPr>
            <a:endParaRPr lang="en-US" baseline="0" dirty="0" smtClean="0">
              <a:latin typeface="Calibri" charset="0"/>
            </a:endParaRPr>
          </a:p>
          <a:p>
            <a:pPr>
              <a:spcBef>
                <a:spcPct val="0"/>
              </a:spcBef>
            </a:pPr>
            <a:r>
              <a:rPr lang="en-US" dirty="0" smtClean="0">
                <a:latin typeface="Calibri" charset="0"/>
              </a:rPr>
              <a:t>15.1.18 </a:t>
            </a:r>
            <a:r>
              <a:rPr lang="en-US" dirty="0" err="1">
                <a:latin typeface="Calibri" charset="0"/>
              </a:rPr>
              <a:t>Quinnan</a:t>
            </a:r>
            <a:endParaRPr lang="en-US" dirty="0">
              <a:latin typeface="Calibri" charset="0"/>
            </a:endParaRPr>
          </a:p>
          <a:p>
            <a:pPr>
              <a:spcBef>
                <a:spcPct val="0"/>
              </a:spcBef>
            </a:pPr>
            <a:r>
              <a:rPr lang="en-US" dirty="0">
                <a:latin typeface="Calibri" charset="0"/>
              </a:rPr>
              <a:t> </a:t>
            </a:r>
          </a:p>
          <a:p>
            <a:pPr>
              <a:spcBef>
                <a:spcPct val="0"/>
              </a:spcBef>
            </a:pPr>
            <a:r>
              <a:rPr lang="en-US" dirty="0">
                <a:latin typeface="Calibri" charset="0"/>
              </a:rPr>
              <a:t>Source: Robert E. </a:t>
            </a:r>
            <a:r>
              <a:rPr lang="en-US" dirty="0" err="1">
                <a:latin typeface="Calibri" charset="0"/>
              </a:rPr>
              <a:t>Quinnan</a:t>
            </a:r>
            <a:r>
              <a:rPr lang="en-US" dirty="0">
                <a:latin typeface="Calibri" charset="0"/>
              </a:rPr>
              <a:t>, 'Software Engineering Management Practices', IBM Systems Journal, Vol. 19, No. 4, 1980, pp. 466~</a:t>
            </a:r>
            <a:r>
              <a:rPr lang="en-US" dirty="0" smtClean="0">
                <a:latin typeface="Calibri" charset="0"/>
              </a:rPr>
              <a:t>77</a:t>
            </a:r>
          </a:p>
          <a:p>
            <a:pPr marL="0" marR="0" indent="0" algn="l" defTabSz="457200" rtl="0" eaLnBrk="1" fontAlgn="base" latinLnBrk="0" hangingPunct="1">
              <a:lnSpc>
                <a:spcPct val="100000"/>
              </a:lnSpc>
              <a:spcBef>
                <a:spcPct val="0"/>
              </a:spcBef>
              <a:spcAft>
                <a:spcPct val="0"/>
              </a:spcAft>
              <a:buClrTx/>
              <a:buSzTx/>
              <a:buFontTx/>
              <a:buNone/>
              <a:tabLst/>
              <a:defRPr/>
            </a:pPr>
            <a:r>
              <a:rPr lang="en-GB" sz="1200" kern="1200" dirty="0" smtClean="0">
                <a:solidFill>
                  <a:schemeClr val="tx1"/>
                </a:solidFill>
                <a:latin typeface="+mn-lt"/>
                <a:ea typeface="ＭＳ Ｐゴシック" charset="0"/>
                <a:cs typeface="ＭＳ Ｐゴシック" charset="0"/>
              </a:rPr>
              <a:t>Robert E. </a:t>
            </a:r>
            <a:r>
              <a:rPr lang="en-GB" sz="1200" kern="1200" dirty="0" err="1" smtClean="0">
                <a:solidFill>
                  <a:schemeClr val="tx1"/>
                </a:solidFill>
                <a:latin typeface="+mn-lt"/>
                <a:ea typeface="ＭＳ Ｐゴシック" charset="0"/>
                <a:cs typeface="ＭＳ Ｐゴシック" charset="0"/>
              </a:rPr>
              <a:t>Quinnan</a:t>
            </a:r>
            <a:r>
              <a:rPr lang="en-GB" sz="1200" kern="1200" dirty="0" smtClean="0">
                <a:solidFill>
                  <a:schemeClr val="tx1"/>
                </a:solidFill>
                <a:latin typeface="+mn-lt"/>
                <a:ea typeface="ＭＳ Ｐゴシック" charset="0"/>
                <a:cs typeface="ＭＳ Ｐゴシック" charset="0"/>
              </a:rPr>
              <a:t>: </a:t>
            </a:r>
            <a:r>
              <a:rPr lang="en-GB" sz="1200" b="1" kern="1200" dirty="0" smtClean="0">
                <a:solidFill>
                  <a:schemeClr val="tx1"/>
                </a:solidFill>
                <a:latin typeface="+mn-lt"/>
                <a:ea typeface="ＭＳ Ｐゴシック" charset="0"/>
                <a:cs typeface="ＭＳ Ｐゴシック" charset="0"/>
              </a:rPr>
              <a:t>The Management of Software Engineering. Part V: Software Engineering Management Practices.</a:t>
            </a:r>
            <a:r>
              <a:rPr lang="en-GB" sz="1200" b="0" kern="1200" dirty="0" smtClean="0">
                <a:solidFill>
                  <a:schemeClr val="tx1"/>
                </a:solidFill>
                <a:latin typeface="+mn-lt"/>
                <a:ea typeface="ＭＳ Ｐゴシック" charset="0"/>
                <a:cs typeface="ＭＳ Ｐゴシック" charset="0"/>
              </a:rPr>
              <a:t> </a:t>
            </a:r>
            <a:r>
              <a:rPr lang="en-GB" sz="1200" b="0" kern="1200" dirty="0" smtClean="0">
                <a:solidFill>
                  <a:schemeClr val="tx1"/>
                </a:solidFill>
                <a:latin typeface="+mn-lt"/>
                <a:ea typeface="ＭＳ Ｐゴシック" charset="0"/>
                <a:cs typeface="ＭＳ Ｐゴシック" charset="0"/>
                <a:hlinkClick r:id="rId3"/>
              </a:rPr>
              <a:t>IBM Systems Journal 19(4): 466-477 (1980)	</a:t>
            </a:r>
          </a:p>
          <a:p>
            <a:pPr>
              <a:spcBef>
                <a:spcPct val="0"/>
              </a:spcBef>
            </a:pPr>
            <a:endParaRPr lang="en-US" dirty="0">
              <a:latin typeface="Calibri" charset="0"/>
            </a:endParaRPr>
          </a:p>
          <a:p>
            <a:pPr>
              <a:spcBef>
                <a:spcPct val="0"/>
              </a:spcBef>
            </a:pPr>
            <a:r>
              <a:rPr lang="en-US" dirty="0">
                <a:latin typeface="Calibri" charset="0"/>
              </a:rPr>
              <a:t> </a:t>
            </a:r>
          </a:p>
          <a:p>
            <a:pPr>
              <a:spcBef>
                <a:spcPct val="0"/>
              </a:spcBef>
            </a:pPr>
            <a:r>
              <a:rPr lang="en-US" dirty="0" err="1">
                <a:latin typeface="Calibri" charset="0"/>
              </a:rPr>
              <a:t>Quinnan</a:t>
            </a:r>
            <a:r>
              <a:rPr lang="en-US" dirty="0">
                <a:latin typeface="Calibri" charset="0"/>
              </a:rPr>
              <a:t> describes the process control loop used by IBM FSD to ensure that cost targets are met.</a:t>
            </a:r>
          </a:p>
          <a:p>
            <a:pPr>
              <a:spcBef>
                <a:spcPct val="0"/>
              </a:spcBef>
            </a:pPr>
            <a:r>
              <a:rPr lang="en-US" dirty="0">
                <a:latin typeface="Calibri" charset="0"/>
              </a:rPr>
              <a:t> </a:t>
            </a:r>
          </a:p>
          <a:p>
            <a:pPr>
              <a:spcBef>
                <a:spcPct val="0"/>
              </a:spcBef>
            </a:pPr>
            <a:r>
              <a:rPr lang="en-US" dirty="0">
                <a:latin typeface="Calibri" charset="0"/>
              </a:rPr>
              <a:t>'Cost management. . . yields valid cost plans linked to technical performance. Our practice carries cost management farther by introducing design-to-cost guidance. Design, development, and managerial practices are applied in an integrated way to ensure that software technical management is consistent with cost management. The method [illustrated in this book by Figure 7.10] consists of developing a design, estimating its cost, and ensuring that the design is cost-effective.' (p. 473)</a:t>
            </a:r>
          </a:p>
          <a:p>
            <a:pPr>
              <a:spcBef>
                <a:spcPct val="0"/>
              </a:spcBef>
            </a:pPr>
            <a:r>
              <a:rPr lang="en-US" dirty="0">
                <a:latin typeface="Calibri" charset="0"/>
              </a:rPr>
              <a:t> </a:t>
            </a:r>
          </a:p>
          <a:p>
            <a:pPr>
              <a:spcBef>
                <a:spcPct val="0"/>
              </a:spcBef>
            </a:pPr>
            <a:r>
              <a:rPr lang="en-US" dirty="0">
                <a:latin typeface="Calibri" charset="0"/>
              </a:rPr>
              <a:t>	He goes on to describe a design iteration process trying to meet cost targets by either redesign or by sacrificing 'planned capability.' When a satisfactory design at cost target is achieved for a single increment, the 'development of each increment can proceed concurrently with the program design of the others.'</a:t>
            </a:r>
          </a:p>
          <a:p>
            <a:pPr>
              <a:spcBef>
                <a:spcPct val="0"/>
              </a:spcBef>
            </a:pPr>
            <a:r>
              <a:rPr lang="en-US" dirty="0">
                <a:latin typeface="Calibri" charset="0"/>
              </a:rPr>
              <a:t> </a:t>
            </a:r>
          </a:p>
          <a:p>
            <a:pPr>
              <a:spcBef>
                <a:spcPct val="0"/>
              </a:spcBef>
            </a:pPr>
            <a:r>
              <a:rPr lang="en-US" dirty="0">
                <a:latin typeface="Calibri" charset="0"/>
              </a:rPr>
              <a:t>'Design is an iterative process in which each design level is a refinement of the previous level.' (p. 474)</a:t>
            </a:r>
          </a:p>
          <a:p>
            <a:pPr>
              <a:spcBef>
                <a:spcPct val="0"/>
              </a:spcBef>
            </a:pPr>
            <a:r>
              <a:rPr lang="en-US" dirty="0">
                <a:latin typeface="Calibri" charset="0"/>
              </a:rPr>
              <a:t> </a:t>
            </a:r>
          </a:p>
          <a:p>
            <a:pPr>
              <a:spcBef>
                <a:spcPct val="0"/>
              </a:spcBef>
            </a:pPr>
            <a:r>
              <a:rPr lang="en-US" dirty="0">
                <a:latin typeface="Calibri" charset="0"/>
              </a:rPr>
              <a:t>	It is clear from this that they avoid the big bang cost estimation approach. Not only do they iterate in seeking the appropriate balance between cost and design for a single increment, but they iterate through a series of increments, thus reducing the complexity of the task, and increasing the probability of learning from experience, won as each increment develops, and as the true cost of the increment becomes a fact.</a:t>
            </a:r>
          </a:p>
          <a:p>
            <a:pPr>
              <a:spcBef>
                <a:spcPct val="0"/>
              </a:spcBef>
            </a:pPr>
            <a:r>
              <a:rPr lang="en-US" dirty="0">
                <a:latin typeface="Calibri" charset="0"/>
              </a:rPr>
              <a:t> </a:t>
            </a:r>
          </a:p>
          <a:p>
            <a:pPr>
              <a:spcBef>
                <a:spcPct val="0"/>
              </a:spcBef>
            </a:pPr>
            <a:r>
              <a:rPr lang="en-US" dirty="0">
                <a:latin typeface="Calibri" charset="0"/>
              </a:rPr>
              <a:t>'When the development and test of an increment are complete, an estimate to complete the remaining increments is computed.' (p. 474)</a:t>
            </a:r>
          </a:p>
          <a:p>
            <a:pPr>
              <a:spcBef>
                <a:spcPct val="0"/>
              </a:spcBef>
            </a:pPr>
            <a:r>
              <a:rPr lang="en-US" dirty="0">
                <a:latin typeface="Calibri" charset="0"/>
              </a:rPr>
              <a:t> </a:t>
            </a:r>
          </a:p>
          <a:p>
            <a:pPr>
              <a:spcBef>
                <a:spcPct val="0"/>
              </a:spcBef>
            </a:pPr>
            <a:r>
              <a:rPr lang="en-US" dirty="0">
                <a:latin typeface="Calibri" charset="0"/>
              </a:rPr>
              <a:t>	This article is far richer than our few selected quotations can show, with regard to concepts of cost estimation and control.</a:t>
            </a:r>
          </a:p>
          <a:p>
            <a:pPr>
              <a:spcBef>
                <a:spcPct val="0"/>
              </a:spcBef>
            </a:pPr>
            <a:r>
              <a:rPr lang="en-US" dirty="0">
                <a:latin typeface="Calibri" charset="0"/>
              </a:rPr>
              <a:t> </a:t>
            </a:r>
          </a:p>
          <a:p>
            <a:pPr>
              <a:spcBef>
                <a:spcPct val="0"/>
              </a:spcBef>
            </a:pPr>
            <a:r>
              <a:rPr lang="en-US" dirty="0">
                <a:latin typeface="Calibri" charset="0"/>
              </a:rPr>
              <a:t> </a:t>
            </a:r>
          </a:p>
          <a:p>
            <a:pPr>
              <a:spcBef>
                <a:spcPct val="0"/>
              </a:spcBef>
            </a:pPr>
            <a:endParaRPr lang="en-GB" dirty="0">
              <a:latin typeface="Calibri" charset="0"/>
            </a:endParaRPr>
          </a:p>
        </p:txBody>
      </p:sp>
      <p:sp>
        <p:nvSpPr>
          <p:cNvPr id="552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7BC7FEB1-462A-DE44-A53A-E54205B8E2E0}" type="slidenum">
              <a:rPr lang="en-GB" sz="1200"/>
              <a:pPr eaLnBrk="1" hangingPunct="1"/>
              <a:t>42</a:t>
            </a:fld>
            <a:endParaRPr lang="en-GB"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Comment:</a:t>
            </a:r>
            <a:r>
              <a:rPr lang="en-GB" baseline="0" dirty="0" smtClean="0"/>
              <a:t> Scrum or other Agile IT methods, are at best a part of the business solution. They must be managed carefully, and quantitatively so they give real </a:t>
            </a:r>
            <a:r>
              <a:rPr lang="en-GB" baseline="0" dirty="0" err="1" smtClean="0"/>
              <a:t>busness</a:t>
            </a:r>
            <a:r>
              <a:rPr lang="en-GB" baseline="0" dirty="0" smtClean="0"/>
              <a:t> results, not just dubious IT systems.  </a:t>
            </a:r>
            <a:r>
              <a:rPr lang="en-GB" baseline="0" dirty="0" err="1" smtClean="0"/>
              <a:t>TsG</a:t>
            </a:r>
            <a:r>
              <a:rPr lang="en-GB" baseline="0" dirty="0" smtClean="0"/>
              <a:t> June 7 2013</a:t>
            </a:r>
            <a:endParaRPr lang="en-GB" dirty="0"/>
          </a:p>
        </p:txBody>
      </p:sp>
      <p:sp>
        <p:nvSpPr>
          <p:cNvPr id="4" name="Slide Number Placeholder 3"/>
          <p:cNvSpPr>
            <a:spLocks noGrp="1"/>
          </p:cNvSpPr>
          <p:nvPr>
            <p:ph type="sldNum" sz="quarter" idx="10"/>
          </p:nvPr>
        </p:nvSpPr>
        <p:spPr/>
        <p:txBody>
          <a:bodyPr/>
          <a:lstStyle/>
          <a:p>
            <a:fld id="{FEB1B223-E9F6-054D-8734-95DABFCD654B}" type="slidenum">
              <a:rPr lang="en-GB" smtClean="0"/>
              <a:t>4</a:t>
            </a:fld>
            <a:endParaRPr lang="en-GB"/>
          </a:p>
        </p:txBody>
      </p:sp>
    </p:spTree>
    <p:extLst>
      <p:ext uri="{BB962C8B-B14F-4D97-AF65-F5344CB8AC3E}">
        <p14:creationId xmlns:p14="http://schemas.microsoft.com/office/powerpoint/2010/main" val="342387645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52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dirty="0" smtClean="0">
                <a:latin typeface="Calibri" charset="0"/>
              </a:rPr>
              <a:t>Slide developed Oct 6 2013 </a:t>
            </a:r>
            <a:r>
              <a:rPr lang="en-US" dirty="0" err="1" smtClean="0">
                <a:latin typeface="Calibri" charset="0"/>
              </a:rPr>
              <a:t>tsg</a:t>
            </a:r>
            <a:r>
              <a:rPr lang="en-US" dirty="0" smtClean="0">
                <a:latin typeface="Calibri" charset="0"/>
              </a:rPr>
              <a:t> for London Software Architecture Conference Talk 9 Oct</a:t>
            </a:r>
            <a:r>
              <a:rPr lang="en-US" baseline="0" dirty="0" smtClean="0">
                <a:latin typeface="Calibri" charset="0"/>
              </a:rPr>
              <a:t> 2013 </a:t>
            </a:r>
          </a:p>
          <a:p>
            <a:pPr>
              <a:spcBef>
                <a:spcPct val="0"/>
              </a:spcBef>
            </a:pPr>
            <a:endParaRPr lang="en-US" baseline="0" dirty="0" smtClean="0">
              <a:latin typeface="Calibri" charset="0"/>
            </a:endParaRPr>
          </a:p>
          <a:p>
            <a:pPr>
              <a:spcBef>
                <a:spcPct val="0"/>
              </a:spcBef>
            </a:pPr>
            <a:r>
              <a:rPr lang="en-US" dirty="0" smtClean="0">
                <a:latin typeface="Calibri" charset="0"/>
              </a:rPr>
              <a:t>15.1.18 </a:t>
            </a:r>
            <a:r>
              <a:rPr lang="en-US" dirty="0" err="1">
                <a:latin typeface="Calibri" charset="0"/>
              </a:rPr>
              <a:t>Quinnan</a:t>
            </a:r>
            <a:endParaRPr lang="en-US" dirty="0">
              <a:latin typeface="Calibri" charset="0"/>
            </a:endParaRPr>
          </a:p>
          <a:p>
            <a:pPr>
              <a:spcBef>
                <a:spcPct val="0"/>
              </a:spcBef>
            </a:pPr>
            <a:r>
              <a:rPr lang="en-US" dirty="0">
                <a:latin typeface="Calibri" charset="0"/>
              </a:rPr>
              <a:t> </a:t>
            </a:r>
          </a:p>
          <a:p>
            <a:pPr>
              <a:spcBef>
                <a:spcPct val="0"/>
              </a:spcBef>
            </a:pPr>
            <a:r>
              <a:rPr lang="en-US" dirty="0">
                <a:latin typeface="Calibri" charset="0"/>
              </a:rPr>
              <a:t>Source: Robert E. </a:t>
            </a:r>
            <a:r>
              <a:rPr lang="en-US" dirty="0" err="1">
                <a:latin typeface="Calibri" charset="0"/>
              </a:rPr>
              <a:t>Quinnan</a:t>
            </a:r>
            <a:r>
              <a:rPr lang="en-US" dirty="0">
                <a:latin typeface="Calibri" charset="0"/>
              </a:rPr>
              <a:t>, 'Software Engineering Management Practices', IBM Systems Journal, Vol. 19, No. 4, 1980, pp. 466~</a:t>
            </a:r>
            <a:r>
              <a:rPr lang="en-US" dirty="0" smtClean="0">
                <a:latin typeface="Calibri" charset="0"/>
              </a:rPr>
              <a:t>77</a:t>
            </a:r>
          </a:p>
          <a:p>
            <a:pPr marL="0" marR="0" indent="0" algn="l" defTabSz="457200" rtl="0" eaLnBrk="1" fontAlgn="base" latinLnBrk="0" hangingPunct="1">
              <a:lnSpc>
                <a:spcPct val="100000"/>
              </a:lnSpc>
              <a:spcBef>
                <a:spcPct val="0"/>
              </a:spcBef>
              <a:spcAft>
                <a:spcPct val="0"/>
              </a:spcAft>
              <a:buClrTx/>
              <a:buSzTx/>
              <a:buFontTx/>
              <a:buNone/>
              <a:tabLst/>
              <a:defRPr/>
            </a:pPr>
            <a:r>
              <a:rPr lang="en-GB" sz="1200" kern="1200" dirty="0" smtClean="0">
                <a:solidFill>
                  <a:schemeClr val="tx1"/>
                </a:solidFill>
                <a:latin typeface="+mn-lt"/>
                <a:ea typeface="ＭＳ Ｐゴシック" charset="0"/>
                <a:cs typeface="ＭＳ Ｐゴシック" charset="0"/>
              </a:rPr>
              <a:t>Robert E. </a:t>
            </a:r>
            <a:r>
              <a:rPr lang="en-GB" sz="1200" kern="1200" dirty="0" err="1" smtClean="0">
                <a:solidFill>
                  <a:schemeClr val="tx1"/>
                </a:solidFill>
                <a:latin typeface="+mn-lt"/>
                <a:ea typeface="ＭＳ Ｐゴシック" charset="0"/>
                <a:cs typeface="ＭＳ Ｐゴシック" charset="0"/>
              </a:rPr>
              <a:t>Quinnan</a:t>
            </a:r>
            <a:r>
              <a:rPr lang="en-GB" sz="1200" kern="1200" dirty="0" smtClean="0">
                <a:solidFill>
                  <a:schemeClr val="tx1"/>
                </a:solidFill>
                <a:latin typeface="+mn-lt"/>
                <a:ea typeface="ＭＳ Ｐゴシック" charset="0"/>
                <a:cs typeface="ＭＳ Ｐゴシック" charset="0"/>
              </a:rPr>
              <a:t>: </a:t>
            </a:r>
            <a:r>
              <a:rPr lang="en-GB" sz="1200" b="1" kern="1200" dirty="0" smtClean="0">
                <a:solidFill>
                  <a:schemeClr val="tx1"/>
                </a:solidFill>
                <a:latin typeface="+mn-lt"/>
                <a:ea typeface="ＭＳ Ｐゴシック" charset="0"/>
                <a:cs typeface="ＭＳ Ｐゴシック" charset="0"/>
              </a:rPr>
              <a:t>The Management of Software Engineering. Part V: Software Engineering Management Practices.</a:t>
            </a:r>
            <a:r>
              <a:rPr lang="en-GB" sz="1200" b="0" kern="1200" dirty="0" smtClean="0">
                <a:solidFill>
                  <a:schemeClr val="tx1"/>
                </a:solidFill>
                <a:latin typeface="+mn-lt"/>
                <a:ea typeface="ＭＳ Ｐゴシック" charset="0"/>
                <a:cs typeface="ＭＳ Ｐゴシック" charset="0"/>
              </a:rPr>
              <a:t> </a:t>
            </a:r>
            <a:r>
              <a:rPr lang="en-GB" sz="1200" b="0" kern="1200" dirty="0" smtClean="0">
                <a:solidFill>
                  <a:schemeClr val="tx1"/>
                </a:solidFill>
                <a:latin typeface="+mn-lt"/>
                <a:ea typeface="ＭＳ Ｐゴシック" charset="0"/>
                <a:cs typeface="ＭＳ Ｐゴシック" charset="0"/>
                <a:hlinkClick r:id="rId3"/>
              </a:rPr>
              <a:t>IBM Systems Journal 19(4): 466-477 (1980)	</a:t>
            </a:r>
          </a:p>
          <a:p>
            <a:pPr>
              <a:spcBef>
                <a:spcPct val="0"/>
              </a:spcBef>
            </a:pPr>
            <a:endParaRPr lang="en-US" dirty="0">
              <a:latin typeface="Calibri" charset="0"/>
            </a:endParaRPr>
          </a:p>
          <a:p>
            <a:pPr>
              <a:spcBef>
                <a:spcPct val="0"/>
              </a:spcBef>
            </a:pPr>
            <a:r>
              <a:rPr lang="en-US" dirty="0">
                <a:latin typeface="Calibri" charset="0"/>
              </a:rPr>
              <a:t> </a:t>
            </a:r>
          </a:p>
          <a:p>
            <a:pPr>
              <a:spcBef>
                <a:spcPct val="0"/>
              </a:spcBef>
            </a:pPr>
            <a:r>
              <a:rPr lang="en-US" dirty="0" err="1">
                <a:latin typeface="Calibri" charset="0"/>
              </a:rPr>
              <a:t>Quinnan</a:t>
            </a:r>
            <a:r>
              <a:rPr lang="en-US" dirty="0">
                <a:latin typeface="Calibri" charset="0"/>
              </a:rPr>
              <a:t> describes the process control loop used by IBM FSD to ensure that cost targets are met.</a:t>
            </a:r>
          </a:p>
          <a:p>
            <a:pPr>
              <a:spcBef>
                <a:spcPct val="0"/>
              </a:spcBef>
            </a:pPr>
            <a:r>
              <a:rPr lang="en-US" dirty="0">
                <a:latin typeface="Calibri" charset="0"/>
              </a:rPr>
              <a:t> </a:t>
            </a:r>
          </a:p>
          <a:p>
            <a:pPr>
              <a:spcBef>
                <a:spcPct val="0"/>
              </a:spcBef>
            </a:pPr>
            <a:r>
              <a:rPr lang="en-US" dirty="0">
                <a:latin typeface="Calibri" charset="0"/>
              </a:rPr>
              <a:t>'Cost management. . . yields valid cost plans linked to technical performance. Our practice carries cost management farther by introducing design-to-cost guidance. Design, development, and managerial practices are applied in an integrated way to ensure that software technical management is consistent with cost management. The method [illustrated in this book by Figure 7.10] consists of developing a design, estimating its cost, and ensuring that the design is cost-effective.' (p. 473)</a:t>
            </a:r>
          </a:p>
          <a:p>
            <a:pPr>
              <a:spcBef>
                <a:spcPct val="0"/>
              </a:spcBef>
            </a:pPr>
            <a:r>
              <a:rPr lang="en-US" dirty="0">
                <a:latin typeface="Calibri" charset="0"/>
              </a:rPr>
              <a:t> </a:t>
            </a:r>
          </a:p>
          <a:p>
            <a:pPr>
              <a:spcBef>
                <a:spcPct val="0"/>
              </a:spcBef>
            </a:pPr>
            <a:r>
              <a:rPr lang="en-US" dirty="0">
                <a:latin typeface="Calibri" charset="0"/>
              </a:rPr>
              <a:t>	He goes on to describe a design iteration process trying to meet cost targets by either redesign or by sacrificing 'planned capability.' When a satisfactory design at cost target is achieved for a single increment, the 'development of each increment can proceed concurrently with the program design of the others.'</a:t>
            </a:r>
          </a:p>
          <a:p>
            <a:pPr>
              <a:spcBef>
                <a:spcPct val="0"/>
              </a:spcBef>
            </a:pPr>
            <a:r>
              <a:rPr lang="en-US" dirty="0">
                <a:latin typeface="Calibri" charset="0"/>
              </a:rPr>
              <a:t> </a:t>
            </a:r>
          </a:p>
          <a:p>
            <a:pPr>
              <a:spcBef>
                <a:spcPct val="0"/>
              </a:spcBef>
            </a:pPr>
            <a:r>
              <a:rPr lang="en-US" dirty="0">
                <a:latin typeface="Calibri" charset="0"/>
              </a:rPr>
              <a:t>'Design is an iterative process in which each design level is a refinement of the previous level.' (p. 474)</a:t>
            </a:r>
          </a:p>
          <a:p>
            <a:pPr>
              <a:spcBef>
                <a:spcPct val="0"/>
              </a:spcBef>
            </a:pPr>
            <a:r>
              <a:rPr lang="en-US" dirty="0">
                <a:latin typeface="Calibri" charset="0"/>
              </a:rPr>
              <a:t> </a:t>
            </a:r>
          </a:p>
          <a:p>
            <a:pPr>
              <a:spcBef>
                <a:spcPct val="0"/>
              </a:spcBef>
            </a:pPr>
            <a:r>
              <a:rPr lang="en-US" dirty="0">
                <a:latin typeface="Calibri" charset="0"/>
              </a:rPr>
              <a:t>	It is clear from this that they avoid the big bang cost estimation approach. Not only do they iterate in seeking the appropriate balance between cost and design for a single increment, but they iterate through a series of increments, thus reducing the complexity of the task, and increasing the probability of learning from experience, won as each increment develops, and as the true cost of the increment becomes a fact.</a:t>
            </a:r>
          </a:p>
          <a:p>
            <a:pPr>
              <a:spcBef>
                <a:spcPct val="0"/>
              </a:spcBef>
            </a:pPr>
            <a:r>
              <a:rPr lang="en-US" dirty="0">
                <a:latin typeface="Calibri" charset="0"/>
              </a:rPr>
              <a:t> </a:t>
            </a:r>
          </a:p>
          <a:p>
            <a:pPr>
              <a:spcBef>
                <a:spcPct val="0"/>
              </a:spcBef>
            </a:pPr>
            <a:r>
              <a:rPr lang="en-US" dirty="0">
                <a:latin typeface="Calibri" charset="0"/>
              </a:rPr>
              <a:t>'When the development and test of an increment are complete, an estimate to complete the remaining increments is computed.' (p. 474)</a:t>
            </a:r>
          </a:p>
          <a:p>
            <a:pPr>
              <a:spcBef>
                <a:spcPct val="0"/>
              </a:spcBef>
            </a:pPr>
            <a:r>
              <a:rPr lang="en-US" dirty="0">
                <a:latin typeface="Calibri" charset="0"/>
              </a:rPr>
              <a:t> </a:t>
            </a:r>
          </a:p>
          <a:p>
            <a:pPr>
              <a:spcBef>
                <a:spcPct val="0"/>
              </a:spcBef>
            </a:pPr>
            <a:r>
              <a:rPr lang="en-US" dirty="0">
                <a:latin typeface="Calibri" charset="0"/>
              </a:rPr>
              <a:t>	This article is far richer than our few selected quotations can show, with regard to concepts of cost estimation and control.</a:t>
            </a:r>
          </a:p>
          <a:p>
            <a:pPr>
              <a:spcBef>
                <a:spcPct val="0"/>
              </a:spcBef>
            </a:pPr>
            <a:r>
              <a:rPr lang="en-US" dirty="0">
                <a:latin typeface="Calibri" charset="0"/>
              </a:rPr>
              <a:t> </a:t>
            </a:r>
          </a:p>
          <a:p>
            <a:pPr>
              <a:spcBef>
                <a:spcPct val="0"/>
              </a:spcBef>
            </a:pPr>
            <a:r>
              <a:rPr lang="en-US" dirty="0">
                <a:latin typeface="Calibri" charset="0"/>
              </a:rPr>
              <a:t> </a:t>
            </a:r>
          </a:p>
          <a:p>
            <a:pPr>
              <a:spcBef>
                <a:spcPct val="0"/>
              </a:spcBef>
            </a:pPr>
            <a:endParaRPr lang="en-GB" dirty="0">
              <a:latin typeface="Calibri" charset="0"/>
            </a:endParaRPr>
          </a:p>
        </p:txBody>
      </p:sp>
      <p:sp>
        <p:nvSpPr>
          <p:cNvPr id="552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7BC7FEB1-462A-DE44-A53A-E54205B8E2E0}" type="slidenum">
              <a:rPr lang="en-GB" sz="1200"/>
              <a:pPr eaLnBrk="1" hangingPunct="1"/>
              <a:t>43</a:t>
            </a:fld>
            <a:endParaRPr lang="en-GB" sz="120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52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dirty="0" smtClean="0">
                <a:latin typeface="Calibri" charset="0"/>
              </a:rPr>
              <a:t>Slide developed Oct 6 2013 </a:t>
            </a:r>
            <a:r>
              <a:rPr lang="en-US" dirty="0" err="1" smtClean="0">
                <a:latin typeface="Calibri" charset="0"/>
              </a:rPr>
              <a:t>tsg</a:t>
            </a:r>
            <a:r>
              <a:rPr lang="en-US" dirty="0" smtClean="0">
                <a:latin typeface="Calibri" charset="0"/>
              </a:rPr>
              <a:t> for London Software Architecture Conference Talk 9 Oct</a:t>
            </a:r>
            <a:r>
              <a:rPr lang="en-US" baseline="0" dirty="0" smtClean="0">
                <a:latin typeface="Calibri" charset="0"/>
              </a:rPr>
              <a:t> 2013 </a:t>
            </a:r>
          </a:p>
          <a:p>
            <a:pPr>
              <a:spcBef>
                <a:spcPct val="0"/>
              </a:spcBef>
            </a:pPr>
            <a:endParaRPr lang="en-US" baseline="0" dirty="0" smtClean="0">
              <a:latin typeface="Calibri" charset="0"/>
            </a:endParaRPr>
          </a:p>
          <a:p>
            <a:pPr>
              <a:spcBef>
                <a:spcPct val="0"/>
              </a:spcBef>
            </a:pPr>
            <a:r>
              <a:rPr lang="en-US" dirty="0" smtClean="0">
                <a:latin typeface="Calibri" charset="0"/>
              </a:rPr>
              <a:t>15.1.18 </a:t>
            </a:r>
            <a:r>
              <a:rPr lang="en-US" dirty="0" err="1">
                <a:latin typeface="Calibri" charset="0"/>
              </a:rPr>
              <a:t>Quinnan</a:t>
            </a:r>
            <a:endParaRPr lang="en-US" dirty="0">
              <a:latin typeface="Calibri" charset="0"/>
            </a:endParaRPr>
          </a:p>
          <a:p>
            <a:pPr>
              <a:spcBef>
                <a:spcPct val="0"/>
              </a:spcBef>
            </a:pPr>
            <a:r>
              <a:rPr lang="en-US" dirty="0">
                <a:latin typeface="Calibri" charset="0"/>
              </a:rPr>
              <a:t> </a:t>
            </a:r>
          </a:p>
          <a:p>
            <a:pPr>
              <a:spcBef>
                <a:spcPct val="0"/>
              </a:spcBef>
            </a:pPr>
            <a:r>
              <a:rPr lang="en-US" dirty="0">
                <a:latin typeface="Calibri" charset="0"/>
              </a:rPr>
              <a:t>Source: Robert E. </a:t>
            </a:r>
            <a:r>
              <a:rPr lang="en-US" dirty="0" err="1">
                <a:latin typeface="Calibri" charset="0"/>
              </a:rPr>
              <a:t>Quinnan</a:t>
            </a:r>
            <a:r>
              <a:rPr lang="en-US" dirty="0">
                <a:latin typeface="Calibri" charset="0"/>
              </a:rPr>
              <a:t>, 'Software Engineering Management Practices', IBM Systems Journal, Vol. 19, No. 4, 1980, pp. 466~</a:t>
            </a:r>
            <a:r>
              <a:rPr lang="en-US" dirty="0" smtClean="0">
                <a:latin typeface="Calibri" charset="0"/>
              </a:rPr>
              <a:t>77</a:t>
            </a:r>
          </a:p>
          <a:p>
            <a:pPr marL="0" marR="0" indent="0" algn="l" defTabSz="457200" rtl="0" eaLnBrk="1" fontAlgn="base" latinLnBrk="0" hangingPunct="1">
              <a:lnSpc>
                <a:spcPct val="100000"/>
              </a:lnSpc>
              <a:spcBef>
                <a:spcPct val="0"/>
              </a:spcBef>
              <a:spcAft>
                <a:spcPct val="0"/>
              </a:spcAft>
              <a:buClrTx/>
              <a:buSzTx/>
              <a:buFontTx/>
              <a:buNone/>
              <a:tabLst/>
              <a:defRPr/>
            </a:pPr>
            <a:r>
              <a:rPr lang="en-GB" sz="1200" kern="1200" dirty="0" smtClean="0">
                <a:solidFill>
                  <a:schemeClr val="tx1"/>
                </a:solidFill>
                <a:latin typeface="+mn-lt"/>
                <a:ea typeface="ＭＳ Ｐゴシック" charset="0"/>
                <a:cs typeface="ＭＳ Ｐゴシック" charset="0"/>
              </a:rPr>
              <a:t>Robert E. </a:t>
            </a:r>
            <a:r>
              <a:rPr lang="en-GB" sz="1200" kern="1200" dirty="0" err="1" smtClean="0">
                <a:solidFill>
                  <a:schemeClr val="tx1"/>
                </a:solidFill>
                <a:latin typeface="+mn-lt"/>
                <a:ea typeface="ＭＳ Ｐゴシック" charset="0"/>
                <a:cs typeface="ＭＳ Ｐゴシック" charset="0"/>
              </a:rPr>
              <a:t>Quinnan</a:t>
            </a:r>
            <a:r>
              <a:rPr lang="en-GB" sz="1200" kern="1200" dirty="0" smtClean="0">
                <a:solidFill>
                  <a:schemeClr val="tx1"/>
                </a:solidFill>
                <a:latin typeface="+mn-lt"/>
                <a:ea typeface="ＭＳ Ｐゴシック" charset="0"/>
                <a:cs typeface="ＭＳ Ｐゴシック" charset="0"/>
              </a:rPr>
              <a:t>: </a:t>
            </a:r>
            <a:r>
              <a:rPr lang="en-GB" sz="1200" b="1" kern="1200" dirty="0" smtClean="0">
                <a:solidFill>
                  <a:schemeClr val="tx1"/>
                </a:solidFill>
                <a:latin typeface="+mn-lt"/>
                <a:ea typeface="ＭＳ Ｐゴシック" charset="0"/>
                <a:cs typeface="ＭＳ Ｐゴシック" charset="0"/>
              </a:rPr>
              <a:t>The Management of Software Engineering. Part V: Software Engineering Management Practices.</a:t>
            </a:r>
            <a:r>
              <a:rPr lang="en-GB" sz="1200" b="0" kern="1200" dirty="0" smtClean="0">
                <a:solidFill>
                  <a:schemeClr val="tx1"/>
                </a:solidFill>
                <a:latin typeface="+mn-lt"/>
                <a:ea typeface="ＭＳ Ｐゴシック" charset="0"/>
                <a:cs typeface="ＭＳ Ｐゴシック" charset="0"/>
              </a:rPr>
              <a:t> </a:t>
            </a:r>
            <a:r>
              <a:rPr lang="en-GB" sz="1200" b="0" kern="1200" dirty="0" smtClean="0">
                <a:solidFill>
                  <a:schemeClr val="tx1"/>
                </a:solidFill>
                <a:latin typeface="+mn-lt"/>
                <a:ea typeface="ＭＳ Ｐゴシック" charset="0"/>
                <a:cs typeface="ＭＳ Ｐゴシック" charset="0"/>
                <a:hlinkClick r:id="rId3"/>
              </a:rPr>
              <a:t>IBM Systems Journal 19(4): 466-477 (1980)	</a:t>
            </a:r>
          </a:p>
          <a:p>
            <a:pPr>
              <a:spcBef>
                <a:spcPct val="0"/>
              </a:spcBef>
            </a:pPr>
            <a:endParaRPr lang="en-US" dirty="0">
              <a:latin typeface="Calibri" charset="0"/>
            </a:endParaRPr>
          </a:p>
          <a:p>
            <a:pPr>
              <a:spcBef>
                <a:spcPct val="0"/>
              </a:spcBef>
            </a:pPr>
            <a:r>
              <a:rPr lang="en-US" dirty="0">
                <a:latin typeface="Calibri" charset="0"/>
              </a:rPr>
              <a:t> </a:t>
            </a:r>
          </a:p>
          <a:p>
            <a:pPr>
              <a:spcBef>
                <a:spcPct val="0"/>
              </a:spcBef>
            </a:pPr>
            <a:r>
              <a:rPr lang="en-US" dirty="0" err="1">
                <a:latin typeface="Calibri" charset="0"/>
              </a:rPr>
              <a:t>Quinnan</a:t>
            </a:r>
            <a:r>
              <a:rPr lang="en-US" dirty="0">
                <a:latin typeface="Calibri" charset="0"/>
              </a:rPr>
              <a:t> describes the process control loop used by IBM FSD to ensure that cost targets are met.</a:t>
            </a:r>
          </a:p>
          <a:p>
            <a:pPr>
              <a:spcBef>
                <a:spcPct val="0"/>
              </a:spcBef>
            </a:pPr>
            <a:r>
              <a:rPr lang="en-US" dirty="0">
                <a:latin typeface="Calibri" charset="0"/>
              </a:rPr>
              <a:t> </a:t>
            </a:r>
          </a:p>
          <a:p>
            <a:pPr>
              <a:spcBef>
                <a:spcPct val="0"/>
              </a:spcBef>
            </a:pPr>
            <a:r>
              <a:rPr lang="en-US" dirty="0">
                <a:latin typeface="Calibri" charset="0"/>
              </a:rPr>
              <a:t>'Cost management. . . yields valid cost plans linked to technical performance. Our practice carries cost management farther by introducing design-to-cost guidance. Design, development, and managerial practices are applied in an integrated way to ensure that software technical management is consistent with cost management. The method [illustrated in this book by Figure 7.10] consists of developing a design, estimating its cost, and ensuring that the design is cost-effective.' (p. 473)</a:t>
            </a:r>
          </a:p>
          <a:p>
            <a:pPr>
              <a:spcBef>
                <a:spcPct val="0"/>
              </a:spcBef>
            </a:pPr>
            <a:r>
              <a:rPr lang="en-US" dirty="0">
                <a:latin typeface="Calibri" charset="0"/>
              </a:rPr>
              <a:t> </a:t>
            </a:r>
          </a:p>
          <a:p>
            <a:pPr>
              <a:spcBef>
                <a:spcPct val="0"/>
              </a:spcBef>
            </a:pPr>
            <a:r>
              <a:rPr lang="en-US" dirty="0">
                <a:latin typeface="Calibri" charset="0"/>
              </a:rPr>
              <a:t>	He goes on to describe a design iteration process trying to meet cost targets by either redesign or by sacrificing 'planned capability.' When a satisfactory design at cost target is achieved for a single increment, the 'development of each increment can proceed concurrently with the program design of the others.'</a:t>
            </a:r>
          </a:p>
          <a:p>
            <a:pPr>
              <a:spcBef>
                <a:spcPct val="0"/>
              </a:spcBef>
            </a:pPr>
            <a:r>
              <a:rPr lang="en-US" dirty="0">
                <a:latin typeface="Calibri" charset="0"/>
              </a:rPr>
              <a:t> </a:t>
            </a:r>
          </a:p>
          <a:p>
            <a:pPr>
              <a:spcBef>
                <a:spcPct val="0"/>
              </a:spcBef>
            </a:pPr>
            <a:r>
              <a:rPr lang="en-US" dirty="0">
                <a:latin typeface="Calibri" charset="0"/>
              </a:rPr>
              <a:t>'Design is an iterative process in which each design level is a refinement of the previous level.' (p. 474)</a:t>
            </a:r>
          </a:p>
          <a:p>
            <a:pPr>
              <a:spcBef>
                <a:spcPct val="0"/>
              </a:spcBef>
            </a:pPr>
            <a:r>
              <a:rPr lang="en-US" dirty="0">
                <a:latin typeface="Calibri" charset="0"/>
              </a:rPr>
              <a:t> </a:t>
            </a:r>
          </a:p>
          <a:p>
            <a:pPr>
              <a:spcBef>
                <a:spcPct val="0"/>
              </a:spcBef>
            </a:pPr>
            <a:r>
              <a:rPr lang="en-US" dirty="0">
                <a:latin typeface="Calibri" charset="0"/>
              </a:rPr>
              <a:t>	It is clear from this that they avoid the big bang cost estimation approach. Not only do they iterate in seeking the appropriate balance between cost and design for a single increment, but they iterate through a series of increments, thus reducing the complexity of the task, and increasing the probability of learning from experience, won as each increment develops, and as the true cost of the increment becomes a fact.</a:t>
            </a:r>
          </a:p>
          <a:p>
            <a:pPr>
              <a:spcBef>
                <a:spcPct val="0"/>
              </a:spcBef>
            </a:pPr>
            <a:r>
              <a:rPr lang="en-US" dirty="0">
                <a:latin typeface="Calibri" charset="0"/>
              </a:rPr>
              <a:t> </a:t>
            </a:r>
          </a:p>
          <a:p>
            <a:pPr>
              <a:spcBef>
                <a:spcPct val="0"/>
              </a:spcBef>
            </a:pPr>
            <a:r>
              <a:rPr lang="en-US" dirty="0">
                <a:latin typeface="Calibri" charset="0"/>
              </a:rPr>
              <a:t>'When the development and test of an increment are complete, an estimate to complete the remaining increments is computed.' (p. 474)</a:t>
            </a:r>
          </a:p>
          <a:p>
            <a:pPr>
              <a:spcBef>
                <a:spcPct val="0"/>
              </a:spcBef>
            </a:pPr>
            <a:r>
              <a:rPr lang="en-US" dirty="0">
                <a:latin typeface="Calibri" charset="0"/>
              </a:rPr>
              <a:t> </a:t>
            </a:r>
          </a:p>
          <a:p>
            <a:pPr>
              <a:spcBef>
                <a:spcPct val="0"/>
              </a:spcBef>
            </a:pPr>
            <a:r>
              <a:rPr lang="en-US" dirty="0">
                <a:latin typeface="Calibri" charset="0"/>
              </a:rPr>
              <a:t>	This article is far richer than our few selected quotations can show, with regard to concepts of cost estimation and control.</a:t>
            </a:r>
          </a:p>
          <a:p>
            <a:pPr>
              <a:spcBef>
                <a:spcPct val="0"/>
              </a:spcBef>
            </a:pPr>
            <a:r>
              <a:rPr lang="en-US" dirty="0">
                <a:latin typeface="Calibri" charset="0"/>
              </a:rPr>
              <a:t> </a:t>
            </a:r>
          </a:p>
          <a:p>
            <a:pPr>
              <a:spcBef>
                <a:spcPct val="0"/>
              </a:spcBef>
            </a:pPr>
            <a:r>
              <a:rPr lang="en-US" dirty="0">
                <a:latin typeface="Calibri" charset="0"/>
              </a:rPr>
              <a:t> </a:t>
            </a:r>
          </a:p>
          <a:p>
            <a:pPr>
              <a:spcBef>
                <a:spcPct val="0"/>
              </a:spcBef>
            </a:pPr>
            <a:endParaRPr lang="en-GB" dirty="0">
              <a:latin typeface="Calibri" charset="0"/>
            </a:endParaRPr>
          </a:p>
        </p:txBody>
      </p:sp>
      <p:sp>
        <p:nvSpPr>
          <p:cNvPr id="552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7BC7FEB1-462A-DE44-A53A-E54205B8E2E0}" type="slidenum">
              <a:rPr lang="en-GB" sz="1200"/>
              <a:pPr eaLnBrk="1" hangingPunct="1"/>
              <a:t>44</a:t>
            </a:fld>
            <a:endParaRPr lang="en-GB" sz="120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52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dirty="0" smtClean="0">
                <a:latin typeface="Calibri" charset="0"/>
              </a:rPr>
              <a:t>Slide developed Oct 6 2013 </a:t>
            </a:r>
            <a:r>
              <a:rPr lang="en-US" dirty="0" err="1" smtClean="0">
                <a:latin typeface="Calibri" charset="0"/>
              </a:rPr>
              <a:t>tsg</a:t>
            </a:r>
            <a:r>
              <a:rPr lang="en-US" dirty="0" smtClean="0">
                <a:latin typeface="Calibri" charset="0"/>
              </a:rPr>
              <a:t> for London Software Architecture Conference Talk 9 Oct</a:t>
            </a:r>
            <a:r>
              <a:rPr lang="en-US" baseline="0" dirty="0" smtClean="0">
                <a:latin typeface="Calibri" charset="0"/>
              </a:rPr>
              <a:t> 2013 </a:t>
            </a:r>
          </a:p>
          <a:p>
            <a:pPr>
              <a:spcBef>
                <a:spcPct val="0"/>
              </a:spcBef>
            </a:pPr>
            <a:endParaRPr lang="en-US" baseline="0" dirty="0" smtClean="0">
              <a:latin typeface="Calibri" charset="0"/>
            </a:endParaRPr>
          </a:p>
          <a:p>
            <a:pPr>
              <a:spcBef>
                <a:spcPct val="0"/>
              </a:spcBef>
            </a:pPr>
            <a:r>
              <a:rPr lang="en-US" dirty="0" smtClean="0">
                <a:latin typeface="Calibri" charset="0"/>
              </a:rPr>
              <a:t>15.1.18 </a:t>
            </a:r>
            <a:r>
              <a:rPr lang="en-US" dirty="0" err="1">
                <a:latin typeface="Calibri" charset="0"/>
              </a:rPr>
              <a:t>Quinnan</a:t>
            </a:r>
            <a:endParaRPr lang="en-US" dirty="0">
              <a:latin typeface="Calibri" charset="0"/>
            </a:endParaRPr>
          </a:p>
          <a:p>
            <a:pPr>
              <a:spcBef>
                <a:spcPct val="0"/>
              </a:spcBef>
            </a:pPr>
            <a:r>
              <a:rPr lang="en-US" dirty="0">
                <a:latin typeface="Calibri" charset="0"/>
              </a:rPr>
              <a:t> </a:t>
            </a:r>
          </a:p>
          <a:p>
            <a:pPr>
              <a:spcBef>
                <a:spcPct val="0"/>
              </a:spcBef>
            </a:pPr>
            <a:r>
              <a:rPr lang="en-US" dirty="0">
                <a:latin typeface="Calibri" charset="0"/>
              </a:rPr>
              <a:t>Source: Robert E. </a:t>
            </a:r>
            <a:r>
              <a:rPr lang="en-US" dirty="0" err="1">
                <a:latin typeface="Calibri" charset="0"/>
              </a:rPr>
              <a:t>Quinnan</a:t>
            </a:r>
            <a:r>
              <a:rPr lang="en-US" dirty="0">
                <a:latin typeface="Calibri" charset="0"/>
              </a:rPr>
              <a:t>, 'Software Engineering Management Practices', IBM Systems Journal, Vol. 19, No. 4, 1980, pp. 466~</a:t>
            </a:r>
            <a:r>
              <a:rPr lang="en-US" dirty="0" smtClean="0">
                <a:latin typeface="Calibri" charset="0"/>
              </a:rPr>
              <a:t>77</a:t>
            </a:r>
          </a:p>
          <a:p>
            <a:pPr marL="0" marR="0" indent="0" algn="l" defTabSz="457200" rtl="0" eaLnBrk="1" fontAlgn="base" latinLnBrk="0" hangingPunct="1">
              <a:lnSpc>
                <a:spcPct val="100000"/>
              </a:lnSpc>
              <a:spcBef>
                <a:spcPct val="0"/>
              </a:spcBef>
              <a:spcAft>
                <a:spcPct val="0"/>
              </a:spcAft>
              <a:buClrTx/>
              <a:buSzTx/>
              <a:buFontTx/>
              <a:buNone/>
              <a:tabLst/>
              <a:defRPr/>
            </a:pPr>
            <a:r>
              <a:rPr lang="en-GB" sz="1200" kern="1200" dirty="0" smtClean="0">
                <a:solidFill>
                  <a:schemeClr val="tx1"/>
                </a:solidFill>
                <a:latin typeface="+mn-lt"/>
                <a:ea typeface="ＭＳ Ｐゴシック" charset="0"/>
                <a:cs typeface="ＭＳ Ｐゴシック" charset="0"/>
              </a:rPr>
              <a:t>Robert E. </a:t>
            </a:r>
            <a:r>
              <a:rPr lang="en-GB" sz="1200" kern="1200" dirty="0" err="1" smtClean="0">
                <a:solidFill>
                  <a:schemeClr val="tx1"/>
                </a:solidFill>
                <a:latin typeface="+mn-lt"/>
                <a:ea typeface="ＭＳ Ｐゴシック" charset="0"/>
                <a:cs typeface="ＭＳ Ｐゴシック" charset="0"/>
              </a:rPr>
              <a:t>Quinnan</a:t>
            </a:r>
            <a:r>
              <a:rPr lang="en-GB" sz="1200" kern="1200" dirty="0" smtClean="0">
                <a:solidFill>
                  <a:schemeClr val="tx1"/>
                </a:solidFill>
                <a:latin typeface="+mn-lt"/>
                <a:ea typeface="ＭＳ Ｐゴシック" charset="0"/>
                <a:cs typeface="ＭＳ Ｐゴシック" charset="0"/>
              </a:rPr>
              <a:t>: </a:t>
            </a:r>
            <a:r>
              <a:rPr lang="en-GB" sz="1200" b="1" kern="1200" dirty="0" smtClean="0">
                <a:solidFill>
                  <a:schemeClr val="tx1"/>
                </a:solidFill>
                <a:latin typeface="+mn-lt"/>
                <a:ea typeface="ＭＳ Ｐゴシック" charset="0"/>
                <a:cs typeface="ＭＳ Ｐゴシック" charset="0"/>
              </a:rPr>
              <a:t>The Management of Software Engineering. Part V: Software Engineering Management Practices.</a:t>
            </a:r>
            <a:r>
              <a:rPr lang="en-GB" sz="1200" b="0" kern="1200" dirty="0" smtClean="0">
                <a:solidFill>
                  <a:schemeClr val="tx1"/>
                </a:solidFill>
                <a:latin typeface="+mn-lt"/>
                <a:ea typeface="ＭＳ Ｐゴシック" charset="0"/>
                <a:cs typeface="ＭＳ Ｐゴシック" charset="0"/>
              </a:rPr>
              <a:t> </a:t>
            </a:r>
            <a:r>
              <a:rPr lang="en-GB" sz="1200" b="0" kern="1200" dirty="0" smtClean="0">
                <a:solidFill>
                  <a:schemeClr val="tx1"/>
                </a:solidFill>
                <a:latin typeface="+mn-lt"/>
                <a:ea typeface="ＭＳ Ｐゴシック" charset="0"/>
                <a:cs typeface="ＭＳ Ｐゴシック" charset="0"/>
                <a:hlinkClick r:id="rId3"/>
              </a:rPr>
              <a:t>IBM Systems Journal 19(4): 466-477 (1980)	</a:t>
            </a:r>
          </a:p>
          <a:p>
            <a:pPr>
              <a:spcBef>
                <a:spcPct val="0"/>
              </a:spcBef>
            </a:pPr>
            <a:endParaRPr lang="en-US" dirty="0">
              <a:latin typeface="Calibri" charset="0"/>
            </a:endParaRPr>
          </a:p>
          <a:p>
            <a:pPr>
              <a:spcBef>
                <a:spcPct val="0"/>
              </a:spcBef>
            </a:pPr>
            <a:r>
              <a:rPr lang="en-US" dirty="0">
                <a:latin typeface="Calibri" charset="0"/>
              </a:rPr>
              <a:t> </a:t>
            </a:r>
          </a:p>
          <a:p>
            <a:pPr>
              <a:spcBef>
                <a:spcPct val="0"/>
              </a:spcBef>
            </a:pPr>
            <a:r>
              <a:rPr lang="en-US" dirty="0" err="1">
                <a:latin typeface="Calibri" charset="0"/>
              </a:rPr>
              <a:t>Quinnan</a:t>
            </a:r>
            <a:r>
              <a:rPr lang="en-US" dirty="0">
                <a:latin typeface="Calibri" charset="0"/>
              </a:rPr>
              <a:t> describes the process control loop used by IBM FSD to ensure that cost targets are met.</a:t>
            </a:r>
          </a:p>
          <a:p>
            <a:pPr>
              <a:spcBef>
                <a:spcPct val="0"/>
              </a:spcBef>
            </a:pPr>
            <a:r>
              <a:rPr lang="en-US" dirty="0">
                <a:latin typeface="Calibri" charset="0"/>
              </a:rPr>
              <a:t> </a:t>
            </a:r>
          </a:p>
          <a:p>
            <a:pPr>
              <a:spcBef>
                <a:spcPct val="0"/>
              </a:spcBef>
            </a:pPr>
            <a:r>
              <a:rPr lang="en-US" dirty="0">
                <a:latin typeface="Calibri" charset="0"/>
              </a:rPr>
              <a:t>'Cost management. . . yields valid cost plans linked to technical performance. Our practice carries cost management farther by introducing design-to-cost guidance. Design, development, and managerial practices are applied in an integrated way to ensure that software technical management is consistent with cost management. The method [illustrated in this book by Figure 7.10] consists of developing a design, estimating its cost, and ensuring that the design is cost-effective.' (p. 473)</a:t>
            </a:r>
          </a:p>
          <a:p>
            <a:pPr>
              <a:spcBef>
                <a:spcPct val="0"/>
              </a:spcBef>
            </a:pPr>
            <a:r>
              <a:rPr lang="en-US" dirty="0">
                <a:latin typeface="Calibri" charset="0"/>
              </a:rPr>
              <a:t> </a:t>
            </a:r>
          </a:p>
          <a:p>
            <a:pPr>
              <a:spcBef>
                <a:spcPct val="0"/>
              </a:spcBef>
            </a:pPr>
            <a:r>
              <a:rPr lang="en-US" dirty="0">
                <a:latin typeface="Calibri" charset="0"/>
              </a:rPr>
              <a:t>	He goes on to describe a design iteration process trying to meet cost targets by either redesign or by sacrificing 'planned capability.' When a satisfactory design at cost target is achieved for a single increment, the 'development of each increment can proceed concurrently with the program design of the others.'</a:t>
            </a:r>
          </a:p>
          <a:p>
            <a:pPr>
              <a:spcBef>
                <a:spcPct val="0"/>
              </a:spcBef>
            </a:pPr>
            <a:r>
              <a:rPr lang="en-US" dirty="0">
                <a:latin typeface="Calibri" charset="0"/>
              </a:rPr>
              <a:t> </a:t>
            </a:r>
          </a:p>
          <a:p>
            <a:pPr>
              <a:spcBef>
                <a:spcPct val="0"/>
              </a:spcBef>
            </a:pPr>
            <a:r>
              <a:rPr lang="en-US" dirty="0">
                <a:latin typeface="Calibri" charset="0"/>
              </a:rPr>
              <a:t>'Design is an iterative process in which each design level is a refinement of the previous level.' (p. 474)</a:t>
            </a:r>
          </a:p>
          <a:p>
            <a:pPr>
              <a:spcBef>
                <a:spcPct val="0"/>
              </a:spcBef>
            </a:pPr>
            <a:r>
              <a:rPr lang="en-US" dirty="0">
                <a:latin typeface="Calibri" charset="0"/>
              </a:rPr>
              <a:t> </a:t>
            </a:r>
          </a:p>
          <a:p>
            <a:pPr>
              <a:spcBef>
                <a:spcPct val="0"/>
              </a:spcBef>
            </a:pPr>
            <a:r>
              <a:rPr lang="en-US" dirty="0">
                <a:latin typeface="Calibri" charset="0"/>
              </a:rPr>
              <a:t>	It is clear from this that they avoid the big bang cost estimation approach. Not only do they iterate in seeking the appropriate balance between cost and design for a single increment, but they iterate through a series of increments, thus reducing the complexity of the task, and increasing the probability of learning from experience, won as each increment develops, and as the true cost of the increment becomes a fact.</a:t>
            </a:r>
          </a:p>
          <a:p>
            <a:pPr>
              <a:spcBef>
                <a:spcPct val="0"/>
              </a:spcBef>
            </a:pPr>
            <a:r>
              <a:rPr lang="en-US" dirty="0">
                <a:latin typeface="Calibri" charset="0"/>
              </a:rPr>
              <a:t> </a:t>
            </a:r>
          </a:p>
          <a:p>
            <a:pPr>
              <a:spcBef>
                <a:spcPct val="0"/>
              </a:spcBef>
            </a:pPr>
            <a:r>
              <a:rPr lang="en-US" dirty="0">
                <a:latin typeface="Calibri" charset="0"/>
              </a:rPr>
              <a:t>'When the development and test of an increment are complete, an estimate to complete the remaining increments is computed.' (p. 474)</a:t>
            </a:r>
          </a:p>
          <a:p>
            <a:pPr>
              <a:spcBef>
                <a:spcPct val="0"/>
              </a:spcBef>
            </a:pPr>
            <a:r>
              <a:rPr lang="en-US" dirty="0">
                <a:latin typeface="Calibri" charset="0"/>
              </a:rPr>
              <a:t> </a:t>
            </a:r>
          </a:p>
          <a:p>
            <a:pPr>
              <a:spcBef>
                <a:spcPct val="0"/>
              </a:spcBef>
            </a:pPr>
            <a:r>
              <a:rPr lang="en-US" dirty="0">
                <a:latin typeface="Calibri" charset="0"/>
              </a:rPr>
              <a:t>	This article is far richer than our few selected quotations can show, with regard to concepts of cost estimation and control.</a:t>
            </a:r>
          </a:p>
          <a:p>
            <a:pPr>
              <a:spcBef>
                <a:spcPct val="0"/>
              </a:spcBef>
            </a:pPr>
            <a:r>
              <a:rPr lang="en-US" dirty="0">
                <a:latin typeface="Calibri" charset="0"/>
              </a:rPr>
              <a:t> </a:t>
            </a:r>
          </a:p>
          <a:p>
            <a:pPr>
              <a:spcBef>
                <a:spcPct val="0"/>
              </a:spcBef>
            </a:pPr>
            <a:r>
              <a:rPr lang="en-US" dirty="0">
                <a:latin typeface="Calibri" charset="0"/>
              </a:rPr>
              <a:t> </a:t>
            </a:r>
          </a:p>
          <a:p>
            <a:pPr>
              <a:spcBef>
                <a:spcPct val="0"/>
              </a:spcBef>
            </a:pPr>
            <a:endParaRPr lang="en-GB" dirty="0">
              <a:latin typeface="Calibri" charset="0"/>
            </a:endParaRPr>
          </a:p>
        </p:txBody>
      </p:sp>
      <p:sp>
        <p:nvSpPr>
          <p:cNvPr id="552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7BC7FEB1-462A-DE44-A53A-E54205B8E2E0}" type="slidenum">
              <a:rPr lang="en-GB" sz="1200"/>
              <a:pPr eaLnBrk="1" hangingPunct="1"/>
              <a:t>45</a:t>
            </a:fld>
            <a:endParaRPr lang="en-GB" sz="120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http://projects.staffs.ac.uk/suniwe/images/rup-cycle.gif</a:t>
            </a:r>
            <a:endParaRPr lang="en-GB" dirty="0"/>
          </a:p>
        </p:txBody>
      </p:sp>
      <p:sp>
        <p:nvSpPr>
          <p:cNvPr id="4" name="Slide Number Placeholder 3"/>
          <p:cNvSpPr>
            <a:spLocks noGrp="1"/>
          </p:cNvSpPr>
          <p:nvPr>
            <p:ph type="sldNum" sz="quarter" idx="10"/>
          </p:nvPr>
        </p:nvSpPr>
        <p:spPr/>
        <p:txBody>
          <a:bodyPr/>
          <a:lstStyle/>
          <a:p>
            <a:fld id="{EDE2AEAF-D84B-5B42-A5CC-CD15D50B72E4}" type="slidenum">
              <a:rPr lang="en-GB" smtClean="0"/>
              <a:pPr/>
              <a:t>46</a:t>
            </a:fld>
            <a:endParaRPr lang="en-GB"/>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427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GB">
                <a:latin typeface="Calibri" charset="0"/>
              </a:rPr>
              <a:t>A time or cost estimate, once it becomes a deadline or a budget respectively, is a ‘limited resource’. One of the smartest ways to deal with limited resources is intelligent prioritization (Gilb and Maier 2005). Instead of implementing all your designs in a ‘big bang’ manner, and hoping to meet all the requirements and resource (time and cost) estimates, we suggest you deliver the project </a:t>
            </a:r>
            <a:r>
              <a:rPr lang="en-GB" u="sng">
                <a:latin typeface="Calibri" charset="0"/>
              </a:rPr>
              <a:t>value</a:t>
            </a:r>
            <a:r>
              <a:rPr lang="en-GB">
                <a:latin typeface="Calibri" charset="0"/>
              </a:rPr>
              <a:t> </a:t>
            </a:r>
            <a:r>
              <a:rPr lang="en-GB" i="1">
                <a:latin typeface="Calibri" charset="0"/>
              </a:rPr>
              <a:t>a little bit at a time</a:t>
            </a:r>
            <a:r>
              <a:rPr lang="en-GB">
                <a:latin typeface="Calibri" charset="0"/>
              </a:rPr>
              <a:t>, and see how each of the designs actually works, and what they each actually cost. ‘</a:t>
            </a:r>
            <a:r>
              <a:rPr lang="en-GB" altLang="ja-JP" i="1">
                <a:latin typeface="Calibri" charset="0"/>
              </a:rPr>
              <a:t>A little bit</a:t>
            </a:r>
            <a:r>
              <a:rPr lang="en-GB" altLang="ja-JP">
                <a:latin typeface="Calibri" charset="0"/>
              </a:rPr>
              <a:t> at a time</a:t>
            </a:r>
            <a:r>
              <a:rPr lang="en-GB">
                <a:latin typeface="Calibri" charset="0"/>
              </a:rPr>
              <a:t>’</a:t>
            </a:r>
            <a:r>
              <a:rPr lang="en-GB" altLang="ja-JP">
                <a:latin typeface="Calibri" charset="0"/>
              </a:rPr>
              <a:t> should be interpreted as delivering evolutionary steps of approximately 2% of the overall project timescales (say weekly, fortnightly or monthly cycles), and hopefully about 2% of the project financial budget.</a:t>
            </a:r>
            <a:endParaRPr lang="en-US" altLang="ja-JP">
              <a:latin typeface="Calibri" charset="0"/>
            </a:endParaRPr>
          </a:p>
          <a:p>
            <a:pPr>
              <a:spcBef>
                <a:spcPct val="0"/>
              </a:spcBef>
            </a:pPr>
            <a:r>
              <a:rPr lang="en-GB">
                <a:latin typeface="Calibri" charset="0"/>
              </a:rPr>
              <a:t>Planguage’s impact estimation (IE) method (Gilb 1988; Gilb 2005) is helpful in identifying the designs that give the estimated best stakeholder value for their costs. We implement designs incrementally so that we can get acceptable feedback on costs, and value delivery (in terms of meeting requirements). With a bit of luck, stakeholders then receive interesting value very early, and what works and what doesn’t is learned in practice. If a deadline is hit, or if the budget runs out (possibly because of a deadline being moved up earlier or a budget cut!), then at least there is still a complete live real system with delivered high-value. In such situations, the whole concept of the project-level estimates, the deadlines and the budgets is not so important any more.</a:t>
            </a:r>
          </a:p>
          <a:p>
            <a:pPr>
              <a:spcBef>
                <a:spcPct val="0"/>
              </a:spcBef>
            </a:pPr>
            <a:endParaRPr lang="en-GB">
              <a:latin typeface="Calibri" charset="0"/>
            </a:endParaRPr>
          </a:p>
          <a:p>
            <a:pPr>
              <a:spcBef>
                <a:spcPct val="0"/>
              </a:spcBef>
            </a:pPr>
            <a:r>
              <a:rPr lang="en-GB">
                <a:latin typeface="Calibri" charset="0"/>
              </a:rPr>
              <a:t>Nobody does it better! Harlan Mills told me that they had to solve the persistent problem of cost overruns, in relation to the contracted estimates, because the government was getting smarter, and using fixed-price contracts (as opposed to cost </a:t>
            </a:r>
            <a:r>
              <a:rPr lang="en-GB" i="1">
                <a:latin typeface="Calibri" charset="0"/>
              </a:rPr>
              <a:t>plus</a:t>
            </a:r>
            <a:r>
              <a:rPr lang="en-GB">
                <a:latin typeface="Calibri" charset="0"/>
              </a:rPr>
              <a:t>). If the project ran over, IBM lost its own profit. If IBM did not find a better way, they could just as well leave the business (Personal Communication).</a:t>
            </a:r>
            <a:endParaRPr lang="en-US">
              <a:latin typeface="Calibri" charset="0"/>
            </a:endParaRPr>
          </a:p>
          <a:p>
            <a:pPr>
              <a:spcBef>
                <a:spcPct val="0"/>
              </a:spcBef>
            </a:pPr>
            <a:r>
              <a:rPr lang="en-GB">
                <a:latin typeface="Calibri" charset="0"/>
              </a:rPr>
              <a:t>Notice the “45 deliveries” Mills cites. That means 2% delivery cycles. IBM was using intelligent feedback and learning. They actually had very sophisticated estimation technology based on a thorough collection of experiences (Walston and Felix 1977). But this did not give them the accuracy they needed to avoid losing money. Lets us say they had a 40% profit margin, and they could be wrong by 40% to 200% (The NASA range, see earlier Figure 3). They would still lose money on most contracts. So, they had to compensate for their estimation inaccuracy by incremental feedback, and necessary change, to come in ‘on time and under budget every time’. Mills’ colleague, Quinnan describes their process of intelligent dynamic prioritization in detail in (Mills 1980 in IBM SJ 4-1980).</a:t>
            </a:r>
            <a:endParaRPr lang="en-US">
              <a:latin typeface="Calibri" charset="0"/>
            </a:endParaRPr>
          </a:p>
          <a:p>
            <a:pPr>
              <a:spcBef>
                <a:spcPct val="0"/>
              </a:spcBef>
            </a:pPr>
            <a:r>
              <a:rPr lang="en-GB">
                <a:latin typeface="Calibri" charset="0"/>
              </a:rPr>
              <a:t>A thorough explanation of systems development processes helping achieve intelligent prioritization is found in (Gilb 2005). See also Figure 9. Nothing less will suffice for large and complex systems (that is, for project involving hundreds of staff, years of effort, and sometimes $100 million or more in cost). For </a:t>
            </a:r>
            <a:r>
              <a:rPr lang="en-GB" i="1">
                <a:latin typeface="Calibri" charset="0"/>
              </a:rPr>
              <a:t>smaller</a:t>
            </a:r>
            <a:r>
              <a:rPr lang="en-GB">
                <a:latin typeface="Calibri" charset="0"/>
              </a:rPr>
              <a:t> systems (small teams over a few months), several organizations have made good simple practical adaptations (</a:t>
            </a:r>
            <a:r>
              <a:rPr lang="en-US">
                <a:latin typeface="Calibri" charset="0"/>
              </a:rPr>
              <a:t>Upadhyayula</a:t>
            </a:r>
            <a:r>
              <a:rPr lang="en-GB">
                <a:latin typeface="Calibri" charset="0"/>
              </a:rPr>
              <a:t> 2001 (Study of Evo at HP in 1990s); Johansen and Gilb 2005) of the essential ‘</a:t>
            </a:r>
            <a:r>
              <a:rPr lang="en-GB" altLang="ja-JP">
                <a:latin typeface="Calibri" charset="0"/>
              </a:rPr>
              <a:t>Evo</a:t>
            </a:r>
            <a:r>
              <a:rPr lang="en-GB">
                <a:latin typeface="Calibri" charset="0"/>
              </a:rPr>
              <a:t>’</a:t>
            </a:r>
            <a:r>
              <a:rPr lang="en-GB" altLang="ja-JP">
                <a:latin typeface="Calibri" charset="0"/>
              </a:rPr>
              <a:t> development process ideas (Evo itself predating later </a:t>
            </a:r>
            <a:r>
              <a:rPr lang="en-GB">
                <a:latin typeface="Calibri" charset="0"/>
              </a:rPr>
              <a:t>‘</a:t>
            </a:r>
            <a:r>
              <a:rPr lang="en-GB" altLang="ja-JP">
                <a:latin typeface="Calibri" charset="0"/>
              </a:rPr>
              <a:t>Agile</a:t>
            </a:r>
            <a:r>
              <a:rPr lang="en-GB">
                <a:latin typeface="Calibri" charset="0"/>
              </a:rPr>
              <a:t>’</a:t>
            </a:r>
            <a:r>
              <a:rPr lang="en-GB" altLang="ja-JP">
                <a:latin typeface="Calibri" charset="0"/>
              </a:rPr>
              <a:t> methods)[Denning 2010, p.129] &amp; [Gilb 2010c].</a:t>
            </a:r>
            <a:endParaRPr lang="en-US" altLang="ja-JP">
              <a:latin typeface="Calibri" charset="0"/>
            </a:endParaRPr>
          </a:p>
          <a:p>
            <a:pPr>
              <a:spcBef>
                <a:spcPct val="0"/>
              </a:spcBef>
            </a:pPr>
            <a:r>
              <a:rPr lang="en-GB">
                <a:latin typeface="Calibri" charset="0"/>
              </a:rPr>
              <a:t>The agile community has adopted small iterative cycles (Gilb 2010c), but they have failed to adopt the notion of </a:t>
            </a:r>
            <a:r>
              <a:rPr lang="en-GB" i="1">
                <a:latin typeface="Calibri" charset="0"/>
              </a:rPr>
              <a:t>measurement of value and quality</a:t>
            </a:r>
            <a:r>
              <a:rPr lang="en-GB">
                <a:latin typeface="Calibri" charset="0"/>
              </a:rPr>
              <a:t> – which is essential for larger projects, and some smaller ones. Without explicit absolute quality requirement and design impact metrics, the value prioritization is ambiguous and too subjective (Gilb 2010c; Gilb and Brodie 2010).</a:t>
            </a:r>
            <a:endParaRPr lang="en-US">
              <a:latin typeface="Calibri" charset="0"/>
            </a:endParaRPr>
          </a:p>
          <a:p>
            <a:pPr>
              <a:spcBef>
                <a:spcPct val="0"/>
              </a:spcBef>
            </a:pPr>
            <a:endParaRPr lang="en-US">
              <a:latin typeface="Calibri" charset="0"/>
            </a:endParaRPr>
          </a:p>
          <a:p>
            <a:pPr>
              <a:spcBef>
                <a:spcPct val="0"/>
              </a:spcBef>
            </a:pPr>
            <a:endParaRPr lang="en-GB">
              <a:latin typeface="Calibri" charset="0"/>
            </a:endParaRPr>
          </a:p>
        </p:txBody>
      </p:sp>
      <p:sp>
        <p:nvSpPr>
          <p:cNvPr id="542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FE56CCAC-A787-2947-AD4C-4E9D5A5270C8}" type="slidenum">
              <a:rPr lang="en-GB" sz="1200"/>
              <a:pPr eaLnBrk="1" hangingPunct="1"/>
              <a:t>47</a:t>
            </a:fld>
            <a:endParaRPr lang="en-GB" sz="120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427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GB">
                <a:latin typeface="Calibri" charset="0"/>
              </a:rPr>
              <a:t>A time or cost estimate, once it becomes a deadline or a budget respectively, is a ‘limited resource’. One of the smartest ways to deal with limited resources is intelligent prioritization (Gilb and Maier 2005). Instead of implementing all your designs in a ‘big bang’ manner, and hoping to meet all the requirements and resource (time and cost) estimates, we suggest you deliver the project </a:t>
            </a:r>
            <a:r>
              <a:rPr lang="en-GB" u="sng">
                <a:latin typeface="Calibri" charset="0"/>
              </a:rPr>
              <a:t>value</a:t>
            </a:r>
            <a:r>
              <a:rPr lang="en-GB">
                <a:latin typeface="Calibri" charset="0"/>
              </a:rPr>
              <a:t> </a:t>
            </a:r>
            <a:r>
              <a:rPr lang="en-GB" i="1">
                <a:latin typeface="Calibri" charset="0"/>
              </a:rPr>
              <a:t>a little bit at a time</a:t>
            </a:r>
            <a:r>
              <a:rPr lang="en-GB">
                <a:latin typeface="Calibri" charset="0"/>
              </a:rPr>
              <a:t>, and see how each of the designs actually works, and what they each actually cost. ‘</a:t>
            </a:r>
            <a:r>
              <a:rPr lang="en-GB" altLang="ja-JP" i="1">
                <a:latin typeface="Calibri" charset="0"/>
              </a:rPr>
              <a:t>A little bit</a:t>
            </a:r>
            <a:r>
              <a:rPr lang="en-GB" altLang="ja-JP">
                <a:latin typeface="Calibri" charset="0"/>
              </a:rPr>
              <a:t> at a time</a:t>
            </a:r>
            <a:r>
              <a:rPr lang="en-GB">
                <a:latin typeface="Calibri" charset="0"/>
              </a:rPr>
              <a:t>’</a:t>
            </a:r>
            <a:r>
              <a:rPr lang="en-GB" altLang="ja-JP">
                <a:latin typeface="Calibri" charset="0"/>
              </a:rPr>
              <a:t> should be interpreted as delivering evolutionary steps of approximately 2% of the overall project timescales (say weekly, fortnightly or monthly cycles), and hopefully about 2% of the project financial budget.</a:t>
            </a:r>
            <a:endParaRPr lang="en-US" altLang="ja-JP">
              <a:latin typeface="Calibri" charset="0"/>
            </a:endParaRPr>
          </a:p>
          <a:p>
            <a:pPr>
              <a:spcBef>
                <a:spcPct val="0"/>
              </a:spcBef>
            </a:pPr>
            <a:r>
              <a:rPr lang="en-GB">
                <a:latin typeface="Calibri" charset="0"/>
              </a:rPr>
              <a:t>Planguage’s impact estimation (IE) method (Gilb 1988; Gilb 2005) is helpful in identifying the designs that give the estimated best stakeholder value for their costs. We implement designs incrementally so that we can get acceptable feedback on costs, and value delivery (in terms of meeting requirements). With a bit of luck, stakeholders then receive interesting value very early, and what works and what doesn’t is learned in practice. If a deadline is hit, or if the budget runs out (possibly because of a deadline being moved up earlier or a budget cut!), then at least there is still a complete live real system with delivered high-value. In such situations, the whole concept of the project-level estimates, the deadlines and the budgets is not so important any more.</a:t>
            </a:r>
          </a:p>
          <a:p>
            <a:pPr>
              <a:spcBef>
                <a:spcPct val="0"/>
              </a:spcBef>
            </a:pPr>
            <a:endParaRPr lang="en-GB">
              <a:latin typeface="Calibri" charset="0"/>
            </a:endParaRPr>
          </a:p>
          <a:p>
            <a:pPr>
              <a:spcBef>
                <a:spcPct val="0"/>
              </a:spcBef>
            </a:pPr>
            <a:r>
              <a:rPr lang="en-GB">
                <a:latin typeface="Calibri" charset="0"/>
              </a:rPr>
              <a:t>Nobody does it better! Harlan Mills told me that they had to solve the persistent problem of cost overruns, in relation to the contracted estimates, because the government was getting smarter, and using fixed-price contracts (as opposed to cost </a:t>
            </a:r>
            <a:r>
              <a:rPr lang="en-GB" i="1">
                <a:latin typeface="Calibri" charset="0"/>
              </a:rPr>
              <a:t>plus</a:t>
            </a:r>
            <a:r>
              <a:rPr lang="en-GB">
                <a:latin typeface="Calibri" charset="0"/>
              </a:rPr>
              <a:t>). If the project ran over, IBM lost its own profit. If IBM did not find a better way, they could just as well leave the business (Personal Communication).</a:t>
            </a:r>
            <a:endParaRPr lang="en-US">
              <a:latin typeface="Calibri" charset="0"/>
            </a:endParaRPr>
          </a:p>
          <a:p>
            <a:pPr>
              <a:spcBef>
                <a:spcPct val="0"/>
              </a:spcBef>
            </a:pPr>
            <a:r>
              <a:rPr lang="en-GB">
                <a:latin typeface="Calibri" charset="0"/>
              </a:rPr>
              <a:t>Notice the “45 deliveries” Mills cites. That means 2% delivery cycles. IBM was using intelligent feedback and learning. They actually had very sophisticated estimation technology based on a thorough collection of experiences (Walston and Felix 1977). But this did not give them the accuracy they needed to avoid losing money. Lets us say they had a 40% profit margin, and they could be wrong by 40% to 200% (The NASA range, see earlier Figure 3). They would still lose money on most contracts. So, they had to compensate for their estimation inaccuracy by incremental feedback, and necessary change, to come in ‘on time and under budget every time’. Mills’ colleague, Quinnan describes their process of intelligent dynamic prioritization in detail in (Mills 1980 in IBM SJ 4-1980).</a:t>
            </a:r>
            <a:endParaRPr lang="en-US">
              <a:latin typeface="Calibri" charset="0"/>
            </a:endParaRPr>
          </a:p>
          <a:p>
            <a:pPr>
              <a:spcBef>
                <a:spcPct val="0"/>
              </a:spcBef>
            </a:pPr>
            <a:r>
              <a:rPr lang="en-GB">
                <a:latin typeface="Calibri" charset="0"/>
              </a:rPr>
              <a:t>A thorough explanation of systems development processes helping achieve intelligent prioritization is found in (Gilb 2005). See also Figure 9. Nothing less will suffice for large and complex systems (that is, for project involving hundreds of staff, years of effort, and sometimes $100 million or more in cost). For </a:t>
            </a:r>
            <a:r>
              <a:rPr lang="en-GB" i="1">
                <a:latin typeface="Calibri" charset="0"/>
              </a:rPr>
              <a:t>smaller</a:t>
            </a:r>
            <a:r>
              <a:rPr lang="en-GB">
                <a:latin typeface="Calibri" charset="0"/>
              </a:rPr>
              <a:t> systems (small teams over a few months), several organizations have made good simple practical adaptations (</a:t>
            </a:r>
            <a:r>
              <a:rPr lang="en-US">
                <a:latin typeface="Calibri" charset="0"/>
              </a:rPr>
              <a:t>Upadhyayula</a:t>
            </a:r>
            <a:r>
              <a:rPr lang="en-GB">
                <a:latin typeface="Calibri" charset="0"/>
              </a:rPr>
              <a:t> 2001 (Study of Evo at HP in 1990s); Johansen and Gilb 2005) of the essential ‘</a:t>
            </a:r>
            <a:r>
              <a:rPr lang="en-GB" altLang="ja-JP">
                <a:latin typeface="Calibri" charset="0"/>
              </a:rPr>
              <a:t>Evo</a:t>
            </a:r>
            <a:r>
              <a:rPr lang="en-GB">
                <a:latin typeface="Calibri" charset="0"/>
              </a:rPr>
              <a:t>’</a:t>
            </a:r>
            <a:r>
              <a:rPr lang="en-GB" altLang="ja-JP">
                <a:latin typeface="Calibri" charset="0"/>
              </a:rPr>
              <a:t> development process ideas (Evo itself predating later </a:t>
            </a:r>
            <a:r>
              <a:rPr lang="en-GB">
                <a:latin typeface="Calibri" charset="0"/>
              </a:rPr>
              <a:t>‘</a:t>
            </a:r>
            <a:r>
              <a:rPr lang="en-GB" altLang="ja-JP">
                <a:latin typeface="Calibri" charset="0"/>
              </a:rPr>
              <a:t>Agile</a:t>
            </a:r>
            <a:r>
              <a:rPr lang="en-GB">
                <a:latin typeface="Calibri" charset="0"/>
              </a:rPr>
              <a:t>’</a:t>
            </a:r>
            <a:r>
              <a:rPr lang="en-GB" altLang="ja-JP">
                <a:latin typeface="Calibri" charset="0"/>
              </a:rPr>
              <a:t> methods)[Denning 2010, p.129] &amp; [Gilb 2010c].</a:t>
            </a:r>
            <a:endParaRPr lang="en-US" altLang="ja-JP">
              <a:latin typeface="Calibri" charset="0"/>
            </a:endParaRPr>
          </a:p>
          <a:p>
            <a:pPr>
              <a:spcBef>
                <a:spcPct val="0"/>
              </a:spcBef>
            </a:pPr>
            <a:r>
              <a:rPr lang="en-GB">
                <a:latin typeface="Calibri" charset="0"/>
              </a:rPr>
              <a:t>The agile community has adopted small iterative cycles (Gilb 2010c), but they have failed to adopt the notion of </a:t>
            </a:r>
            <a:r>
              <a:rPr lang="en-GB" i="1">
                <a:latin typeface="Calibri" charset="0"/>
              </a:rPr>
              <a:t>measurement of value and quality</a:t>
            </a:r>
            <a:r>
              <a:rPr lang="en-GB">
                <a:latin typeface="Calibri" charset="0"/>
              </a:rPr>
              <a:t> – which is essential for larger projects, and some smaller ones. Without explicit absolute quality requirement and design impact metrics, the value prioritization is ambiguous and too subjective (Gilb 2010c; Gilb and Brodie 2010).</a:t>
            </a:r>
            <a:endParaRPr lang="en-US">
              <a:latin typeface="Calibri" charset="0"/>
            </a:endParaRPr>
          </a:p>
          <a:p>
            <a:pPr>
              <a:spcBef>
                <a:spcPct val="0"/>
              </a:spcBef>
            </a:pPr>
            <a:endParaRPr lang="en-US">
              <a:latin typeface="Calibri" charset="0"/>
            </a:endParaRPr>
          </a:p>
          <a:p>
            <a:pPr>
              <a:spcBef>
                <a:spcPct val="0"/>
              </a:spcBef>
            </a:pPr>
            <a:endParaRPr lang="en-GB">
              <a:latin typeface="Calibri" charset="0"/>
            </a:endParaRPr>
          </a:p>
        </p:txBody>
      </p:sp>
      <p:sp>
        <p:nvSpPr>
          <p:cNvPr id="542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FE56CCAC-A787-2947-AD4C-4E9D5A5270C8}" type="slidenum">
              <a:rPr lang="en-GB" sz="1200"/>
              <a:pPr eaLnBrk="1" hangingPunct="1"/>
              <a:t>48</a:t>
            </a:fld>
            <a:endParaRPr lang="en-GB" sz="120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52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Tx/>
              <a:buNone/>
              <a:tabLst/>
              <a:defRPr/>
            </a:pPr>
            <a:r>
              <a:rPr lang="en-US" dirty="0" smtClean="0">
                <a:latin typeface="Calibri" charset="0"/>
              </a:rPr>
              <a:t>Slide developed Oct 6 2013 </a:t>
            </a:r>
            <a:r>
              <a:rPr lang="en-US" dirty="0" err="1" smtClean="0">
                <a:latin typeface="Calibri" charset="0"/>
              </a:rPr>
              <a:t>tsg</a:t>
            </a:r>
            <a:r>
              <a:rPr lang="en-US" dirty="0" smtClean="0">
                <a:latin typeface="Calibri" charset="0"/>
              </a:rPr>
              <a:t> for London Software Architecture Conference Talk 9 Oct</a:t>
            </a:r>
            <a:r>
              <a:rPr lang="en-US" baseline="0" dirty="0" smtClean="0">
                <a:latin typeface="Calibri" charset="0"/>
              </a:rPr>
              <a:t> 2013 </a:t>
            </a:r>
          </a:p>
          <a:p>
            <a:pPr>
              <a:spcBef>
                <a:spcPct val="0"/>
              </a:spcBef>
            </a:pPr>
            <a:endParaRPr lang="en-US" dirty="0" smtClean="0">
              <a:latin typeface="Calibri" charset="0"/>
            </a:endParaRPr>
          </a:p>
          <a:p>
            <a:pPr>
              <a:spcBef>
                <a:spcPct val="0"/>
              </a:spcBef>
            </a:pPr>
            <a:r>
              <a:rPr lang="en-US" dirty="0" smtClean="0">
                <a:latin typeface="Calibri" charset="0"/>
              </a:rPr>
              <a:t>15.1.18 </a:t>
            </a:r>
            <a:r>
              <a:rPr lang="en-US" dirty="0" err="1">
                <a:latin typeface="Calibri" charset="0"/>
              </a:rPr>
              <a:t>Quinnan</a:t>
            </a:r>
            <a:endParaRPr lang="en-US" dirty="0">
              <a:latin typeface="Calibri" charset="0"/>
            </a:endParaRPr>
          </a:p>
          <a:p>
            <a:pPr>
              <a:spcBef>
                <a:spcPct val="0"/>
              </a:spcBef>
            </a:pPr>
            <a:r>
              <a:rPr lang="en-US" dirty="0">
                <a:latin typeface="Calibri" charset="0"/>
              </a:rPr>
              <a:t> </a:t>
            </a:r>
          </a:p>
          <a:p>
            <a:pPr>
              <a:spcBef>
                <a:spcPct val="0"/>
              </a:spcBef>
            </a:pPr>
            <a:r>
              <a:rPr lang="en-US" dirty="0">
                <a:latin typeface="Calibri" charset="0"/>
              </a:rPr>
              <a:t>Source: Robert E. </a:t>
            </a:r>
            <a:r>
              <a:rPr lang="en-US" dirty="0" err="1">
                <a:latin typeface="Calibri" charset="0"/>
              </a:rPr>
              <a:t>Quinnan</a:t>
            </a:r>
            <a:r>
              <a:rPr lang="en-US" dirty="0">
                <a:latin typeface="Calibri" charset="0"/>
              </a:rPr>
              <a:t>, 'Software Engineering Management Practices', IBM Systems Journal, Vol. 19, No. 4, 1980, pp. 466~</a:t>
            </a:r>
            <a:r>
              <a:rPr lang="en-US" dirty="0" smtClean="0">
                <a:latin typeface="Calibri" charset="0"/>
              </a:rPr>
              <a:t>77</a:t>
            </a:r>
          </a:p>
          <a:p>
            <a:pPr marL="0" marR="0" indent="0" algn="l" defTabSz="457200" rtl="0" eaLnBrk="1" fontAlgn="base" latinLnBrk="0" hangingPunct="1">
              <a:lnSpc>
                <a:spcPct val="100000"/>
              </a:lnSpc>
              <a:spcBef>
                <a:spcPct val="0"/>
              </a:spcBef>
              <a:spcAft>
                <a:spcPct val="0"/>
              </a:spcAft>
              <a:buClrTx/>
              <a:buSzTx/>
              <a:buFontTx/>
              <a:buNone/>
              <a:tabLst/>
              <a:defRPr/>
            </a:pPr>
            <a:r>
              <a:rPr lang="en-GB" sz="1200" kern="1200" dirty="0" smtClean="0">
                <a:solidFill>
                  <a:schemeClr val="tx1"/>
                </a:solidFill>
                <a:latin typeface="+mn-lt"/>
                <a:ea typeface="ＭＳ Ｐゴシック" charset="0"/>
                <a:cs typeface="ＭＳ Ｐゴシック" charset="0"/>
              </a:rPr>
              <a:t>Robert E. </a:t>
            </a:r>
            <a:r>
              <a:rPr lang="en-GB" sz="1200" kern="1200" dirty="0" err="1" smtClean="0">
                <a:solidFill>
                  <a:schemeClr val="tx1"/>
                </a:solidFill>
                <a:latin typeface="+mn-lt"/>
                <a:ea typeface="ＭＳ Ｐゴシック" charset="0"/>
                <a:cs typeface="ＭＳ Ｐゴシック" charset="0"/>
              </a:rPr>
              <a:t>Quinnan</a:t>
            </a:r>
            <a:r>
              <a:rPr lang="en-GB" sz="1200" kern="1200" dirty="0" smtClean="0">
                <a:solidFill>
                  <a:schemeClr val="tx1"/>
                </a:solidFill>
                <a:latin typeface="+mn-lt"/>
                <a:ea typeface="ＭＳ Ｐゴシック" charset="0"/>
                <a:cs typeface="ＭＳ Ｐゴシック" charset="0"/>
              </a:rPr>
              <a:t>: </a:t>
            </a:r>
            <a:r>
              <a:rPr lang="en-GB" sz="1200" b="1" kern="1200" dirty="0" smtClean="0">
                <a:solidFill>
                  <a:schemeClr val="tx1"/>
                </a:solidFill>
                <a:latin typeface="+mn-lt"/>
                <a:ea typeface="ＭＳ Ｐゴシック" charset="0"/>
                <a:cs typeface="ＭＳ Ｐゴシック" charset="0"/>
              </a:rPr>
              <a:t>The Management of Software Engineering. Part V: Software Engineering Management Practices.</a:t>
            </a:r>
            <a:r>
              <a:rPr lang="en-GB" sz="1200" b="0" kern="1200" dirty="0" smtClean="0">
                <a:solidFill>
                  <a:schemeClr val="tx1"/>
                </a:solidFill>
                <a:latin typeface="+mn-lt"/>
                <a:ea typeface="ＭＳ Ｐゴシック" charset="0"/>
                <a:cs typeface="ＭＳ Ｐゴシック" charset="0"/>
              </a:rPr>
              <a:t> </a:t>
            </a:r>
            <a:r>
              <a:rPr lang="en-GB" sz="1200" b="0" kern="1200" dirty="0" smtClean="0">
                <a:solidFill>
                  <a:schemeClr val="tx1"/>
                </a:solidFill>
                <a:latin typeface="+mn-lt"/>
                <a:ea typeface="ＭＳ Ｐゴシック" charset="0"/>
                <a:cs typeface="ＭＳ Ｐゴシック" charset="0"/>
                <a:hlinkClick r:id="rId3"/>
              </a:rPr>
              <a:t>IBM Systems Journal 19(4): 466-477 (1980)	</a:t>
            </a:r>
          </a:p>
          <a:p>
            <a:pPr>
              <a:spcBef>
                <a:spcPct val="0"/>
              </a:spcBef>
            </a:pPr>
            <a:endParaRPr lang="en-US" dirty="0">
              <a:latin typeface="Calibri" charset="0"/>
            </a:endParaRPr>
          </a:p>
          <a:p>
            <a:pPr>
              <a:spcBef>
                <a:spcPct val="0"/>
              </a:spcBef>
            </a:pPr>
            <a:r>
              <a:rPr lang="en-US" dirty="0">
                <a:latin typeface="Calibri" charset="0"/>
              </a:rPr>
              <a:t> </a:t>
            </a:r>
          </a:p>
          <a:p>
            <a:pPr>
              <a:spcBef>
                <a:spcPct val="0"/>
              </a:spcBef>
            </a:pPr>
            <a:r>
              <a:rPr lang="en-US" dirty="0" err="1">
                <a:latin typeface="Calibri" charset="0"/>
              </a:rPr>
              <a:t>Quinnan</a:t>
            </a:r>
            <a:r>
              <a:rPr lang="en-US" dirty="0">
                <a:latin typeface="Calibri" charset="0"/>
              </a:rPr>
              <a:t> describes the process control loop used by IBM FSD to ensure that cost targets are met.</a:t>
            </a:r>
          </a:p>
          <a:p>
            <a:pPr>
              <a:spcBef>
                <a:spcPct val="0"/>
              </a:spcBef>
            </a:pPr>
            <a:r>
              <a:rPr lang="en-US" dirty="0">
                <a:latin typeface="Calibri" charset="0"/>
              </a:rPr>
              <a:t> </a:t>
            </a:r>
          </a:p>
          <a:p>
            <a:pPr>
              <a:spcBef>
                <a:spcPct val="0"/>
              </a:spcBef>
            </a:pPr>
            <a:r>
              <a:rPr lang="en-US" dirty="0">
                <a:latin typeface="Calibri" charset="0"/>
              </a:rPr>
              <a:t>'Cost management. . . yields valid cost plans linked to technical performance. Our practice carries cost management farther by introducing design-to-cost guidance. Design, development, and managerial practices are applied in an integrated way to ensure that software technical management is consistent with cost management. The method [illustrated in this book by Figure 7.10] consists of developing a design, estimating its cost, and ensuring that the design is cost-effective.' (p. 473)</a:t>
            </a:r>
          </a:p>
          <a:p>
            <a:pPr>
              <a:spcBef>
                <a:spcPct val="0"/>
              </a:spcBef>
            </a:pPr>
            <a:r>
              <a:rPr lang="en-US" dirty="0">
                <a:latin typeface="Calibri" charset="0"/>
              </a:rPr>
              <a:t> </a:t>
            </a:r>
          </a:p>
          <a:p>
            <a:pPr>
              <a:spcBef>
                <a:spcPct val="0"/>
              </a:spcBef>
            </a:pPr>
            <a:r>
              <a:rPr lang="en-US" dirty="0">
                <a:latin typeface="Calibri" charset="0"/>
              </a:rPr>
              <a:t>	He goes on to describe a design iteration process trying to meet cost targets by either redesign or by sacrificing 'planned capability.' When a satisfactory design at cost target is achieved for a single increment, the 'development of each increment can proceed concurrently with the program design of the others.'</a:t>
            </a:r>
          </a:p>
          <a:p>
            <a:pPr>
              <a:spcBef>
                <a:spcPct val="0"/>
              </a:spcBef>
            </a:pPr>
            <a:r>
              <a:rPr lang="en-US" dirty="0">
                <a:latin typeface="Calibri" charset="0"/>
              </a:rPr>
              <a:t> </a:t>
            </a:r>
          </a:p>
          <a:p>
            <a:pPr>
              <a:spcBef>
                <a:spcPct val="0"/>
              </a:spcBef>
            </a:pPr>
            <a:r>
              <a:rPr lang="en-US" dirty="0">
                <a:latin typeface="Calibri" charset="0"/>
              </a:rPr>
              <a:t>'Design is an iterative process in which each design level is a refinement of the previous level.' (p. 474)</a:t>
            </a:r>
          </a:p>
          <a:p>
            <a:pPr>
              <a:spcBef>
                <a:spcPct val="0"/>
              </a:spcBef>
            </a:pPr>
            <a:r>
              <a:rPr lang="en-US" dirty="0">
                <a:latin typeface="Calibri" charset="0"/>
              </a:rPr>
              <a:t> </a:t>
            </a:r>
          </a:p>
          <a:p>
            <a:pPr>
              <a:spcBef>
                <a:spcPct val="0"/>
              </a:spcBef>
            </a:pPr>
            <a:r>
              <a:rPr lang="en-US" dirty="0">
                <a:latin typeface="Calibri" charset="0"/>
              </a:rPr>
              <a:t>	It is clear from this that they avoid the big bang cost estimation approach. Not only do they iterate in seeking the appropriate balance between cost and design for a single increment, but they iterate through a series of increments, thus reducing the complexity of the task, and increasing the probability of learning from experience, won as each increment develops, and as the true cost of the increment becomes a fact.</a:t>
            </a:r>
          </a:p>
          <a:p>
            <a:pPr>
              <a:spcBef>
                <a:spcPct val="0"/>
              </a:spcBef>
            </a:pPr>
            <a:r>
              <a:rPr lang="en-US" dirty="0">
                <a:latin typeface="Calibri" charset="0"/>
              </a:rPr>
              <a:t> </a:t>
            </a:r>
          </a:p>
          <a:p>
            <a:pPr>
              <a:spcBef>
                <a:spcPct val="0"/>
              </a:spcBef>
            </a:pPr>
            <a:r>
              <a:rPr lang="en-US" dirty="0">
                <a:latin typeface="Calibri" charset="0"/>
              </a:rPr>
              <a:t>'When the development and test of an increment are complete, an estimate to complete the remaining increments is computed.' (p. 474)</a:t>
            </a:r>
          </a:p>
          <a:p>
            <a:pPr>
              <a:spcBef>
                <a:spcPct val="0"/>
              </a:spcBef>
            </a:pPr>
            <a:r>
              <a:rPr lang="en-US" dirty="0">
                <a:latin typeface="Calibri" charset="0"/>
              </a:rPr>
              <a:t> </a:t>
            </a:r>
          </a:p>
          <a:p>
            <a:pPr>
              <a:spcBef>
                <a:spcPct val="0"/>
              </a:spcBef>
            </a:pPr>
            <a:r>
              <a:rPr lang="en-US" dirty="0">
                <a:latin typeface="Calibri" charset="0"/>
              </a:rPr>
              <a:t>	This article is far richer than our few selected quotations can show, with regard to concepts of cost estimation and control.</a:t>
            </a:r>
          </a:p>
          <a:p>
            <a:pPr>
              <a:spcBef>
                <a:spcPct val="0"/>
              </a:spcBef>
            </a:pPr>
            <a:r>
              <a:rPr lang="en-US" dirty="0">
                <a:latin typeface="Calibri" charset="0"/>
              </a:rPr>
              <a:t> </a:t>
            </a:r>
          </a:p>
          <a:p>
            <a:pPr>
              <a:spcBef>
                <a:spcPct val="0"/>
              </a:spcBef>
            </a:pPr>
            <a:r>
              <a:rPr lang="en-US" dirty="0">
                <a:latin typeface="Calibri" charset="0"/>
              </a:rPr>
              <a:t> </a:t>
            </a:r>
          </a:p>
          <a:p>
            <a:pPr>
              <a:spcBef>
                <a:spcPct val="0"/>
              </a:spcBef>
            </a:pPr>
            <a:endParaRPr lang="en-GB" dirty="0">
              <a:latin typeface="Calibri" charset="0"/>
            </a:endParaRPr>
          </a:p>
        </p:txBody>
      </p:sp>
      <p:sp>
        <p:nvSpPr>
          <p:cNvPr id="552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7BC7FEB1-462A-DE44-A53A-E54205B8E2E0}" type="slidenum">
              <a:rPr lang="en-GB" sz="1200"/>
              <a:pPr eaLnBrk="1" hangingPunct="1"/>
              <a:t>49</a:t>
            </a:fld>
            <a:endParaRPr lang="en-GB" sz="120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52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Tx/>
              <a:buNone/>
              <a:tabLst/>
              <a:defRPr/>
            </a:pPr>
            <a:r>
              <a:rPr lang="en-US" dirty="0" smtClean="0">
                <a:latin typeface="Calibri" charset="0"/>
              </a:rPr>
              <a:t>Slide developed Oct 6 2013 </a:t>
            </a:r>
            <a:r>
              <a:rPr lang="en-US" dirty="0" err="1" smtClean="0">
                <a:latin typeface="Calibri" charset="0"/>
              </a:rPr>
              <a:t>tsg</a:t>
            </a:r>
            <a:r>
              <a:rPr lang="en-US" dirty="0" smtClean="0">
                <a:latin typeface="Calibri" charset="0"/>
              </a:rPr>
              <a:t> for London Software Architecture Conference Talk 9 Oct</a:t>
            </a:r>
            <a:r>
              <a:rPr lang="en-US" baseline="0" dirty="0" smtClean="0">
                <a:latin typeface="Calibri" charset="0"/>
              </a:rPr>
              <a:t> 2013 </a:t>
            </a:r>
          </a:p>
          <a:p>
            <a:pPr>
              <a:spcBef>
                <a:spcPct val="0"/>
              </a:spcBef>
            </a:pPr>
            <a:endParaRPr lang="en-US" dirty="0" smtClean="0">
              <a:latin typeface="Calibri" charset="0"/>
            </a:endParaRPr>
          </a:p>
          <a:p>
            <a:pPr>
              <a:spcBef>
                <a:spcPct val="0"/>
              </a:spcBef>
            </a:pPr>
            <a:r>
              <a:rPr lang="en-US" dirty="0" smtClean="0">
                <a:latin typeface="Calibri" charset="0"/>
              </a:rPr>
              <a:t>15.1.18 </a:t>
            </a:r>
            <a:r>
              <a:rPr lang="en-US" dirty="0" err="1">
                <a:latin typeface="Calibri" charset="0"/>
              </a:rPr>
              <a:t>Quinnan</a:t>
            </a:r>
            <a:endParaRPr lang="en-US" dirty="0">
              <a:latin typeface="Calibri" charset="0"/>
            </a:endParaRPr>
          </a:p>
          <a:p>
            <a:pPr>
              <a:spcBef>
                <a:spcPct val="0"/>
              </a:spcBef>
            </a:pPr>
            <a:r>
              <a:rPr lang="en-US" dirty="0">
                <a:latin typeface="Calibri" charset="0"/>
              </a:rPr>
              <a:t> </a:t>
            </a:r>
          </a:p>
          <a:p>
            <a:pPr>
              <a:spcBef>
                <a:spcPct val="0"/>
              </a:spcBef>
            </a:pPr>
            <a:r>
              <a:rPr lang="en-US" dirty="0">
                <a:latin typeface="Calibri" charset="0"/>
              </a:rPr>
              <a:t>Source: Robert E. </a:t>
            </a:r>
            <a:r>
              <a:rPr lang="en-US" dirty="0" err="1">
                <a:latin typeface="Calibri" charset="0"/>
              </a:rPr>
              <a:t>Quinnan</a:t>
            </a:r>
            <a:r>
              <a:rPr lang="en-US" dirty="0">
                <a:latin typeface="Calibri" charset="0"/>
              </a:rPr>
              <a:t>, 'Software Engineering Management Practices', IBM Systems Journal, Vol. 19, No. 4, 1980, pp. 466~</a:t>
            </a:r>
            <a:r>
              <a:rPr lang="en-US" dirty="0" smtClean="0">
                <a:latin typeface="Calibri" charset="0"/>
              </a:rPr>
              <a:t>77</a:t>
            </a:r>
          </a:p>
          <a:p>
            <a:pPr marL="0" marR="0" indent="0" algn="l" defTabSz="457200" rtl="0" eaLnBrk="1" fontAlgn="base" latinLnBrk="0" hangingPunct="1">
              <a:lnSpc>
                <a:spcPct val="100000"/>
              </a:lnSpc>
              <a:spcBef>
                <a:spcPct val="0"/>
              </a:spcBef>
              <a:spcAft>
                <a:spcPct val="0"/>
              </a:spcAft>
              <a:buClrTx/>
              <a:buSzTx/>
              <a:buFontTx/>
              <a:buNone/>
              <a:tabLst/>
              <a:defRPr/>
            </a:pPr>
            <a:r>
              <a:rPr lang="en-GB" sz="1200" kern="1200" dirty="0" smtClean="0">
                <a:solidFill>
                  <a:schemeClr val="tx1"/>
                </a:solidFill>
                <a:latin typeface="+mn-lt"/>
                <a:ea typeface="ＭＳ Ｐゴシック" charset="0"/>
                <a:cs typeface="ＭＳ Ｐゴシック" charset="0"/>
              </a:rPr>
              <a:t>Robert E. </a:t>
            </a:r>
            <a:r>
              <a:rPr lang="en-GB" sz="1200" kern="1200" dirty="0" err="1" smtClean="0">
                <a:solidFill>
                  <a:schemeClr val="tx1"/>
                </a:solidFill>
                <a:latin typeface="+mn-lt"/>
                <a:ea typeface="ＭＳ Ｐゴシック" charset="0"/>
                <a:cs typeface="ＭＳ Ｐゴシック" charset="0"/>
              </a:rPr>
              <a:t>Quinnan</a:t>
            </a:r>
            <a:r>
              <a:rPr lang="en-GB" sz="1200" kern="1200" dirty="0" smtClean="0">
                <a:solidFill>
                  <a:schemeClr val="tx1"/>
                </a:solidFill>
                <a:latin typeface="+mn-lt"/>
                <a:ea typeface="ＭＳ Ｐゴシック" charset="0"/>
                <a:cs typeface="ＭＳ Ｐゴシック" charset="0"/>
              </a:rPr>
              <a:t>: </a:t>
            </a:r>
            <a:r>
              <a:rPr lang="en-GB" sz="1200" b="1" kern="1200" dirty="0" smtClean="0">
                <a:solidFill>
                  <a:schemeClr val="tx1"/>
                </a:solidFill>
                <a:latin typeface="+mn-lt"/>
                <a:ea typeface="ＭＳ Ｐゴシック" charset="0"/>
                <a:cs typeface="ＭＳ Ｐゴシック" charset="0"/>
              </a:rPr>
              <a:t>The Management of Software Engineering. Part V: Software Engineering Management Practices.</a:t>
            </a:r>
            <a:r>
              <a:rPr lang="en-GB" sz="1200" b="0" kern="1200" dirty="0" smtClean="0">
                <a:solidFill>
                  <a:schemeClr val="tx1"/>
                </a:solidFill>
                <a:latin typeface="+mn-lt"/>
                <a:ea typeface="ＭＳ Ｐゴシック" charset="0"/>
                <a:cs typeface="ＭＳ Ｐゴシック" charset="0"/>
              </a:rPr>
              <a:t> </a:t>
            </a:r>
            <a:r>
              <a:rPr lang="en-GB" sz="1200" b="0" kern="1200" dirty="0" smtClean="0">
                <a:solidFill>
                  <a:schemeClr val="tx1"/>
                </a:solidFill>
                <a:latin typeface="+mn-lt"/>
                <a:ea typeface="ＭＳ Ｐゴシック" charset="0"/>
                <a:cs typeface="ＭＳ Ｐゴシック" charset="0"/>
                <a:hlinkClick r:id="rId3"/>
              </a:rPr>
              <a:t>IBM Systems Journal 19(4): 466-477 (1980)	</a:t>
            </a:r>
          </a:p>
          <a:p>
            <a:pPr>
              <a:spcBef>
                <a:spcPct val="0"/>
              </a:spcBef>
            </a:pPr>
            <a:endParaRPr lang="en-US" dirty="0">
              <a:latin typeface="Calibri" charset="0"/>
            </a:endParaRPr>
          </a:p>
          <a:p>
            <a:pPr>
              <a:spcBef>
                <a:spcPct val="0"/>
              </a:spcBef>
            </a:pPr>
            <a:r>
              <a:rPr lang="en-US" dirty="0">
                <a:latin typeface="Calibri" charset="0"/>
              </a:rPr>
              <a:t> </a:t>
            </a:r>
          </a:p>
          <a:p>
            <a:pPr>
              <a:spcBef>
                <a:spcPct val="0"/>
              </a:spcBef>
            </a:pPr>
            <a:r>
              <a:rPr lang="en-US" dirty="0" err="1">
                <a:latin typeface="Calibri" charset="0"/>
              </a:rPr>
              <a:t>Quinnan</a:t>
            </a:r>
            <a:r>
              <a:rPr lang="en-US" dirty="0">
                <a:latin typeface="Calibri" charset="0"/>
              </a:rPr>
              <a:t> describes the process control loop used by IBM FSD to ensure that cost targets are met.</a:t>
            </a:r>
          </a:p>
          <a:p>
            <a:pPr>
              <a:spcBef>
                <a:spcPct val="0"/>
              </a:spcBef>
            </a:pPr>
            <a:r>
              <a:rPr lang="en-US" dirty="0">
                <a:latin typeface="Calibri" charset="0"/>
              </a:rPr>
              <a:t> </a:t>
            </a:r>
          </a:p>
          <a:p>
            <a:pPr>
              <a:spcBef>
                <a:spcPct val="0"/>
              </a:spcBef>
            </a:pPr>
            <a:r>
              <a:rPr lang="en-US" dirty="0">
                <a:latin typeface="Calibri" charset="0"/>
              </a:rPr>
              <a:t>'Cost management. . . yields valid cost plans linked to technical performance. Our practice carries cost management farther by introducing design-to-cost guidance. Design, development, and managerial practices are applied in an integrated way to ensure that software technical management is consistent with cost management. The method [illustrated in this book by Figure 7.10] consists of developing a design, estimating its cost, and ensuring that the design is cost-effective.' (p. 473)</a:t>
            </a:r>
          </a:p>
          <a:p>
            <a:pPr>
              <a:spcBef>
                <a:spcPct val="0"/>
              </a:spcBef>
            </a:pPr>
            <a:r>
              <a:rPr lang="en-US" dirty="0">
                <a:latin typeface="Calibri" charset="0"/>
              </a:rPr>
              <a:t> </a:t>
            </a:r>
          </a:p>
          <a:p>
            <a:pPr>
              <a:spcBef>
                <a:spcPct val="0"/>
              </a:spcBef>
            </a:pPr>
            <a:r>
              <a:rPr lang="en-US" dirty="0">
                <a:latin typeface="Calibri" charset="0"/>
              </a:rPr>
              <a:t>	He goes on to describe a design iteration process trying to meet cost targets by either redesign or by sacrificing 'planned capability.' When a satisfactory design at cost target is achieved for a single increment, the 'development of each increment can proceed concurrently with the program design of the others.'</a:t>
            </a:r>
          </a:p>
          <a:p>
            <a:pPr>
              <a:spcBef>
                <a:spcPct val="0"/>
              </a:spcBef>
            </a:pPr>
            <a:r>
              <a:rPr lang="en-US" dirty="0">
                <a:latin typeface="Calibri" charset="0"/>
              </a:rPr>
              <a:t> </a:t>
            </a:r>
          </a:p>
          <a:p>
            <a:pPr>
              <a:spcBef>
                <a:spcPct val="0"/>
              </a:spcBef>
            </a:pPr>
            <a:r>
              <a:rPr lang="en-US" dirty="0">
                <a:latin typeface="Calibri" charset="0"/>
              </a:rPr>
              <a:t>'Design is an iterative process in which each design level is a refinement of the previous level.' (p. 474)</a:t>
            </a:r>
          </a:p>
          <a:p>
            <a:pPr>
              <a:spcBef>
                <a:spcPct val="0"/>
              </a:spcBef>
            </a:pPr>
            <a:r>
              <a:rPr lang="en-US" dirty="0">
                <a:latin typeface="Calibri" charset="0"/>
              </a:rPr>
              <a:t> </a:t>
            </a:r>
          </a:p>
          <a:p>
            <a:pPr>
              <a:spcBef>
                <a:spcPct val="0"/>
              </a:spcBef>
            </a:pPr>
            <a:r>
              <a:rPr lang="en-US" dirty="0">
                <a:latin typeface="Calibri" charset="0"/>
              </a:rPr>
              <a:t>	It is clear from this that they avoid the big bang cost estimation approach. Not only do they iterate in seeking the appropriate balance between cost and design for a single increment, but they iterate through a series of increments, thus reducing the complexity of the task, and increasing the probability of learning from experience, won as each increment develops, and as the true cost of the increment becomes a fact.</a:t>
            </a:r>
          </a:p>
          <a:p>
            <a:pPr>
              <a:spcBef>
                <a:spcPct val="0"/>
              </a:spcBef>
            </a:pPr>
            <a:r>
              <a:rPr lang="en-US" dirty="0">
                <a:latin typeface="Calibri" charset="0"/>
              </a:rPr>
              <a:t> </a:t>
            </a:r>
          </a:p>
          <a:p>
            <a:pPr>
              <a:spcBef>
                <a:spcPct val="0"/>
              </a:spcBef>
            </a:pPr>
            <a:r>
              <a:rPr lang="en-US" dirty="0">
                <a:latin typeface="Calibri" charset="0"/>
              </a:rPr>
              <a:t>'When the development and test of an increment are complete, an estimate to complete the remaining increments is computed.' (p. 474)</a:t>
            </a:r>
          </a:p>
          <a:p>
            <a:pPr>
              <a:spcBef>
                <a:spcPct val="0"/>
              </a:spcBef>
            </a:pPr>
            <a:r>
              <a:rPr lang="en-US" dirty="0">
                <a:latin typeface="Calibri" charset="0"/>
              </a:rPr>
              <a:t> </a:t>
            </a:r>
          </a:p>
          <a:p>
            <a:pPr>
              <a:spcBef>
                <a:spcPct val="0"/>
              </a:spcBef>
            </a:pPr>
            <a:r>
              <a:rPr lang="en-US" dirty="0">
                <a:latin typeface="Calibri" charset="0"/>
              </a:rPr>
              <a:t>	This article is far richer than our few selected quotations can show, with regard to concepts of cost estimation and control.</a:t>
            </a:r>
          </a:p>
          <a:p>
            <a:pPr>
              <a:spcBef>
                <a:spcPct val="0"/>
              </a:spcBef>
            </a:pPr>
            <a:r>
              <a:rPr lang="en-US" dirty="0">
                <a:latin typeface="Calibri" charset="0"/>
              </a:rPr>
              <a:t> </a:t>
            </a:r>
          </a:p>
          <a:p>
            <a:pPr>
              <a:spcBef>
                <a:spcPct val="0"/>
              </a:spcBef>
            </a:pPr>
            <a:r>
              <a:rPr lang="en-US" dirty="0">
                <a:latin typeface="Calibri" charset="0"/>
              </a:rPr>
              <a:t> </a:t>
            </a:r>
          </a:p>
          <a:p>
            <a:pPr>
              <a:spcBef>
                <a:spcPct val="0"/>
              </a:spcBef>
            </a:pPr>
            <a:endParaRPr lang="en-GB" dirty="0">
              <a:latin typeface="Calibri" charset="0"/>
            </a:endParaRPr>
          </a:p>
        </p:txBody>
      </p:sp>
      <p:sp>
        <p:nvSpPr>
          <p:cNvPr id="552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7BC7FEB1-462A-DE44-A53A-E54205B8E2E0}" type="slidenum">
              <a:rPr lang="en-GB" sz="1200"/>
              <a:pPr eaLnBrk="1" hangingPunct="1"/>
              <a:t>50</a:t>
            </a:fld>
            <a:endParaRPr lang="en-GB" sz="120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52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dirty="0" smtClean="0">
                <a:latin typeface="Calibri" charset="0"/>
              </a:rPr>
              <a:t>Slide developed Oct 6 2013 </a:t>
            </a:r>
            <a:r>
              <a:rPr lang="en-US" dirty="0" err="1" smtClean="0">
                <a:latin typeface="Calibri" charset="0"/>
              </a:rPr>
              <a:t>tsg</a:t>
            </a:r>
            <a:r>
              <a:rPr lang="en-US" dirty="0" smtClean="0">
                <a:latin typeface="Calibri" charset="0"/>
              </a:rPr>
              <a:t> for London Software Architecture Conference Talk 9 Oct</a:t>
            </a:r>
            <a:r>
              <a:rPr lang="en-US" baseline="0" dirty="0" smtClean="0">
                <a:latin typeface="Calibri" charset="0"/>
              </a:rPr>
              <a:t> 2013 </a:t>
            </a:r>
          </a:p>
          <a:p>
            <a:pPr>
              <a:spcBef>
                <a:spcPct val="0"/>
              </a:spcBef>
            </a:pPr>
            <a:endParaRPr lang="en-US" baseline="0" dirty="0" smtClean="0">
              <a:latin typeface="Calibri" charset="0"/>
            </a:endParaRPr>
          </a:p>
          <a:p>
            <a:pPr>
              <a:spcBef>
                <a:spcPct val="0"/>
              </a:spcBef>
            </a:pPr>
            <a:r>
              <a:rPr lang="en-US" dirty="0" smtClean="0">
                <a:latin typeface="Calibri" charset="0"/>
              </a:rPr>
              <a:t>15.1.18 </a:t>
            </a:r>
            <a:r>
              <a:rPr lang="en-US" dirty="0" err="1">
                <a:latin typeface="Calibri" charset="0"/>
              </a:rPr>
              <a:t>Quinnan</a:t>
            </a:r>
            <a:endParaRPr lang="en-US" dirty="0">
              <a:latin typeface="Calibri" charset="0"/>
            </a:endParaRPr>
          </a:p>
          <a:p>
            <a:pPr>
              <a:spcBef>
                <a:spcPct val="0"/>
              </a:spcBef>
            </a:pPr>
            <a:r>
              <a:rPr lang="en-US" dirty="0">
                <a:latin typeface="Calibri" charset="0"/>
              </a:rPr>
              <a:t> </a:t>
            </a:r>
          </a:p>
          <a:p>
            <a:pPr>
              <a:spcBef>
                <a:spcPct val="0"/>
              </a:spcBef>
            </a:pPr>
            <a:r>
              <a:rPr lang="en-US" dirty="0">
                <a:latin typeface="Calibri" charset="0"/>
              </a:rPr>
              <a:t>Source: Robert E. </a:t>
            </a:r>
            <a:r>
              <a:rPr lang="en-US" dirty="0" err="1">
                <a:latin typeface="Calibri" charset="0"/>
              </a:rPr>
              <a:t>Quinnan</a:t>
            </a:r>
            <a:r>
              <a:rPr lang="en-US" dirty="0">
                <a:latin typeface="Calibri" charset="0"/>
              </a:rPr>
              <a:t>, 'Software Engineering Management Practices', IBM Systems Journal, Vol. 19, No. 4, 1980, pp. 466~</a:t>
            </a:r>
            <a:r>
              <a:rPr lang="en-US" dirty="0" smtClean="0">
                <a:latin typeface="Calibri" charset="0"/>
              </a:rPr>
              <a:t>77</a:t>
            </a:r>
          </a:p>
          <a:p>
            <a:pPr marL="0" marR="0" indent="0" algn="l" defTabSz="457200" rtl="0" eaLnBrk="1" fontAlgn="base" latinLnBrk="0" hangingPunct="1">
              <a:lnSpc>
                <a:spcPct val="100000"/>
              </a:lnSpc>
              <a:spcBef>
                <a:spcPct val="0"/>
              </a:spcBef>
              <a:spcAft>
                <a:spcPct val="0"/>
              </a:spcAft>
              <a:buClrTx/>
              <a:buSzTx/>
              <a:buFontTx/>
              <a:buNone/>
              <a:tabLst/>
              <a:defRPr/>
            </a:pPr>
            <a:r>
              <a:rPr lang="en-GB" sz="1200" kern="1200" dirty="0" smtClean="0">
                <a:solidFill>
                  <a:schemeClr val="tx1"/>
                </a:solidFill>
                <a:latin typeface="+mn-lt"/>
                <a:ea typeface="ＭＳ Ｐゴシック" charset="0"/>
                <a:cs typeface="ＭＳ Ｐゴシック" charset="0"/>
              </a:rPr>
              <a:t>Robert E. </a:t>
            </a:r>
            <a:r>
              <a:rPr lang="en-GB" sz="1200" kern="1200" dirty="0" err="1" smtClean="0">
                <a:solidFill>
                  <a:schemeClr val="tx1"/>
                </a:solidFill>
                <a:latin typeface="+mn-lt"/>
                <a:ea typeface="ＭＳ Ｐゴシック" charset="0"/>
                <a:cs typeface="ＭＳ Ｐゴシック" charset="0"/>
              </a:rPr>
              <a:t>Quinnan</a:t>
            </a:r>
            <a:r>
              <a:rPr lang="en-GB" sz="1200" kern="1200" dirty="0" smtClean="0">
                <a:solidFill>
                  <a:schemeClr val="tx1"/>
                </a:solidFill>
                <a:latin typeface="+mn-lt"/>
                <a:ea typeface="ＭＳ Ｐゴシック" charset="0"/>
                <a:cs typeface="ＭＳ Ｐゴシック" charset="0"/>
              </a:rPr>
              <a:t>: </a:t>
            </a:r>
            <a:r>
              <a:rPr lang="en-GB" sz="1200" b="1" kern="1200" dirty="0" smtClean="0">
                <a:solidFill>
                  <a:schemeClr val="tx1"/>
                </a:solidFill>
                <a:latin typeface="+mn-lt"/>
                <a:ea typeface="ＭＳ Ｐゴシック" charset="0"/>
                <a:cs typeface="ＭＳ Ｐゴシック" charset="0"/>
              </a:rPr>
              <a:t>The Management of Software Engineering. Part V: Software Engineering Management Practices.</a:t>
            </a:r>
            <a:r>
              <a:rPr lang="en-GB" sz="1200" b="0" kern="1200" dirty="0" smtClean="0">
                <a:solidFill>
                  <a:schemeClr val="tx1"/>
                </a:solidFill>
                <a:latin typeface="+mn-lt"/>
                <a:ea typeface="ＭＳ Ｐゴシック" charset="0"/>
                <a:cs typeface="ＭＳ Ｐゴシック" charset="0"/>
              </a:rPr>
              <a:t> </a:t>
            </a:r>
            <a:r>
              <a:rPr lang="en-GB" sz="1200" b="0" kern="1200" dirty="0" smtClean="0">
                <a:solidFill>
                  <a:schemeClr val="tx1"/>
                </a:solidFill>
                <a:latin typeface="+mn-lt"/>
                <a:ea typeface="ＭＳ Ｐゴシック" charset="0"/>
                <a:cs typeface="ＭＳ Ｐゴシック" charset="0"/>
                <a:hlinkClick r:id="rId3"/>
              </a:rPr>
              <a:t>IBM Systems Journal 19(4): 466-477 (1980)	</a:t>
            </a:r>
          </a:p>
          <a:p>
            <a:pPr>
              <a:spcBef>
                <a:spcPct val="0"/>
              </a:spcBef>
            </a:pPr>
            <a:endParaRPr lang="en-US" dirty="0">
              <a:latin typeface="Calibri" charset="0"/>
            </a:endParaRPr>
          </a:p>
          <a:p>
            <a:pPr>
              <a:spcBef>
                <a:spcPct val="0"/>
              </a:spcBef>
            </a:pPr>
            <a:r>
              <a:rPr lang="en-US" dirty="0">
                <a:latin typeface="Calibri" charset="0"/>
              </a:rPr>
              <a:t> </a:t>
            </a:r>
          </a:p>
          <a:p>
            <a:pPr>
              <a:spcBef>
                <a:spcPct val="0"/>
              </a:spcBef>
            </a:pPr>
            <a:r>
              <a:rPr lang="en-US" dirty="0" err="1">
                <a:latin typeface="Calibri" charset="0"/>
              </a:rPr>
              <a:t>Quinnan</a:t>
            </a:r>
            <a:r>
              <a:rPr lang="en-US" dirty="0">
                <a:latin typeface="Calibri" charset="0"/>
              </a:rPr>
              <a:t> describes the process control loop used by IBM FSD to ensure that cost targets are met.</a:t>
            </a:r>
          </a:p>
          <a:p>
            <a:pPr>
              <a:spcBef>
                <a:spcPct val="0"/>
              </a:spcBef>
            </a:pPr>
            <a:r>
              <a:rPr lang="en-US" dirty="0">
                <a:latin typeface="Calibri" charset="0"/>
              </a:rPr>
              <a:t> </a:t>
            </a:r>
          </a:p>
          <a:p>
            <a:pPr>
              <a:spcBef>
                <a:spcPct val="0"/>
              </a:spcBef>
            </a:pPr>
            <a:r>
              <a:rPr lang="en-US" dirty="0">
                <a:latin typeface="Calibri" charset="0"/>
              </a:rPr>
              <a:t>'Cost management. . . yields valid cost plans linked to technical performance. Our practice carries cost management farther by introducing design-to-cost guidance. Design, development, and managerial practices are applied in an integrated way to ensure that software technical management is consistent with cost management. The method [illustrated in this book by Figure 7.10] consists of developing a design, estimating its cost, and ensuring that the design is cost-effective.' (p. 473)</a:t>
            </a:r>
          </a:p>
          <a:p>
            <a:pPr>
              <a:spcBef>
                <a:spcPct val="0"/>
              </a:spcBef>
            </a:pPr>
            <a:r>
              <a:rPr lang="en-US" dirty="0">
                <a:latin typeface="Calibri" charset="0"/>
              </a:rPr>
              <a:t> </a:t>
            </a:r>
          </a:p>
          <a:p>
            <a:pPr>
              <a:spcBef>
                <a:spcPct val="0"/>
              </a:spcBef>
            </a:pPr>
            <a:r>
              <a:rPr lang="en-US" dirty="0">
                <a:latin typeface="Calibri" charset="0"/>
              </a:rPr>
              <a:t>	He goes on to describe a design iteration process trying to meet cost targets by either redesign or by sacrificing 'planned capability.' When a satisfactory design at cost target is achieved for a single increment, the 'development of each increment can proceed concurrently with the program design of the others.'</a:t>
            </a:r>
          </a:p>
          <a:p>
            <a:pPr>
              <a:spcBef>
                <a:spcPct val="0"/>
              </a:spcBef>
            </a:pPr>
            <a:r>
              <a:rPr lang="en-US" dirty="0">
                <a:latin typeface="Calibri" charset="0"/>
              </a:rPr>
              <a:t> </a:t>
            </a:r>
          </a:p>
          <a:p>
            <a:pPr>
              <a:spcBef>
                <a:spcPct val="0"/>
              </a:spcBef>
            </a:pPr>
            <a:r>
              <a:rPr lang="en-US" dirty="0">
                <a:latin typeface="Calibri" charset="0"/>
              </a:rPr>
              <a:t>'Design is an iterative process in which each design level is a refinement of the previous level.' (p. 474)</a:t>
            </a:r>
          </a:p>
          <a:p>
            <a:pPr>
              <a:spcBef>
                <a:spcPct val="0"/>
              </a:spcBef>
            </a:pPr>
            <a:r>
              <a:rPr lang="en-US" dirty="0">
                <a:latin typeface="Calibri" charset="0"/>
              </a:rPr>
              <a:t> </a:t>
            </a:r>
          </a:p>
          <a:p>
            <a:pPr>
              <a:spcBef>
                <a:spcPct val="0"/>
              </a:spcBef>
            </a:pPr>
            <a:r>
              <a:rPr lang="en-US" dirty="0">
                <a:latin typeface="Calibri" charset="0"/>
              </a:rPr>
              <a:t>	It is clear from this that they avoid the big bang cost estimation approach. Not only do they iterate in seeking the appropriate balance between cost and design for a single increment, but they iterate through a series of increments, thus reducing the complexity of the task, and increasing the probability of learning from experience, won as each increment develops, and as the true cost of the increment becomes a fact.</a:t>
            </a:r>
          </a:p>
          <a:p>
            <a:pPr>
              <a:spcBef>
                <a:spcPct val="0"/>
              </a:spcBef>
            </a:pPr>
            <a:r>
              <a:rPr lang="en-US" dirty="0">
                <a:latin typeface="Calibri" charset="0"/>
              </a:rPr>
              <a:t> </a:t>
            </a:r>
          </a:p>
          <a:p>
            <a:pPr>
              <a:spcBef>
                <a:spcPct val="0"/>
              </a:spcBef>
            </a:pPr>
            <a:r>
              <a:rPr lang="en-US" dirty="0">
                <a:latin typeface="Calibri" charset="0"/>
              </a:rPr>
              <a:t>'When the development and test of an increment are complete, an estimate to complete the remaining increments is computed.' (p. 474)</a:t>
            </a:r>
          </a:p>
          <a:p>
            <a:pPr>
              <a:spcBef>
                <a:spcPct val="0"/>
              </a:spcBef>
            </a:pPr>
            <a:r>
              <a:rPr lang="en-US" dirty="0">
                <a:latin typeface="Calibri" charset="0"/>
              </a:rPr>
              <a:t> </a:t>
            </a:r>
          </a:p>
          <a:p>
            <a:pPr>
              <a:spcBef>
                <a:spcPct val="0"/>
              </a:spcBef>
            </a:pPr>
            <a:r>
              <a:rPr lang="en-US" dirty="0">
                <a:latin typeface="Calibri" charset="0"/>
              </a:rPr>
              <a:t>	This article is far richer than our few selected quotations can show, with regard to concepts of cost estimation and control.</a:t>
            </a:r>
          </a:p>
          <a:p>
            <a:pPr>
              <a:spcBef>
                <a:spcPct val="0"/>
              </a:spcBef>
            </a:pPr>
            <a:r>
              <a:rPr lang="en-US" dirty="0">
                <a:latin typeface="Calibri" charset="0"/>
              </a:rPr>
              <a:t> </a:t>
            </a:r>
          </a:p>
          <a:p>
            <a:pPr>
              <a:spcBef>
                <a:spcPct val="0"/>
              </a:spcBef>
            </a:pPr>
            <a:r>
              <a:rPr lang="en-US" dirty="0">
                <a:latin typeface="Calibri" charset="0"/>
              </a:rPr>
              <a:t> </a:t>
            </a:r>
          </a:p>
          <a:p>
            <a:pPr>
              <a:spcBef>
                <a:spcPct val="0"/>
              </a:spcBef>
            </a:pPr>
            <a:endParaRPr lang="en-GB" dirty="0">
              <a:latin typeface="Calibri" charset="0"/>
            </a:endParaRPr>
          </a:p>
        </p:txBody>
      </p:sp>
      <p:sp>
        <p:nvSpPr>
          <p:cNvPr id="552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7BC7FEB1-462A-DE44-A53A-E54205B8E2E0}" type="slidenum">
              <a:rPr lang="en-GB" sz="1200"/>
              <a:pPr eaLnBrk="1" hangingPunct="1"/>
              <a:t>51</a:t>
            </a:fld>
            <a:endParaRPr lang="en-GB" sz="120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52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dirty="0" smtClean="0">
                <a:latin typeface="Calibri" charset="0"/>
              </a:rPr>
              <a:t>Slide developed Oct 6 2013 </a:t>
            </a:r>
            <a:r>
              <a:rPr lang="en-US" dirty="0" err="1" smtClean="0">
                <a:latin typeface="Calibri" charset="0"/>
              </a:rPr>
              <a:t>tsg</a:t>
            </a:r>
            <a:r>
              <a:rPr lang="en-US" dirty="0" smtClean="0">
                <a:latin typeface="Calibri" charset="0"/>
              </a:rPr>
              <a:t> for London Software Architecture Conference Talk 9 Oct</a:t>
            </a:r>
            <a:r>
              <a:rPr lang="en-US" baseline="0" dirty="0" smtClean="0">
                <a:latin typeface="Calibri" charset="0"/>
              </a:rPr>
              <a:t> 2013 </a:t>
            </a:r>
          </a:p>
          <a:p>
            <a:pPr>
              <a:spcBef>
                <a:spcPct val="0"/>
              </a:spcBef>
            </a:pPr>
            <a:endParaRPr lang="en-US" baseline="0" dirty="0" smtClean="0">
              <a:latin typeface="Calibri" charset="0"/>
            </a:endParaRPr>
          </a:p>
          <a:p>
            <a:pPr>
              <a:spcBef>
                <a:spcPct val="0"/>
              </a:spcBef>
            </a:pPr>
            <a:r>
              <a:rPr lang="en-US" dirty="0" smtClean="0">
                <a:latin typeface="Calibri" charset="0"/>
              </a:rPr>
              <a:t>15.1.18 </a:t>
            </a:r>
            <a:r>
              <a:rPr lang="en-US" dirty="0" err="1">
                <a:latin typeface="Calibri" charset="0"/>
              </a:rPr>
              <a:t>Quinnan</a:t>
            </a:r>
            <a:endParaRPr lang="en-US" dirty="0">
              <a:latin typeface="Calibri" charset="0"/>
            </a:endParaRPr>
          </a:p>
          <a:p>
            <a:pPr>
              <a:spcBef>
                <a:spcPct val="0"/>
              </a:spcBef>
            </a:pPr>
            <a:r>
              <a:rPr lang="en-US" dirty="0">
                <a:latin typeface="Calibri" charset="0"/>
              </a:rPr>
              <a:t> </a:t>
            </a:r>
          </a:p>
          <a:p>
            <a:pPr>
              <a:spcBef>
                <a:spcPct val="0"/>
              </a:spcBef>
            </a:pPr>
            <a:r>
              <a:rPr lang="en-US" dirty="0">
                <a:latin typeface="Calibri" charset="0"/>
              </a:rPr>
              <a:t>Source: Robert E. </a:t>
            </a:r>
            <a:r>
              <a:rPr lang="en-US" dirty="0" err="1">
                <a:latin typeface="Calibri" charset="0"/>
              </a:rPr>
              <a:t>Quinnan</a:t>
            </a:r>
            <a:r>
              <a:rPr lang="en-US" dirty="0">
                <a:latin typeface="Calibri" charset="0"/>
              </a:rPr>
              <a:t>, 'Software Engineering Management Practices', IBM Systems Journal, Vol. 19, No. 4, 1980, pp. 466~</a:t>
            </a:r>
            <a:r>
              <a:rPr lang="en-US" dirty="0" smtClean="0">
                <a:latin typeface="Calibri" charset="0"/>
              </a:rPr>
              <a:t>77</a:t>
            </a:r>
          </a:p>
          <a:p>
            <a:pPr marL="0" marR="0" indent="0" algn="l" defTabSz="457200" rtl="0" eaLnBrk="1" fontAlgn="base" latinLnBrk="0" hangingPunct="1">
              <a:lnSpc>
                <a:spcPct val="100000"/>
              </a:lnSpc>
              <a:spcBef>
                <a:spcPct val="0"/>
              </a:spcBef>
              <a:spcAft>
                <a:spcPct val="0"/>
              </a:spcAft>
              <a:buClrTx/>
              <a:buSzTx/>
              <a:buFontTx/>
              <a:buNone/>
              <a:tabLst/>
              <a:defRPr/>
            </a:pPr>
            <a:r>
              <a:rPr lang="en-GB" sz="1200" kern="1200" dirty="0" smtClean="0">
                <a:solidFill>
                  <a:schemeClr val="tx1"/>
                </a:solidFill>
                <a:latin typeface="+mn-lt"/>
                <a:ea typeface="ＭＳ Ｐゴシック" charset="0"/>
                <a:cs typeface="ＭＳ Ｐゴシック" charset="0"/>
              </a:rPr>
              <a:t>Robert E. </a:t>
            </a:r>
            <a:r>
              <a:rPr lang="en-GB" sz="1200" kern="1200" dirty="0" err="1" smtClean="0">
                <a:solidFill>
                  <a:schemeClr val="tx1"/>
                </a:solidFill>
                <a:latin typeface="+mn-lt"/>
                <a:ea typeface="ＭＳ Ｐゴシック" charset="0"/>
                <a:cs typeface="ＭＳ Ｐゴシック" charset="0"/>
              </a:rPr>
              <a:t>Quinnan</a:t>
            </a:r>
            <a:r>
              <a:rPr lang="en-GB" sz="1200" kern="1200" dirty="0" smtClean="0">
                <a:solidFill>
                  <a:schemeClr val="tx1"/>
                </a:solidFill>
                <a:latin typeface="+mn-lt"/>
                <a:ea typeface="ＭＳ Ｐゴシック" charset="0"/>
                <a:cs typeface="ＭＳ Ｐゴシック" charset="0"/>
              </a:rPr>
              <a:t>: </a:t>
            </a:r>
            <a:r>
              <a:rPr lang="en-GB" sz="1200" b="1" kern="1200" dirty="0" smtClean="0">
                <a:solidFill>
                  <a:schemeClr val="tx1"/>
                </a:solidFill>
                <a:latin typeface="+mn-lt"/>
                <a:ea typeface="ＭＳ Ｐゴシック" charset="0"/>
                <a:cs typeface="ＭＳ Ｐゴシック" charset="0"/>
              </a:rPr>
              <a:t>The Management of Software Engineering. Part V: Software Engineering Management Practices.</a:t>
            </a:r>
            <a:r>
              <a:rPr lang="en-GB" sz="1200" b="0" kern="1200" dirty="0" smtClean="0">
                <a:solidFill>
                  <a:schemeClr val="tx1"/>
                </a:solidFill>
                <a:latin typeface="+mn-lt"/>
                <a:ea typeface="ＭＳ Ｐゴシック" charset="0"/>
                <a:cs typeface="ＭＳ Ｐゴシック" charset="0"/>
              </a:rPr>
              <a:t> </a:t>
            </a:r>
            <a:r>
              <a:rPr lang="en-GB" sz="1200" b="0" kern="1200" dirty="0" smtClean="0">
                <a:solidFill>
                  <a:schemeClr val="tx1"/>
                </a:solidFill>
                <a:latin typeface="+mn-lt"/>
                <a:ea typeface="ＭＳ Ｐゴシック" charset="0"/>
                <a:cs typeface="ＭＳ Ｐゴシック" charset="0"/>
                <a:hlinkClick r:id="rId3"/>
              </a:rPr>
              <a:t>IBM Systems Journal 19(4): 466-477 (1980)	</a:t>
            </a:r>
          </a:p>
          <a:p>
            <a:pPr>
              <a:spcBef>
                <a:spcPct val="0"/>
              </a:spcBef>
            </a:pPr>
            <a:endParaRPr lang="en-US" dirty="0">
              <a:latin typeface="Calibri" charset="0"/>
            </a:endParaRPr>
          </a:p>
          <a:p>
            <a:pPr>
              <a:spcBef>
                <a:spcPct val="0"/>
              </a:spcBef>
            </a:pPr>
            <a:r>
              <a:rPr lang="en-US" dirty="0">
                <a:latin typeface="Calibri" charset="0"/>
              </a:rPr>
              <a:t> </a:t>
            </a:r>
          </a:p>
          <a:p>
            <a:pPr>
              <a:spcBef>
                <a:spcPct val="0"/>
              </a:spcBef>
            </a:pPr>
            <a:r>
              <a:rPr lang="en-US" dirty="0" err="1">
                <a:latin typeface="Calibri" charset="0"/>
              </a:rPr>
              <a:t>Quinnan</a:t>
            </a:r>
            <a:r>
              <a:rPr lang="en-US" dirty="0">
                <a:latin typeface="Calibri" charset="0"/>
              </a:rPr>
              <a:t> describes the process control loop used by IBM FSD to ensure that cost targets are met.</a:t>
            </a:r>
          </a:p>
          <a:p>
            <a:pPr>
              <a:spcBef>
                <a:spcPct val="0"/>
              </a:spcBef>
            </a:pPr>
            <a:r>
              <a:rPr lang="en-US" dirty="0">
                <a:latin typeface="Calibri" charset="0"/>
              </a:rPr>
              <a:t> </a:t>
            </a:r>
          </a:p>
          <a:p>
            <a:pPr>
              <a:spcBef>
                <a:spcPct val="0"/>
              </a:spcBef>
            </a:pPr>
            <a:r>
              <a:rPr lang="en-US" dirty="0">
                <a:latin typeface="Calibri" charset="0"/>
              </a:rPr>
              <a:t>'Cost management. . . yields valid cost plans linked to technical performance. Our practice carries cost management farther by introducing design-to-cost guidance. Design, development, and managerial practices are applied in an integrated way to ensure that software technical management is consistent with cost management. The method [illustrated in this book by Figure 7.10] consists of developing a design, estimating its cost, and ensuring that the design is cost-effective.' (p. 473)</a:t>
            </a:r>
          </a:p>
          <a:p>
            <a:pPr>
              <a:spcBef>
                <a:spcPct val="0"/>
              </a:spcBef>
            </a:pPr>
            <a:r>
              <a:rPr lang="en-US" dirty="0">
                <a:latin typeface="Calibri" charset="0"/>
              </a:rPr>
              <a:t> </a:t>
            </a:r>
          </a:p>
          <a:p>
            <a:pPr>
              <a:spcBef>
                <a:spcPct val="0"/>
              </a:spcBef>
            </a:pPr>
            <a:r>
              <a:rPr lang="en-US" dirty="0">
                <a:latin typeface="Calibri" charset="0"/>
              </a:rPr>
              <a:t>	He goes on to describe a design iteration process trying to meet cost targets by either redesign or by sacrificing 'planned capability.' When a satisfactory design at cost target is achieved for a single increment, the 'development of each increment can proceed concurrently with the program design of the others.'</a:t>
            </a:r>
          </a:p>
          <a:p>
            <a:pPr>
              <a:spcBef>
                <a:spcPct val="0"/>
              </a:spcBef>
            </a:pPr>
            <a:r>
              <a:rPr lang="en-US" dirty="0">
                <a:latin typeface="Calibri" charset="0"/>
              </a:rPr>
              <a:t> </a:t>
            </a:r>
          </a:p>
          <a:p>
            <a:pPr>
              <a:spcBef>
                <a:spcPct val="0"/>
              </a:spcBef>
            </a:pPr>
            <a:r>
              <a:rPr lang="en-US" dirty="0">
                <a:latin typeface="Calibri" charset="0"/>
              </a:rPr>
              <a:t>'Design is an iterative process in which each design level is a refinement of the previous level.' (p. 474)</a:t>
            </a:r>
          </a:p>
          <a:p>
            <a:pPr>
              <a:spcBef>
                <a:spcPct val="0"/>
              </a:spcBef>
            </a:pPr>
            <a:r>
              <a:rPr lang="en-US" dirty="0">
                <a:latin typeface="Calibri" charset="0"/>
              </a:rPr>
              <a:t> </a:t>
            </a:r>
          </a:p>
          <a:p>
            <a:pPr>
              <a:spcBef>
                <a:spcPct val="0"/>
              </a:spcBef>
            </a:pPr>
            <a:r>
              <a:rPr lang="en-US" dirty="0">
                <a:latin typeface="Calibri" charset="0"/>
              </a:rPr>
              <a:t>	It is clear from this that they avoid the big bang cost estimation approach. Not only do they iterate in seeking the appropriate balance between cost and design for a single increment, but they iterate through a series of increments, thus reducing the complexity of the task, and increasing the probability of learning from experience, won as each increment develops, and as the true cost of the increment becomes a fact.</a:t>
            </a:r>
          </a:p>
          <a:p>
            <a:pPr>
              <a:spcBef>
                <a:spcPct val="0"/>
              </a:spcBef>
            </a:pPr>
            <a:r>
              <a:rPr lang="en-US" dirty="0">
                <a:latin typeface="Calibri" charset="0"/>
              </a:rPr>
              <a:t> </a:t>
            </a:r>
          </a:p>
          <a:p>
            <a:pPr>
              <a:spcBef>
                <a:spcPct val="0"/>
              </a:spcBef>
            </a:pPr>
            <a:r>
              <a:rPr lang="en-US" dirty="0">
                <a:latin typeface="Calibri" charset="0"/>
              </a:rPr>
              <a:t>'When the development and test of an increment are complete, an estimate to complete the remaining increments is computed.' (p. 474)</a:t>
            </a:r>
          </a:p>
          <a:p>
            <a:pPr>
              <a:spcBef>
                <a:spcPct val="0"/>
              </a:spcBef>
            </a:pPr>
            <a:r>
              <a:rPr lang="en-US" dirty="0">
                <a:latin typeface="Calibri" charset="0"/>
              </a:rPr>
              <a:t> </a:t>
            </a:r>
          </a:p>
          <a:p>
            <a:pPr>
              <a:spcBef>
                <a:spcPct val="0"/>
              </a:spcBef>
            </a:pPr>
            <a:r>
              <a:rPr lang="en-US" dirty="0">
                <a:latin typeface="Calibri" charset="0"/>
              </a:rPr>
              <a:t>	This article is far richer than our few selected quotations can show, with regard to concepts of cost estimation and control.</a:t>
            </a:r>
          </a:p>
          <a:p>
            <a:pPr>
              <a:spcBef>
                <a:spcPct val="0"/>
              </a:spcBef>
            </a:pPr>
            <a:r>
              <a:rPr lang="en-US" dirty="0">
                <a:latin typeface="Calibri" charset="0"/>
              </a:rPr>
              <a:t> </a:t>
            </a:r>
          </a:p>
          <a:p>
            <a:pPr>
              <a:spcBef>
                <a:spcPct val="0"/>
              </a:spcBef>
            </a:pPr>
            <a:r>
              <a:rPr lang="en-US" dirty="0">
                <a:latin typeface="Calibri" charset="0"/>
              </a:rPr>
              <a:t> </a:t>
            </a:r>
          </a:p>
          <a:p>
            <a:pPr>
              <a:spcBef>
                <a:spcPct val="0"/>
              </a:spcBef>
            </a:pPr>
            <a:endParaRPr lang="en-GB" dirty="0">
              <a:latin typeface="Calibri" charset="0"/>
            </a:endParaRPr>
          </a:p>
        </p:txBody>
      </p:sp>
      <p:sp>
        <p:nvSpPr>
          <p:cNvPr id="552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7BC7FEB1-462A-DE44-A53A-E54205B8E2E0}" type="slidenum">
              <a:rPr lang="en-GB" sz="1200"/>
              <a:pPr eaLnBrk="1" hangingPunct="1"/>
              <a:t>52</a:t>
            </a:fld>
            <a:endParaRPr lang="en-GB"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Comment: Agile concepts apply to all management processes</a:t>
            </a:r>
            <a:endParaRPr lang="en-GB" dirty="0"/>
          </a:p>
        </p:txBody>
      </p:sp>
      <p:sp>
        <p:nvSpPr>
          <p:cNvPr id="4" name="Slide Number Placeholder 3"/>
          <p:cNvSpPr>
            <a:spLocks noGrp="1"/>
          </p:cNvSpPr>
          <p:nvPr>
            <p:ph type="sldNum" sz="quarter" idx="10"/>
          </p:nvPr>
        </p:nvSpPr>
        <p:spPr/>
        <p:txBody>
          <a:bodyPr/>
          <a:lstStyle/>
          <a:p>
            <a:fld id="{FEB1B223-E9F6-054D-8734-95DABFCD654B}" type="slidenum">
              <a:rPr lang="en-GB" smtClean="0"/>
              <a:t>5</a:t>
            </a:fld>
            <a:endParaRPr lang="en-GB"/>
          </a:p>
        </p:txBody>
      </p:sp>
    </p:spTree>
    <p:extLst>
      <p:ext uri="{BB962C8B-B14F-4D97-AF65-F5344CB8AC3E}">
        <p14:creationId xmlns:p14="http://schemas.microsoft.com/office/powerpoint/2010/main" val="129935735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52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dirty="0" smtClean="0">
                <a:latin typeface="Calibri" charset="0"/>
              </a:rPr>
              <a:t>Slide developed Oct 6 2013 </a:t>
            </a:r>
            <a:r>
              <a:rPr lang="en-US" dirty="0" err="1" smtClean="0">
                <a:latin typeface="Calibri" charset="0"/>
              </a:rPr>
              <a:t>tsg</a:t>
            </a:r>
            <a:r>
              <a:rPr lang="en-US" dirty="0" smtClean="0">
                <a:latin typeface="Calibri" charset="0"/>
              </a:rPr>
              <a:t> for London Software Architecture Conference Talk 9 Oct</a:t>
            </a:r>
            <a:r>
              <a:rPr lang="en-US" baseline="0" dirty="0" smtClean="0">
                <a:latin typeface="Calibri" charset="0"/>
              </a:rPr>
              <a:t> 2013 </a:t>
            </a:r>
          </a:p>
          <a:p>
            <a:pPr>
              <a:spcBef>
                <a:spcPct val="0"/>
              </a:spcBef>
            </a:pPr>
            <a:endParaRPr lang="en-US" baseline="0" dirty="0" smtClean="0">
              <a:latin typeface="Calibri" charset="0"/>
            </a:endParaRPr>
          </a:p>
          <a:p>
            <a:pPr>
              <a:spcBef>
                <a:spcPct val="0"/>
              </a:spcBef>
            </a:pPr>
            <a:r>
              <a:rPr lang="en-US" dirty="0" smtClean="0">
                <a:latin typeface="Calibri" charset="0"/>
              </a:rPr>
              <a:t>15.1.18 </a:t>
            </a:r>
            <a:r>
              <a:rPr lang="en-US" dirty="0" err="1">
                <a:latin typeface="Calibri" charset="0"/>
              </a:rPr>
              <a:t>Quinnan</a:t>
            </a:r>
            <a:endParaRPr lang="en-US" dirty="0">
              <a:latin typeface="Calibri" charset="0"/>
            </a:endParaRPr>
          </a:p>
          <a:p>
            <a:pPr>
              <a:spcBef>
                <a:spcPct val="0"/>
              </a:spcBef>
            </a:pPr>
            <a:r>
              <a:rPr lang="en-US" dirty="0">
                <a:latin typeface="Calibri" charset="0"/>
              </a:rPr>
              <a:t> </a:t>
            </a:r>
          </a:p>
          <a:p>
            <a:pPr>
              <a:spcBef>
                <a:spcPct val="0"/>
              </a:spcBef>
            </a:pPr>
            <a:r>
              <a:rPr lang="en-US" dirty="0">
                <a:latin typeface="Calibri" charset="0"/>
              </a:rPr>
              <a:t>Source: Robert E. </a:t>
            </a:r>
            <a:r>
              <a:rPr lang="en-US" dirty="0" err="1">
                <a:latin typeface="Calibri" charset="0"/>
              </a:rPr>
              <a:t>Quinnan</a:t>
            </a:r>
            <a:r>
              <a:rPr lang="en-US" dirty="0">
                <a:latin typeface="Calibri" charset="0"/>
              </a:rPr>
              <a:t>, 'Software Engineering Management Practices', IBM Systems Journal, Vol. 19, No. 4, 1980, pp. 466~</a:t>
            </a:r>
            <a:r>
              <a:rPr lang="en-US" dirty="0" smtClean="0">
                <a:latin typeface="Calibri" charset="0"/>
              </a:rPr>
              <a:t>77</a:t>
            </a:r>
          </a:p>
          <a:p>
            <a:pPr marL="0" marR="0" indent="0" algn="l" defTabSz="457200" rtl="0" eaLnBrk="1" fontAlgn="base" latinLnBrk="0" hangingPunct="1">
              <a:lnSpc>
                <a:spcPct val="100000"/>
              </a:lnSpc>
              <a:spcBef>
                <a:spcPct val="0"/>
              </a:spcBef>
              <a:spcAft>
                <a:spcPct val="0"/>
              </a:spcAft>
              <a:buClrTx/>
              <a:buSzTx/>
              <a:buFontTx/>
              <a:buNone/>
              <a:tabLst/>
              <a:defRPr/>
            </a:pPr>
            <a:r>
              <a:rPr lang="en-GB" sz="1200" kern="1200" dirty="0" smtClean="0">
                <a:solidFill>
                  <a:schemeClr val="tx1"/>
                </a:solidFill>
                <a:latin typeface="+mn-lt"/>
                <a:ea typeface="ＭＳ Ｐゴシック" charset="0"/>
                <a:cs typeface="ＭＳ Ｐゴシック" charset="0"/>
              </a:rPr>
              <a:t>Robert E. </a:t>
            </a:r>
            <a:r>
              <a:rPr lang="en-GB" sz="1200" kern="1200" dirty="0" err="1" smtClean="0">
                <a:solidFill>
                  <a:schemeClr val="tx1"/>
                </a:solidFill>
                <a:latin typeface="+mn-lt"/>
                <a:ea typeface="ＭＳ Ｐゴシック" charset="0"/>
                <a:cs typeface="ＭＳ Ｐゴシック" charset="0"/>
              </a:rPr>
              <a:t>Quinnan</a:t>
            </a:r>
            <a:r>
              <a:rPr lang="en-GB" sz="1200" kern="1200" dirty="0" smtClean="0">
                <a:solidFill>
                  <a:schemeClr val="tx1"/>
                </a:solidFill>
                <a:latin typeface="+mn-lt"/>
                <a:ea typeface="ＭＳ Ｐゴシック" charset="0"/>
                <a:cs typeface="ＭＳ Ｐゴシック" charset="0"/>
              </a:rPr>
              <a:t>: </a:t>
            </a:r>
            <a:r>
              <a:rPr lang="en-GB" sz="1200" b="1" kern="1200" dirty="0" smtClean="0">
                <a:solidFill>
                  <a:schemeClr val="tx1"/>
                </a:solidFill>
                <a:latin typeface="+mn-lt"/>
                <a:ea typeface="ＭＳ Ｐゴシック" charset="0"/>
                <a:cs typeface="ＭＳ Ｐゴシック" charset="0"/>
              </a:rPr>
              <a:t>The Management of Software Engineering. Part V: Software Engineering Management Practices.</a:t>
            </a:r>
            <a:r>
              <a:rPr lang="en-GB" sz="1200" b="0" kern="1200" dirty="0" smtClean="0">
                <a:solidFill>
                  <a:schemeClr val="tx1"/>
                </a:solidFill>
                <a:latin typeface="+mn-lt"/>
                <a:ea typeface="ＭＳ Ｐゴシック" charset="0"/>
                <a:cs typeface="ＭＳ Ｐゴシック" charset="0"/>
              </a:rPr>
              <a:t> </a:t>
            </a:r>
            <a:r>
              <a:rPr lang="en-GB" sz="1200" b="0" kern="1200" dirty="0" smtClean="0">
                <a:solidFill>
                  <a:schemeClr val="tx1"/>
                </a:solidFill>
                <a:latin typeface="+mn-lt"/>
                <a:ea typeface="ＭＳ Ｐゴシック" charset="0"/>
                <a:cs typeface="ＭＳ Ｐゴシック" charset="0"/>
                <a:hlinkClick r:id="rId3"/>
              </a:rPr>
              <a:t>IBM Systems Journal 19(4): 466-477 (1980)	</a:t>
            </a:r>
          </a:p>
          <a:p>
            <a:pPr>
              <a:spcBef>
                <a:spcPct val="0"/>
              </a:spcBef>
            </a:pPr>
            <a:endParaRPr lang="en-US" dirty="0">
              <a:latin typeface="Calibri" charset="0"/>
            </a:endParaRPr>
          </a:p>
          <a:p>
            <a:pPr>
              <a:spcBef>
                <a:spcPct val="0"/>
              </a:spcBef>
            </a:pPr>
            <a:r>
              <a:rPr lang="en-US" dirty="0">
                <a:latin typeface="Calibri" charset="0"/>
              </a:rPr>
              <a:t> </a:t>
            </a:r>
          </a:p>
          <a:p>
            <a:pPr>
              <a:spcBef>
                <a:spcPct val="0"/>
              </a:spcBef>
            </a:pPr>
            <a:r>
              <a:rPr lang="en-US" dirty="0" err="1">
                <a:latin typeface="Calibri" charset="0"/>
              </a:rPr>
              <a:t>Quinnan</a:t>
            </a:r>
            <a:r>
              <a:rPr lang="en-US" dirty="0">
                <a:latin typeface="Calibri" charset="0"/>
              </a:rPr>
              <a:t> describes the process control loop used by IBM FSD to ensure that cost targets are met.</a:t>
            </a:r>
          </a:p>
          <a:p>
            <a:pPr>
              <a:spcBef>
                <a:spcPct val="0"/>
              </a:spcBef>
            </a:pPr>
            <a:r>
              <a:rPr lang="en-US" dirty="0">
                <a:latin typeface="Calibri" charset="0"/>
              </a:rPr>
              <a:t> </a:t>
            </a:r>
          </a:p>
          <a:p>
            <a:pPr>
              <a:spcBef>
                <a:spcPct val="0"/>
              </a:spcBef>
            </a:pPr>
            <a:r>
              <a:rPr lang="en-US" dirty="0">
                <a:latin typeface="Calibri" charset="0"/>
              </a:rPr>
              <a:t>'Cost management. . . yields valid cost plans linked to technical performance. Our practice carries cost management farther by introducing design-to-cost guidance. Design, development, and managerial practices are applied in an integrated way to ensure that software technical management is consistent with cost management. The method [illustrated in this book by Figure 7.10] consists of developing a design, estimating its cost, and ensuring that the design is cost-effective.' (p. 473)</a:t>
            </a:r>
          </a:p>
          <a:p>
            <a:pPr>
              <a:spcBef>
                <a:spcPct val="0"/>
              </a:spcBef>
            </a:pPr>
            <a:r>
              <a:rPr lang="en-US" dirty="0">
                <a:latin typeface="Calibri" charset="0"/>
              </a:rPr>
              <a:t> </a:t>
            </a:r>
          </a:p>
          <a:p>
            <a:pPr>
              <a:spcBef>
                <a:spcPct val="0"/>
              </a:spcBef>
            </a:pPr>
            <a:r>
              <a:rPr lang="en-US" dirty="0">
                <a:latin typeface="Calibri" charset="0"/>
              </a:rPr>
              <a:t>	He goes on to describe a design iteration process trying to meet cost targets by either redesign or by sacrificing 'planned capability.' When a satisfactory design at cost target is achieved for a single increment, the 'development of each increment can proceed concurrently with the program design of the others.'</a:t>
            </a:r>
          </a:p>
          <a:p>
            <a:pPr>
              <a:spcBef>
                <a:spcPct val="0"/>
              </a:spcBef>
            </a:pPr>
            <a:r>
              <a:rPr lang="en-US" dirty="0">
                <a:latin typeface="Calibri" charset="0"/>
              </a:rPr>
              <a:t> </a:t>
            </a:r>
          </a:p>
          <a:p>
            <a:pPr>
              <a:spcBef>
                <a:spcPct val="0"/>
              </a:spcBef>
            </a:pPr>
            <a:r>
              <a:rPr lang="en-US" dirty="0">
                <a:latin typeface="Calibri" charset="0"/>
              </a:rPr>
              <a:t>'Design is an iterative process in which each design level is a refinement of the previous level.' (p. 474)</a:t>
            </a:r>
          </a:p>
          <a:p>
            <a:pPr>
              <a:spcBef>
                <a:spcPct val="0"/>
              </a:spcBef>
            </a:pPr>
            <a:r>
              <a:rPr lang="en-US" dirty="0">
                <a:latin typeface="Calibri" charset="0"/>
              </a:rPr>
              <a:t> </a:t>
            </a:r>
          </a:p>
          <a:p>
            <a:pPr>
              <a:spcBef>
                <a:spcPct val="0"/>
              </a:spcBef>
            </a:pPr>
            <a:r>
              <a:rPr lang="en-US" dirty="0">
                <a:latin typeface="Calibri" charset="0"/>
              </a:rPr>
              <a:t>	It is clear from this that they avoid the big bang cost estimation approach. Not only do they iterate in seeking the appropriate balance between cost and design for a single increment, but they iterate through a series of increments, thus reducing the complexity of the task, and increasing the probability of learning from experience, won as each increment develops, and as the true cost of the increment becomes a fact.</a:t>
            </a:r>
          </a:p>
          <a:p>
            <a:pPr>
              <a:spcBef>
                <a:spcPct val="0"/>
              </a:spcBef>
            </a:pPr>
            <a:r>
              <a:rPr lang="en-US" dirty="0">
                <a:latin typeface="Calibri" charset="0"/>
              </a:rPr>
              <a:t> </a:t>
            </a:r>
          </a:p>
          <a:p>
            <a:pPr>
              <a:spcBef>
                <a:spcPct val="0"/>
              </a:spcBef>
            </a:pPr>
            <a:r>
              <a:rPr lang="en-US" dirty="0">
                <a:latin typeface="Calibri" charset="0"/>
              </a:rPr>
              <a:t>'When the development and test of an increment are complete, an estimate to complete the remaining increments is computed.' (p. 474)</a:t>
            </a:r>
          </a:p>
          <a:p>
            <a:pPr>
              <a:spcBef>
                <a:spcPct val="0"/>
              </a:spcBef>
            </a:pPr>
            <a:r>
              <a:rPr lang="en-US" dirty="0">
                <a:latin typeface="Calibri" charset="0"/>
              </a:rPr>
              <a:t> </a:t>
            </a:r>
          </a:p>
          <a:p>
            <a:pPr>
              <a:spcBef>
                <a:spcPct val="0"/>
              </a:spcBef>
            </a:pPr>
            <a:r>
              <a:rPr lang="en-US" dirty="0">
                <a:latin typeface="Calibri" charset="0"/>
              </a:rPr>
              <a:t>	This article is far richer than our few selected quotations can show, with regard to concepts of cost estimation and control.</a:t>
            </a:r>
          </a:p>
          <a:p>
            <a:pPr>
              <a:spcBef>
                <a:spcPct val="0"/>
              </a:spcBef>
            </a:pPr>
            <a:r>
              <a:rPr lang="en-US" dirty="0">
                <a:latin typeface="Calibri" charset="0"/>
              </a:rPr>
              <a:t> </a:t>
            </a:r>
          </a:p>
          <a:p>
            <a:pPr>
              <a:spcBef>
                <a:spcPct val="0"/>
              </a:spcBef>
            </a:pPr>
            <a:r>
              <a:rPr lang="en-US" dirty="0">
                <a:latin typeface="Calibri" charset="0"/>
              </a:rPr>
              <a:t> </a:t>
            </a:r>
          </a:p>
          <a:p>
            <a:pPr>
              <a:spcBef>
                <a:spcPct val="0"/>
              </a:spcBef>
            </a:pPr>
            <a:endParaRPr lang="en-GB" dirty="0">
              <a:latin typeface="Calibri" charset="0"/>
            </a:endParaRPr>
          </a:p>
        </p:txBody>
      </p:sp>
      <p:sp>
        <p:nvSpPr>
          <p:cNvPr id="552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7BC7FEB1-462A-DE44-A53A-E54205B8E2E0}" type="slidenum">
              <a:rPr lang="en-GB" sz="1200"/>
              <a:pPr eaLnBrk="1" hangingPunct="1"/>
              <a:t>53</a:t>
            </a:fld>
            <a:endParaRPr lang="en-GB" sz="120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52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dirty="0" smtClean="0">
                <a:latin typeface="Calibri" charset="0"/>
              </a:rPr>
              <a:t>Slide developed Oct 6 2013 </a:t>
            </a:r>
            <a:r>
              <a:rPr lang="en-US" dirty="0" err="1" smtClean="0">
                <a:latin typeface="Calibri" charset="0"/>
              </a:rPr>
              <a:t>tsg</a:t>
            </a:r>
            <a:r>
              <a:rPr lang="en-US" dirty="0" smtClean="0">
                <a:latin typeface="Calibri" charset="0"/>
              </a:rPr>
              <a:t> for London Software Architecture Conference Talk 9 Oct</a:t>
            </a:r>
            <a:r>
              <a:rPr lang="en-US" baseline="0" dirty="0" smtClean="0">
                <a:latin typeface="Calibri" charset="0"/>
              </a:rPr>
              <a:t> 2013 </a:t>
            </a:r>
          </a:p>
          <a:p>
            <a:pPr>
              <a:spcBef>
                <a:spcPct val="0"/>
              </a:spcBef>
            </a:pPr>
            <a:endParaRPr lang="en-US" baseline="0" dirty="0" smtClean="0">
              <a:latin typeface="Calibri" charset="0"/>
            </a:endParaRPr>
          </a:p>
          <a:p>
            <a:pPr>
              <a:spcBef>
                <a:spcPct val="0"/>
              </a:spcBef>
            </a:pPr>
            <a:r>
              <a:rPr lang="en-US" dirty="0" smtClean="0">
                <a:latin typeface="Calibri" charset="0"/>
              </a:rPr>
              <a:t>15.1.18 </a:t>
            </a:r>
            <a:r>
              <a:rPr lang="en-US" dirty="0" err="1">
                <a:latin typeface="Calibri" charset="0"/>
              </a:rPr>
              <a:t>Quinnan</a:t>
            </a:r>
            <a:endParaRPr lang="en-US" dirty="0">
              <a:latin typeface="Calibri" charset="0"/>
            </a:endParaRPr>
          </a:p>
          <a:p>
            <a:pPr>
              <a:spcBef>
                <a:spcPct val="0"/>
              </a:spcBef>
            </a:pPr>
            <a:r>
              <a:rPr lang="en-US" dirty="0">
                <a:latin typeface="Calibri" charset="0"/>
              </a:rPr>
              <a:t> </a:t>
            </a:r>
          </a:p>
          <a:p>
            <a:pPr>
              <a:spcBef>
                <a:spcPct val="0"/>
              </a:spcBef>
            </a:pPr>
            <a:r>
              <a:rPr lang="en-US" dirty="0">
                <a:latin typeface="Calibri" charset="0"/>
              </a:rPr>
              <a:t>Source: Robert E. </a:t>
            </a:r>
            <a:r>
              <a:rPr lang="en-US" dirty="0" err="1">
                <a:latin typeface="Calibri" charset="0"/>
              </a:rPr>
              <a:t>Quinnan</a:t>
            </a:r>
            <a:r>
              <a:rPr lang="en-US" dirty="0">
                <a:latin typeface="Calibri" charset="0"/>
              </a:rPr>
              <a:t>, 'Software Engineering Management Practices', IBM Systems Journal, Vol. 19, No. 4, 1980, pp. 466~</a:t>
            </a:r>
            <a:r>
              <a:rPr lang="en-US" dirty="0" smtClean="0">
                <a:latin typeface="Calibri" charset="0"/>
              </a:rPr>
              <a:t>77</a:t>
            </a:r>
          </a:p>
          <a:p>
            <a:pPr marL="0" marR="0" indent="0" algn="l" defTabSz="457200" rtl="0" eaLnBrk="1" fontAlgn="base" latinLnBrk="0" hangingPunct="1">
              <a:lnSpc>
                <a:spcPct val="100000"/>
              </a:lnSpc>
              <a:spcBef>
                <a:spcPct val="0"/>
              </a:spcBef>
              <a:spcAft>
                <a:spcPct val="0"/>
              </a:spcAft>
              <a:buClrTx/>
              <a:buSzTx/>
              <a:buFontTx/>
              <a:buNone/>
              <a:tabLst/>
              <a:defRPr/>
            </a:pPr>
            <a:r>
              <a:rPr lang="en-GB" sz="1200" kern="1200" dirty="0" smtClean="0">
                <a:solidFill>
                  <a:schemeClr val="tx1"/>
                </a:solidFill>
                <a:latin typeface="+mn-lt"/>
                <a:ea typeface="ＭＳ Ｐゴシック" charset="0"/>
                <a:cs typeface="ＭＳ Ｐゴシック" charset="0"/>
              </a:rPr>
              <a:t>Robert E. </a:t>
            </a:r>
            <a:r>
              <a:rPr lang="en-GB" sz="1200" kern="1200" dirty="0" err="1" smtClean="0">
                <a:solidFill>
                  <a:schemeClr val="tx1"/>
                </a:solidFill>
                <a:latin typeface="+mn-lt"/>
                <a:ea typeface="ＭＳ Ｐゴシック" charset="0"/>
                <a:cs typeface="ＭＳ Ｐゴシック" charset="0"/>
              </a:rPr>
              <a:t>Quinnan</a:t>
            </a:r>
            <a:r>
              <a:rPr lang="en-GB" sz="1200" kern="1200" dirty="0" smtClean="0">
                <a:solidFill>
                  <a:schemeClr val="tx1"/>
                </a:solidFill>
                <a:latin typeface="+mn-lt"/>
                <a:ea typeface="ＭＳ Ｐゴシック" charset="0"/>
                <a:cs typeface="ＭＳ Ｐゴシック" charset="0"/>
              </a:rPr>
              <a:t>: </a:t>
            </a:r>
            <a:r>
              <a:rPr lang="en-GB" sz="1200" b="1" kern="1200" dirty="0" smtClean="0">
                <a:solidFill>
                  <a:schemeClr val="tx1"/>
                </a:solidFill>
                <a:latin typeface="+mn-lt"/>
                <a:ea typeface="ＭＳ Ｐゴシック" charset="0"/>
                <a:cs typeface="ＭＳ Ｐゴシック" charset="0"/>
              </a:rPr>
              <a:t>The Management of Software Engineering. Part V: Software Engineering Management Practices.</a:t>
            </a:r>
            <a:r>
              <a:rPr lang="en-GB" sz="1200" b="0" kern="1200" dirty="0" smtClean="0">
                <a:solidFill>
                  <a:schemeClr val="tx1"/>
                </a:solidFill>
                <a:latin typeface="+mn-lt"/>
                <a:ea typeface="ＭＳ Ｐゴシック" charset="0"/>
                <a:cs typeface="ＭＳ Ｐゴシック" charset="0"/>
              </a:rPr>
              <a:t> </a:t>
            </a:r>
            <a:r>
              <a:rPr lang="en-GB" sz="1200" b="0" kern="1200" dirty="0" smtClean="0">
                <a:solidFill>
                  <a:schemeClr val="tx1"/>
                </a:solidFill>
                <a:latin typeface="+mn-lt"/>
                <a:ea typeface="ＭＳ Ｐゴシック" charset="0"/>
                <a:cs typeface="ＭＳ Ｐゴシック" charset="0"/>
                <a:hlinkClick r:id="rId3"/>
              </a:rPr>
              <a:t>IBM Systems Journal 19(4): 466-477 (1980)	</a:t>
            </a:r>
          </a:p>
          <a:p>
            <a:pPr>
              <a:spcBef>
                <a:spcPct val="0"/>
              </a:spcBef>
            </a:pPr>
            <a:endParaRPr lang="en-US" dirty="0">
              <a:latin typeface="Calibri" charset="0"/>
            </a:endParaRPr>
          </a:p>
          <a:p>
            <a:pPr>
              <a:spcBef>
                <a:spcPct val="0"/>
              </a:spcBef>
            </a:pPr>
            <a:r>
              <a:rPr lang="en-US" dirty="0">
                <a:latin typeface="Calibri" charset="0"/>
              </a:rPr>
              <a:t> </a:t>
            </a:r>
          </a:p>
          <a:p>
            <a:pPr>
              <a:spcBef>
                <a:spcPct val="0"/>
              </a:spcBef>
            </a:pPr>
            <a:r>
              <a:rPr lang="en-US" dirty="0" err="1">
                <a:latin typeface="Calibri" charset="0"/>
              </a:rPr>
              <a:t>Quinnan</a:t>
            </a:r>
            <a:r>
              <a:rPr lang="en-US" dirty="0">
                <a:latin typeface="Calibri" charset="0"/>
              </a:rPr>
              <a:t> describes the process control loop used by IBM FSD to ensure that cost targets are met.</a:t>
            </a:r>
          </a:p>
          <a:p>
            <a:pPr>
              <a:spcBef>
                <a:spcPct val="0"/>
              </a:spcBef>
            </a:pPr>
            <a:r>
              <a:rPr lang="en-US" dirty="0">
                <a:latin typeface="Calibri" charset="0"/>
              </a:rPr>
              <a:t> </a:t>
            </a:r>
          </a:p>
          <a:p>
            <a:pPr>
              <a:spcBef>
                <a:spcPct val="0"/>
              </a:spcBef>
            </a:pPr>
            <a:r>
              <a:rPr lang="en-US" dirty="0">
                <a:latin typeface="Calibri" charset="0"/>
              </a:rPr>
              <a:t>'Cost management. . . yields valid cost plans linked to technical performance. Our practice carries cost management farther by introducing design-to-cost guidance. Design, development, and managerial practices are applied in an integrated way to ensure that software technical management is consistent with cost management. The method [illustrated in this book by Figure 7.10] consists of developing a design, estimating its cost, and ensuring that the design is cost-effective.' (p. 473)</a:t>
            </a:r>
          </a:p>
          <a:p>
            <a:pPr>
              <a:spcBef>
                <a:spcPct val="0"/>
              </a:spcBef>
            </a:pPr>
            <a:r>
              <a:rPr lang="en-US" dirty="0">
                <a:latin typeface="Calibri" charset="0"/>
              </a:rPr>
              <a:t> </a:t>
            </a:r>
          </a:p>
          <a:p>
            <a:pPr>
              <a:spcBef>
                <a:spcPct val="0"/>
              </a:spcBef>
            </a:pPr>
            <a:r>
              <a:rPr lang="en-US" dirty="0">
                <a:latin typeface="Calibri" charset="0"/>
              </a:rPr>
              <a:t>	He goes on to describe a design iteration process trying to meet cost targets by either redesign or by sacrificing 'planned capability.' When a satisfactory design at cost target is achieved for a single increment, the 'development of each increment can proceed concurrently with the program design of the others.'</a:t>
            </a:r>
          </a:p>
          <a:p>
            <a:pPr>
              <a:spcBef>
                <a:spcPct val="0"/>
              </a:spcBef>
            </a:pPr>
            <a:r>
              <a:rPr lang="en-US" dirty="0">
                <a:latin typeface="Calibri" charset="0"/>
              </a:rPr>
              <a:t> </a:t>
            </a:r>
          </a:p>
          <a:p>
            <a:pPr>
              <a:spcBef>
                <a:spcPct val="0"/>
              </a:spcBef>
            </a:pPr>
            <a:r>
              <a:rPr lang="en-US" dirty="0">
                <a:latin typeface="Calibri" charset="0"/>
              </a:rPr>
              <a:t>'Design is an iterative process in which each design level is a refinement of the previous level.' (p. 474)</a:t>
            </a:r>
          </a:p>
          <a:p>
            <a:pPr>
              <a:spcBef>
                <a:spcPct val="0"/>
              </a:spcBef>
            </a:pPr>
            <a:r>
              <a:rPr lang="en-US" dirty="0">
                <a:latin typeface="Calibri" charset="0"/>
              </a:rPr>
              <a:t> </a:t>
            </a:r>
          </a:p>
          <a:p>
            <a:pPr>
              <a:spcBef>
                <a:spcPct val="0"/>
              </a:spcBef>
            </a:pPr>
            <a:r>
              <a:rPr lang="en-US" dirty="0">
                <a:latin typeface="Calibri" charset="0"/>
              </a:rPr>
              <a:t>	It is clear from this that they avoid the big bang cost estimation approach. Not only do they iterate in seeking the appropriate balance between cost and design for a single increment, but they iterate through a series of increments, thus reducing the complexity of the task, and increasing the probability of learning from experience, won as each increment develops, and as the true cost of the increment becomes a fact.</a:t>
            </a:r>
          </a:p>
          <a:p>
            <a:pPr>
              <a:spcBef>
                <a:spcPct val="0"/>
              </a:spcBef>
            </a:pPr>
            <a:r>
              <a:rPr lang="en-US" dirty="0">
                <a:latin typeface="Calibri" charset="0"/>
              </a:rPr>
              <a:t> </a:t>
            </a:r>
          </a:p>
          <a:p>
            <a:pPr>
              <a:spcBef>
                <a:spcPct val="0"/>
              </a:spcBef>
            </a:pPr>
            <a:r>
              <a:rPr lang="en-US" dirty="0">
                <a:latin typeface="Calibri" charset="0"/>
              </a:rPr>
              <a:t>'When the development and test of an increment are complete, an estimate to complete the remaining increments is computed.' (p. 474)</a:t>
            </a:r>
          </a:p>
          <a:p>
            <a:pPr>
              <a:spcBef>
                <a:spcPct val="0"/>
              </a:spcBef>
            </a:pPr>
            <a:r>
              <a:rPr lang="en-US" dirty="0">
                <a:latin typeface="Calibri" charset="0"/>
              </a:rPr>
              <a:t> </a:t>
            </a:r>
          </a:p>
          <a:p>
            <a:pPr>
              <a:spcBef>
                <a:spcPct val="0"/>
              </a:spcBef>
            </a:pPr>
            <a:r>
              <a:rPr lang="en-US" dirty="0">
                <a:latin typeface="Calibri" charset="0"/>
              </a:rPr>
              <a:t>	This article is far richer than our few selected quotations can show, with regard to concepts of cost estimation and control.</a:t>
            </a:r>
          </a:p>
          <a:p>
            <a:pPr>
              <a:spcBef>
                <a:spcPct val="0"/>
              </a:spcBef>
            </a:pPr>
            <a:r>
              <a:rPr lang="en-US" dirty="0">
                <a:latin typeface="Calibri" charset="0"/>
              </a:rPr>
              <a:t> </a:t>
            </a:r>
          </a:p>
          <a:p>
            <a:pPr>
              <a:spcBef>
                <a:spcPct val="0"/>
              </a:spcBef>
            </a:pPr>
            <a:r>
              <a:rPr lang="en-US" dirty="0">
                <a:latin typeface="Calibri" charset="0"/>
              </a:rPr>
              <a:t> </a:t>
            </a:r>
          </a:p>
          <a:p>
            <a:pPr>
              <a:spcBef>
                <a:spcPct val="0"/>
              </a:spcBef>
            </a:pPr>
            <a:endParaRPr lang="en-GB" dirty="0">
              <a:latin typeface="Calibri" charset="0"/>
            </a:endParaRPr>
          </a:p>
        </p:txBody>
      </p:sp>
      <p:sp>
        <p:nvSpPr>
          <p:cNvPr id="552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7BC7FEB1-462A-DE44-A53A-E54205B8E2E0}" type="slidenum">
              <a:rPr lang="en-GB" sz="1200"/>
              <a:pPr eaLnBrk="1" hangingPunct="1"/>
              <a:t>54</a:t>
            </a:fld>
            <a:endParaRPr lang="en-GB" sz="120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http://www.performance-measurement.net/assets/neely/prism03.gif</a:t>
            </a:r>
          </a:p>
          <a:p>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GB" dirty="0" smtClean="0"/>
              <a:t>It is much easier to determine requirements with a little hindsight!</a:t>
            </a:r>
          </a:p>
          <a:p>
            <a:endParaRPr lang="en-GB" dirty="0" smtClean="0"/>
          </a:p>
          <a:p>
            <a:r>
              <a:rPr lang="en-GB" dirty="0" smtClean="0"/>
              <a:t>(I just invented this now as I was making the slide June 8 2010 Tom Gilb)</a:t>
            </a:r>
            <a:endParaRPr lang="en-GB" dirty="0"/>
          </a:p>
        </p:txBody>
      </p:sp>
      <p:sp>
        <p:nvSpPr>
          <p:cNvPr id="4" name="Slide Number Placeholder 3"/>
          <p:cNvSpPr>
            <a:spLocks noGrp="1"/>
          </p:cNvSpPr>
          <p:nvPr>
            <p:ph type="sldNum" sz="quarter" idx="10"/>
          </p:nvPr>
        </p:nvSpPr>
        <p:spPr/>
        <p:txBody>
          <a:bodyPr/>
          <a:lstStyle/>
          <a:p>
            <a:fld id="{EDE2AEAF-D84B-5B42-A5CC-CD15D50B72E4}" type="slidenum">
              <a:rPr lang="en-GB" smtClean="0"/>
              <a:pPr/>
              <a:t>55</a:t>
            </a:fld>
            <a:endParaRPr lang="en-GB"/>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Originated March 12 2013 Stockholm </a:t>
            </a:r>
            <a:r>
              <a:rPr lang="en-US" dirty="0" err="1" smtClean="0"/>
              <a:t>tsg</a:t>
            </a:r>
            <a:endParaRPr lang="en-US" dirty="0"/>
          </a:p>
        </p:txBody>
      </p:sp>
      <p:sp>
        <p:nvSpPr>
          <p:cNvPr id="4" name="Slide Number Placeholder 3"/>
          <p:cNvSpPr>
            <a:spLocks noGrp="1"/>
          </p:cNvSpPr>
          <p:nvPr>
            <p:ph type="sldNum" sz="quarter" idx="10"/>
          </p:nvPr>
        </p:nvSpPr>
        <p:spPr/>
        <p:txBody>
          <a:bodyPr/>
          <a:lstStyle/>
          <a:p>
            <a:fld id="{2D1A4556-F689-7F4D-B82C-88566F9FE605}" type="slidenum">
              <a:rPr lang="en-US" smtClean="0"/>
              <a:t>56</a:t>
            </a:fld>
            <a:endParaRPr lang="en-US"/>
          </a:p>
        </p:txBody>
      </p:sp>
    </p:spTree>
    <p:extLst>
      <p:ext uri="{BB962C8B-B14F-4D97-AF65-F5344CB8AC3E}">
        <p14:creationId xmlns:p14="http://schemas.microsoft.com/office/powerpoint/2010/main" val="331314225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7"/>
          <p:cNvSpPr>
            <a:spLocks noGrp="1" noChangeArrowheads="1"/>
          </p:cNvSpPr>
          <p:nvPr>
            <p:ph type="sldNum" sz="quarter" idx="5"/>
          </p:nvPr>
        </p:nvSpPr>
        <p:spPr>
          <a:xfrm>
            <a:off x="3884613" y="8685213"/>
            <a:ext cx="2971800" cy="457200"/>
          </a:xfrm>
          <a:prstGeom prst="rect">
            <a:avLst/>
          </a:prstGeom>
          <a:noFill/>
        </p:spPr>
        <p:txBody>
          <a:bodyPr/>
          <a:lstStyle/>
          <a:p>
            <a:fld id="{3A80F755-5EA3-0040-B3BA-E76DE4737DEC}" type="slidenum">
              <a:rPr lang="en-US"/>
              <a:pPr/>
              <a:t>57</a:t>
            </a:fld>
            <a:endParaRPr lang="en-US"/>
          </a:p>
        </p:txBody>
      </p:sp>
      <p:sp>
        <p:nvSpPr>
          <p:cNvPr id="165891" name="Rectangle 2"/>
          <p:cNvSpPr>
            <a:spLocks noGrp="1" noRot="1" noChangeAspect="1" noChangeArrowheads="1" noTextEdit="1"/>
          </p:cNvSpPr>
          <p:nvPr>
            <p:ph type="sldImg"/>
          </p:nvPr>
        </p:nvSpPr>
        <p:spPr>
          <a:xfrm>
            <a:off x="1143000" y="685800"/>
            <a:ext cx="4572000" cy="3429000"/>
          </a:xfrm>
          <a:prstGeom prst="rect">
            <a:avLst/>
          </a:prstGeom>
          <a:solidFill>
            <a:srgbClr val="FFFFFF"/>
          </a:solidFill>
          <a:ln/>
        </p:spPr>
      </p:sp>
      <p:sp>
        <p:nvSpPr>
          <p:cNvPr id="165892" name="Rectangle 3"/>
          <p:cNvSpPr>
            <a:spLocks noGrp="1" noChangeArrowheads="1"/>
          </p:cNvSpPr>
          <p:nvPr>
            <p:ph type="body" idx="1"/>
          </p:nvPr>
        </p:nvSpPr>
        <p:spPr>
          <a:xfrm>
            <a:off x="685800" y="4343400"/>
            <a:ext cx="5486400" cy="4114800"/>
          </a:xfrm>
          <a:prstGeom prst="rect">
            <a:avLst/>
          </a:prstGeom>
          <a:solidFill>
            <a:srgbClr val="FFFFFF"/>
          </a:solidFill>
          <a:ln>
            <a:solidFill>
              <a:srgbClr val="000000"/>
            </a:solidFill>
          </a:ln>
        </p:spPr>
        <p:txBody>
          <a:bodyPr/>
          <a:lstStyle/>
          <a:p>
            <a:pPr eaLnBrk="1" hangingPunct="1"/>
            <a:endParaRPr lang="en-GB"/>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7"/>
          <p:cNvSpPr>
            <a:spLocks noGrp="1" noChangeArrowheads="1"/>
          </p:cNvSpPr>
          <p:nvPr>
            <p:ph type="sldNum" sz="quarter" idx="5"/>
          </p:nvPr>
        </p:nvSpPr>
        <p:spPr>
          <a:xfrm>
            <a:off x="3884613" y="8685213"/>
            <a:ext cx="2971800" cy="457200"/>
          </a:xfrm>
          <a:prstGeom prst="rect">
            <a:avLst/>
          </a:prstGeom>
          <a:noFill/>
        </p:spPr>
        <p:txBody>
          <a:bodyPr/>
          <a:lstStyle/>
          <a:p>
            <a:fld id="{A1734509-178C-3B4F-91F9-1D299038920B}" type="slidenum">
              <a:rPr lang="en-US"/>
              <a:pPr/>
              <a:t>58</a:t>
            </a:fld>
            <a:endParaRPr lang="en-US"/>
          </a:p>
        </p:txBody>
      </p:sp>
      <p:sp>
        <p:nvSpPr>
          <p:cNvPr id="169987" name="Rectangle 2"/>
          <p:cNvSpPr>
            <a:spLocks noGrp="1" noRot="1" noChangeAspect="1" noChangeArrowheads="1" noTextEdit="1"/>
          </p:cNvSpPr>
          <p:nvPr>
            <p:ph type="sldImg"/>
          </p:nvPr>
        </p:nvSpPr>
        <p:spPr>
          <a:xfrm>
            <a:off x="1143000" y="685800"/>
            <a:ext cx="4572000" cy="3429000"/>
          </a:xfrm>
          <a:prstGeom prst="rect">
            <a:avLst/>
          </a:prstGeom>
          <a:ln/>
        </p:spPr>
      </p:sp>
      <p:sp>
        <p:nvSpPr>
          <p:cNvPr id="169988" name="Rectangle 3"/>
          <p:cNvSpPr>
            <a:spLocks noGrp="1" noChangeArrowheads="1"/>
          </p:cNvSpPr>
          <p:nvPr>
            <p:ph type="body" idx="1"/>
          </p:nvPr>
        </p:nvSpPr>
        <p:spPr>
          <a:xfrm>
            <a:off x="685800" y="4343400"/>
            <a:ext cx="5486400" cy="4114800"/>
          </a:xfrm>
          <a:prstGeom prst="rect">
            <a:avLst/>
          </a:prstGeom>
          <a:noFill/>
          <a:ln/>
        </p:spPr>
        <p:txBody>
          <a:bodyPr/>
          <a:lstStyle/>
          <a:p>
            <a:pPr eaLnBrk="1" hangingPunct="1"/>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http://www.lab49.com/files/company/IterativeProjectDelivery.png</a:t>
            </a:r>
            <a:endParaRPr lang="en-GB" dirty="0"/>
          </a:p>
        </p:txBody>
      </p:sp>
      <p:sp>
        <p:nvSpPr>
          <p:cNvPr id="4" name="Slide Number Placeholder 3"/>
          <p:cNvSpPr>
            <a:spLocks noGrp="1"/>
          </p:cNvSpPr>
          <p:nvPr>
            <p:ph type="sldNum" sz="quarter" idx="10"/>
          </p:nvPr>
        </p:nvSpPr>
        <p:spPr/>
        <p:txBody>
          <a:bodyPr/>
          <a:lstStyle/>
          <a:p>
            <a:fld id="{EDE2AEAF-D84B-5B42-A5CC-CD15D50B72E4}" type="slidenum">
              <a:rPr lang="en-GB" smtClean="0"/>
              <a:pPr/>
              <a:t>59</a:t>
            </a:fld>
            <a:endParaRPr lang="en-GB"/>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F133A2D0-4C95-3148-A195-29D6CB219826}" type="slidenum">
              <a:rPr lang="en-US" sz="1200"/>
              <a:pPr/>
              <a:t>60</a:t>
            </a:fld>
            <a:endParaRPr lang="en-US" sz="1200"/>
          </a:p>
        </p:txBody>
      </p:sp>
      <p:sp>
        <p:nvSpPr>
          <p:cNvPr id="63491" name="Rectangle 2"/>
          <p:cNvSpPr>
            <a:spLocks noGrp="1" noRot="1" noChangeAspect="1" noChangeArrowheads="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ln>
          <a:extLst>
            <a:ext uri="{FAA26D3D-D897-4be2-8F04-BA451C77F1D7}">
              <ma14:placeholderFlag xmlns:ma14="http://schemas.microsoft.com/office/mac/drawingml/2011/main" val="1"/>
            </a:ext>
          </a:extLst>
        </p:spPr>
        <p:txBody>
          <a:bodyPr/>
          <a:lstStyle/>
          <a:p>
            <a:pPr eaLnBrk="1" hangingPunct="1"/>
            <a:endParaRPr lang="en-US">
              <a:latin typeface="Arial" charset="0"/>
              <a:ea typeface="ＭＳ Ｐゴシック" charset="0"/>
              <a:cs typeface="ＭＳ Ｐゴシック" charset="0"/>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7"/>
          <p:cNvSpPr>
            <a:spLocks noGrp="1" noChangeArrowheads="1"/>
          </p:cNvSpPr>
          <p:nvPr>
            <p:ph type="sldNum" sz="quarter" idx="5"/>
          </p:nvPr>
        </p:nvSpPr>
        <p:spPr>
          <a:xfrm>
            <a:off x="3884613" y="8685213"/>
            <a:ext cx="2971800" cy="457200"/>
          </a:xfrm>
          <a:prstGeom prst="rect">
            <a:avLst/>
          </a:prstGeom>
          <a:noFill/>
        </p:spPr>
        <p:txBody>
          <a:bodyPr/>
          <a:lstStyle/>
          <a:p>
            <a:fld id="{3A80F755-5EA3-0040-B3BA-E76DE4737DEC}" type="slidenum">
              <a:rPr lang="en-US"/>
              <a:pPr/>
              <a:t>61</a:t>
            </a:fld>
            <a:endParaRPr lang="en-US"/>
          </a:p>
        </p:txBody>
      </p:sp>
      <p:sp>
        <p:nvSpPr>
          <p:cNvPr id="165891" name="Rectangle 2"/>
          <p:cNvSpPr>
            <a:spLocks noGrp="1" noRot="1" noChangeAspect="1" noChangeArrowheads="1" noTextEdit="1"/>
          </p:cNvSpPr>
          <p:nvPr>
            <p:ph type="sldImg"/>
          </p:nvPr>
        </p:nvSpPr>
        <p:spPr>
          <a:xfrm>
            <a:off x="1143000" y="685800"/>
            <a:ext cx="4572000" cy="3429000"/>
          </a:xfrm>
          <a:prstGeom prst="rect">
            <a:avLst/>
          </a:prstGeom>
          <a:solidFill>
            <a:srgbClr val="FFFFFF"/>
          </a:solidFill>
          <a:ln/>
        </p:spPr>
      </p:sp>
      <p:sp>
        <p:nvSpPr>
          <p:cNvPr id="165892" name="Rectangle 3"/>
          <p:cNvSpPr>
            <a:spLocks noGrp="1" noChangeArrowheads="1"/>
          </p:cNvSpPr>
          <p:nvPr>
            <p:ph type="body" idx="1"/>
          </p:nvPr>
        </p:nvSpPr>
        <p:spPr>
          <a:xfrm>
            <a:off x="685800" y="4343400"/>
            <a:ext cx="5486400" cy="4114800"/>
          </a:xfrm>
          <a:prstGeom prst="rect">
            <a:avLst/>
          </a:prstGeom>
          <a:solidFill>
            <a:srgbClr val="FFFFFF"/>
          </a:solidFill>
          <a:ln>
            <a:solidFill>
              <a:srgbClr val="000000"/>
            </a:solidFill>
          </a:ln>
        </p:spPr>
        <p:txBody>
          <a:bodyPr/>
          <a:lstStyle/>
          <a:p>
            <a:pPr eaLnBrk="1" hangingPunct="1"/>
            <a:endParaRPr lang="en-GB"/>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7"/>
          <p:cNvSpPr>
            <a:spLocks noGrp="1" noChangeArrowheads="1"/>
          </p:cNvSpPr>
          <p:nvPr>
            <p:ph type="sldNum" sz="quarter" idx="5"/>
          </p:nvPr>
        </p:nvSpPr>
        <p:spPr>
          <a:xfrm>
            <a:off x="3884613" y="8685213"/>
            <a:ext cx="2971800" cy="457200"/>
          </a:xfrm>
          <a:prstGeom prst="rect">
            <a:avLst/>
          </a:prstGeom>
          <a:noFill/>
        </p:spPr>
        <p:txBody>
          <a:bodyPr/>
          <a:lstStyle/>
          <a:p>
            <a:fld id="{159B624D-47FB-1049-A976-56F691840BDE}" type="slidenum">
              <a:rPr lang="en-US"/>
              <a:pPr/>
              <a:t>62</a:t>
            </a:fld>
            <a:endParaRPr lang="en-US"/>
          </a:p>
        </p:txBody>
      </p:sp>
      <p:sp>
        <p:nvSpPr>
          <p:cNvPr id="194563" name="Rectangle 2"/>
          <p:cNvSpPr>
            <a:spLocks noGrp="1" noRot="1" noChangeAspect="1" noChangeArrowheads="1" noTextEdit="1"/>
          </p:cNvSpPr>
          <p:nvPr>
            <p:ph type="sldImg"/>
          </p:nvPr>
        </p:nvSpPr>
        <p:spPr>
          <a:xfrm>
            <a:off x="1143000" y="685800"/>
            <a:ext cx="4572000" cy="3429000"/>
          </a:xfrm>
          <a:prstGeom prst="rect">
            <a:avLst/>
          </a:prstGeom>
          <a:solidFill>
            <a:srgbClr val="FFFFFF"/>
          </a:solidFill>
          <a:ln/>
        </p:spPr>
      </p:sp>
      <p:sp>
        <p:nvSpPr>
          <p:cNvPr id="194564" name="Rectangle 3"/>
          <p:cNvSpPr>
            <a:spLocks noGrp="1" noChangeArrowheads="1"/>
          </p:cNvSpPr>
          <p:nvPr>
            <p:ph type="body" idx="1"/>
          </p:nvPr>
        </p:nvSpPr>
        <p:spPr>
          <a:xfrm>
            <a:off x="685800" y="4343400"/>
            <a:ext cx="5486400" cy="4114800"/>
          </a:xfrm>
          <a:prstGeom prst="rect">
            <a:avLst/>
          </a:prstGeom>
          <a:solidFill>
            <a:srgbClr val="FFFFFF"/>
          </a:solidFill>
          <a:ln>
            <a:solidFill>
              <a:srgbClr val="000000"/>
            </a:solidFill>
          </a:ln>
        </p:spPr>
        <p:txBody>
          <a:bodyPr/>
          <a:lstStyle/>
          <a:p>
            <a:pPr eaLnBrk="1" hangingPunct="1"/>
            <a:r>
              <a:rPr lang="nb-NO"/>
              <a:t>I think he said these were every 4th or 5th week, TG May 7 2005</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Comment: Agile is divide and conquer, bug problems, so we keep contact with reality, our stakeholders, and real results. It is a Cartesian method. Analysis, Mastery, Synthesis.</a:t>
            </a:r>
            <a:endParaRPr lang="en-GB" dirty="0"/>
          </a:p>
        </p:txBody>
      </p:sp>
      <p:sp>
        <p:nvSpPr>
          <p:cNvPr id="4" name="Slide Number Placeholder 3"/>
          <p:cNvSpPr>
            <a:spLocks noGrp="1"/>
          </p:cNvSpPr>
          <p:nvPr>
            <p:ph type="sldNum" sz="quarter" idx="10"/>
          </p:nvPr>
        </p:nvSpPr>
        <p:spPr/>
        <p:txBody>
          <a:bodyPr/>
          <a:lstStyle/>
          <a:p>
            <a:fld id="{FEB1B223-E9F6-054D-8734-95DABFCD654B}" type="slidenum">
              <a:rPr lang="en-GB" smtClean="0"/>
              <a:t>6</a:t>
            </a:fld>
            <a:endParaRPr lang="en-GB"/>
          </a:p>
        </p:txBody>
      </p:sp>
    </p:spTree>
    <p:extLst>
      <p:ext uri="{BB962C8B-B14F-4D97-AF65-F5344CB8AC3E}">
        <p14:creationId xmlns:p14="http://schemas.microsoft.com/office/powerpoint/2010/main" val="122026825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Slide originated 3 Nov 2013 for </a:t>
            </a:r>
            <a:r>
              <a:rPr lang="en-GB" dirty="0" err="1" smtClean="0"/>
              <a:t>Smidig</a:t>
            </a:r>
            <a:r>
              <a:rPr lang="en-GB" dirty="0" smtClean="0"/>
              <a:t> 2013 Oslo </a:t>
            </a:r>
            <a:r>
              <a:rPr lang="en-GB" dirty="0" err="1" smtClean="0"/>
              <a:t>TsG</a:t>
            </a:r>
            <a:endParaRPr lang="en-GB" dirty="0"/>
          </a:p>
        </p:txBody>
      </p:sp>
      <p:sp>
        <p:nvSpPr>
          <p:cNvPr id="4" name="Slide Number Placeholder 3"/>
          <p:cNvSpPr>
            <a:spLocks noGrp="1"/>
          </p:cNvSpPr>
          <p:nvPr>
            <p:ph type="sldNum" sz="quarter" idx="10"/>
          </p:nvPr>
        </p:nvSpPr>
        <p:spPr/>
        <p:txBody>
          <a:bodyPr/>
          <a:lstStyle/>
          <a:p>
            <a:fld id="{6685E6F6-AD8F-4940-A8CF-5C03EB99BD7B}" type="slidenum">
              <a:rPr lang="en-GB" smtClean="0"/>
              <a:t>63</a:t>
            </a:fld>
            <a:endParaRPr lang="en-GB"/>
          </a:p>
        </p:txBody>
      </p:sp>
    </p:spTree>
    <p:extLst>
      <p:ext uri="{BB962C8B-B14F-4D97-AF65-F5344CB8AC3E}">
        <p14:creationId xmlns:p14="http://schemas.microsoft.com/office/powerpoint/2010/main" val="214662433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Slide originated 3 Nov 2013 for </a:t>
            </a:r>
            <a:r>
              <a:rPr lang="en-GB" dirty="0" err="1" smtClean="0"/>
              <a:t>Smidig</a:t>
            </a:r>
            <a:r>
              <a:rPr lang="en-GB" dirty="0" smtClean="0"/>
              <a:t> 2013 Oslo </a:t>
            </a:r>
            <a:r>
              <a:rPr lang="en-GB" smtClean="0"/>
              <a:t>TsG</a:t>
            </a:r>
            <a:endParaRPr lang="en-GB"/>
          </a:p>
        </p:txBody>
      </p:sp>
      <p:sp>
        <p:nvSpPr>
          <p:cNvPr id="4" name="Slide Number Placeholder 3"/>
          <p:cNvSpPr>
            <a:spLocks noGrp="1"/>
          </p:cNvSpPr>
          <p:nvPr>
            <p:ph type="sldNum" sz="quarter" idx="10"/>
          </p:nvPr>
        </p:nvSpPr>
        <p:spPr/>
        <p:txBody>
          <a:bodyPr/>
          <a:lstStyle/>
          <a:p>
            <a:fld id="{6685E6F6-AD8F-4940-A8CF-5C03EB99BD7B}" type="slidenum">
              <a:rPr lang="en-GB" smtClean="0"/>
              <a:t>64</a:t>
            </a:fld>
            <a:endParaRPr lang="en-GB"/>
          </a:p>
        </p:txBody>
      </p:sp>
    </p:spTree>
    <p:extLst>
      <p:ext uri="{BB962C8B-B14F-4D97-AF65-F5344CB8AC3E}">
        <p14:creationId xmlns:p14="http://schemas.microsoft.com/office/powerpoint/2010/main" val="214662433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Source Competitive</a:t>
            </a:r>
            <a:r>
              <a:rPr lang="en-GB" baseline="0" dirty="0" smtClean="0"/>
              <a:t> Engineering book, Glossary, Requirement</a:t>
            </a:r>
            <a:endParaRPr lang="en-GB" dirty="0"/>
          </a:p>
        </p:txBody>
      </p:sp>
      <p:sp>
        <p:nvSpPr>
          <p:cNvPr id="4" name="Slide Number Placeholder 3"/>
          <p:cNvSpPr>
            <a:spLocks noGrp="1"/>
          </p:cNvSpPr>
          <p:nvPr>
            <p:ph type="sldNum" sz="quarter" idx="10"/>
          </p:nvPr>
        </p:nvSpPr>
        <p:spPr/>
        <p:txBody>
          <a:bodyPr/>
          <a:lstStyle/>
          <a:p>
            <a:fld id="{6685E6F6-AD8F-4940-A8CF-5C03EB99BD7B}" type="slidenum">
              <a:rPr lang="en-GB" smtClean="0"/>
              <a:t>65</a:t>
            </a:fld>
            <a:endParaRPr lang="en-GB"/>
          </a:p>
        </p:txBody>
      </p:sp>
    </p:spTree>
    <p:extLst>
      <p:ext uri="{BB962C8B-B14F-4D97-AF65-F5344CB8AC3E}">
        <p14:creationId xmlns:p14="http://schemas.microsoft.com/office/powerpoint/2010/main" val="271087513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fontScale="85000" lnSpcReduction="10000"/>
          </a:bodyPr>
          <a:lstStyle/>
          <a:p>
            <a:pPr>
              <a:defRPr/>
            </a:pPr>
            <a:r>
              <a:rPr lang="en-US" dirty="0" smtClean="0"/>
              <a:t>Source of This principles</a:t>
            </a:r>
          </a:p>
          <a:p>
            <a:pPr>
              <a:defRPr/>
            </a:pPr>
            <a:r>
              <a:rPr lang="en-US" dirty="0" smtClean="0"/>
              <a:t>Gilb ACCU Designing Maintainability Friday 1400 90 </a:t>
            </a:r>
            <a:r>
              <a:rPr lang="en-US" dirty="0" err="1" smtClean="0"/>
              <a:t>minutes.ppt</a:t>
            </a:r>
            <a:r>
              <a:rPr lang="en-US" dirty="0" smtClean="0"/>
              <a:t> (10.41 Mb)</a:t>
            </a:r>
          </a:p>
          <a:p>
            <a:pPr>
              <a:defRPr/>
            </a:pPr>
            <a:r>
              <a:rPr lang="en-US" dirty="0" smtClean="0"/>
              <a:t>You can download this file using: http://</a:t>
            </a:r>
            <a:r>
              <a:rPr lang="en-US" dirty="0" err="1" smtClean="0"/>
              <a:t>www.gilb.com</a:t>
            </a:r>
            <a:r>
              <a:rPr lang="en-US" dirty="0" smtClean="0"/>
              <a:t>/</a:t>
            </a:r>
            <a:r>
              <a:rPr lang="en-US" dirty="0" err="1" smtClean="0"/>
              <a:t>tiki-download_file.php?fileId</a:t>
            </a:r>
            <a:r>
              <a:rPr lang="en-US" dirty="0" smtClean="0"/>
              <a:t>=171</a:t>
            </a:r>
          </a:p>
          <a:p>
            <a:pPr>
              <a:defRPr/>
            </a:pPr>
            <a:endParaRPr lang="en-US" dirty="0" smtClean="0"/>
          </a:p>
          <a:p>
            <a:pPr>
              <a:defRPr/>
            </a:pPr>
            <a:r>
              <a:rPr lang="en-US" dirty="0" smtClean="0"/>
              <a:t>Maintainability Paper</a:t>
            </a:r>
          </a:p>
          <a:p>
            <a:pPr>
              <a:defRPr/>
            </a:pPr>
            <a:r>
              <a:rPr lang="en-US" dirty="0" smtClean="0"/>
              <a:t>http://</a:t>
            </a:r>
            <a:r>
              <a:rPr lang="en-US" dirty="0" err="1" smtClean="0"/>
              <a:t>www.gilb.com</a:t>
            </a:r>
            <a:r>
              <a:rPr lang="en-US" dirty="0" smtClean="0"/>
              <a:t>/</a:t>
            </a:r>
            <a:r>
              <a:rPr lang="en-US" dirty="0" err="1" smtClean="0"/>
              <a:t>tiki-download_file.php?fileId</a:t>
            </a:r>
            <a:r>
              <a:rPr lang="en-US" dirty="0" smtClean="0"/>
              <a:t>=138</a:t>
            </a:r>
          </a:p>
          <a:p>
            <a:r>
              <a:rPr lang="en-US" sz="1200" b="1" kern="1200" dirty="0" smtClean="0">
                <a:solidFill>
                  <a:schemeClr val="tx1"/>
                </a:solidFill>
                <a:effectLst/>
                <a:latin typeface="+mn-lt"/>
                <a:ea typeface="+mn-ea"/>
                <a:cs typeface="+mn-cs"/>
              </a:rPr>
              <a:t>Designing Maintainability in Software Engineering: a Quantified Approach. </a:t>
            </a:r>
            <a:endParaRPr lang="en-US" dirty="0" smtClean="0"/>
          </a:p>
          <a:p>
            <a:r>
              <a:rPr lang="en-US" sz="1200" kern="1200" dirty="0" smtClean="0">
                <a:solidFill>
                  <a:schemeClr val="tx1"/>
                </a:solidFill>
                <a:effectLst/>
                <a:latin typeface="+mn-lt"/>
                <a:ea typeface="+mn-ea"/>
                <a:cs typeface="+mn-cs"/>
              </a:rPr>
              <a:t>Tom Gilb</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Result Planning Limited </a:t>
            </a:r>
            <a:r>
              <a:rPr lang="en-US" sz="1200" kern="1200" dirty="0" err="1" smtClean="0">
                <a:solidFill>
                  <a:schemeClr val="tx1"/>
                </a:solidFill>
                <a:effectLst/>
                <a:latin typeface="+mn-lt"/>
                <a:ea typeface="+mn-ea"/>
                <a:cs typeface="+mn-cs"/>
              </a:rPr>
              <a:t>Tom.Gilb@INCOSE.org</a:t>
            </a:r>
            <a:r>
              <a:rPr lang="en-US" sz="1200" kern="1200" dirty="0" smtClean="0">
                <a:solidFill>
                  <a:schemeClr val="tx1"/>
                </a:solidFill>
                <a:effectLst/>
                <a:latin typeface="+mn-lt"/>
                <a:ea typeface="+mn-ea"/>
                <a:cs typeface="+mn-cs"/>
              </a:rPr>
              <a:t> </a:t>
            </a:r>
            <a:endParaRPr lang="en-US" dirty="0" smtClean="0"/>
          </a:p>
          <a:p>
            <a:r>
              <a:rPr lang="en-US" sz="1200" kern="1200" dirty="0" smtClean="0">
                <a:solidFill>
                  <a:schemeClr val="tx1"/>
                </a:solidFill>
                <a:effectLst/>
                <a:latin typeface="+mn-lt"/>
                <a:ea typeface="+mn-ea"/>
                <a:cs typeface="+mn-cs"/>
              </a:rPr>
              <a:t>Copyright © 2008 by Tom Gilb. Published and used by INCOSE with permission. </a:t>
            </a:r>
          </a:p>
          <a:p>
            <a:r>
              <a:rPr lang="en-US" sz="1200" b="1" kern="1200" dirty="0" smtClean="0">
                <a:solidFill>
                  <a:schemeClr val="tx1"/>
                </a:solidFill>
                <a:effectLst/>
                <a:latin typeface="+mn-lt"/>
                <a:ea typeface="+mn-ea"/>
                <a:cs typeface="+mn-cs"/>
              </a:rPr>
              <a:t>Principles of Software Maintainability </a:t>
            </a:r>
            <a:endParaRPr lang="en-US" dirty="0" smtClean="0"/>
          </a:p>
          <a:p>
            <a:r>
              <a:rPr lang="en-US" sz="1200" kern="1200" dirty="0" smtClean="0">
                <a:solidFill>
                  <a:schemeClr val="tx1"/>
                </a:solidFill>
                <a:effectLst/>
                <a:latin typeface="+mn-lt"/>
                <a:ea typeface="+mn-ea"/>
                <a:cs typeface="+mn-cs"/>
              </a:rPr>
              <a:t>I would like to suggest a set of principles about software maintainability, in order to give this paper a framework: </a:t>
            </a:r>
            <a:endParaRPr lang="en-US" dirty="0" smtClean="0"/>
          </a:p>
          <a:p>
            <a:r>
              <a:rPr lang="en-US" sz="1200" kern="1200" dirty="0" smtClean="0">
                <a:solidFill>
                  <a:schemeClr val="tx1"/>
                </a:solidFill>
                <a:effectLst/>
                <a:latin typeface="+mn-lt"/>
                <a:ea typeface="+mn-ea"/>
                <a:cs typeface="+mn-cs"/>
              </a:rPr>
              <a:t>1. </a:t>
            </a:r>
            <a:r>
              <a:rPr lang="en-US" sz="1200" b="1" kern="1200" dirty="0" smtClean="0">
                <a:solidFill>
                  <a:schemeClr val="tx1"/>
                </a:solidFill>
                <a:effectLst/>
                <a:latin typeface="+mn-lt"/>
                <a:ea typeface="+mn-ea"/>
                <a:cs typeface="+mn-cs"/>
              </a:rPr>
              <a:t>The Conscious Design Principle</a:t>
            </a:r>
            <a:r>
              <a:rPr lang="en-US" sz="1200" kern="1200" dirty="0" smtClean="0">
                <a:solidFill>
                  <a:schemeClr val="tx1"/>
                </a:solidFill>
                <a:effectLst/>
                <a:latin typeface="+mn-lt"/>
                <a:ea typeface="+mn-ea"/>
                <a:cs typeface="+mn-cs"/>
              </a:rPr>
              <a:t>: Maintainability must be consciously designed into a system: failure to design to a set of levels of maintainability means the resulting maintainability is both bad and random. </a:t>
            </a:r>
            <a:endParaRPr lang="en-US" dirty="0" smtClean="0"/>
          </a:p>
          <a:p>
            <a:r>
              <a:rPr lang="en-US" sz="1200" kern="1200" dirty="0" smtClean="0">
                <a:solidFill>
                  <a:schemeClr val="tx1"/>
                </a:solidFill>
                <a:effectLst/>
                <a:latin typeface="+mn-lt"/>
                <a:ea typeface="+mn-ea"/>
                <a:cs typeface="+mn-cs"/>
              </a:rPr>
              <a:t>2. </a:t>
            </a:r>
            <a:r>
              <a:rPr lang="en-US" sz="1200" b="1" kern="1200" dirty="0" smtClean="0">
                <a:solidFill>
                  <a:schemeClr val="tx1"/>
                </a:solidFill>
                <a:effectLst/>
                <a:latin typeface="+mn-lt"/>
                <a:ea typeface="+mn-ea"/>
                <a:cs typeface="+mn-cs"/>
              </a:rPr>
              <a:t>The Many-Splendored Thing Principle</a:t>
            </a:r>
            <a:r>
              <a:rPr lang="en-US" sz="1200" kern="1200" dirty="0" smtClean="0">
                <a:solidFill>
                  <a:schemeClr val="tx1"/>
                </a:solidFill>
                <a:effectLst/>
                <a:latin typeface="+mn-lt"/>
                <a:ea typeface="+mn-ea"/>
                <a:cs typeface="+mn-cs"/>
              </a:rPr>
              <a:t>. Maintainability is a wide set of change quality types, under a wide variety of circumstances: so we must clearly define what we are trying to engineer. </a:t>
            </a:r>
            <a:endParaRPr lang="en-US" dirty="0" smtClean="0"/>
          </a:p>
          <a:p>
            <a:r>
              <a:rPr lang="en-US" sz="1200" kern="1200" dirty="0" smtClean="0">
                <a:solidFill>
                  <a:schemeClr val="tx1"/>
                </a:solidFill>
                <a:effectLst/>
                <a:latin typeface="+mn-lt"/>
                <a:ea typeface="+mn-ea"/>
                <a:cs typeface="+mn-cs"/>
              </a:rPr>
              <a:t>3. </a:t>
            </a:r>
            <a:r>
              <a:rPr lang="en-US" sz="1200" b="1" kern="1200" dirty="0" smtClean="0">
                <a:solidFill>
                  <a:schemeClr val="tx1"/>
                </a:solidFill>
                <a:effectLst/>
                <a:latin typeface="+mn-lt"/>
                <a:ea typeface="+mn-ea"/>
                <a:cs typeface="+mn-cs"/>
              </a:rPr>
              <a:t>The Multi-Level Requirement Principle. </a:t>
            </a:r>
            <a:r>
              <a:rPr lang="en-US" sz="1200" kern="1200" dirty="0" smtClean="0">
                <a:solidFill>
                  <a:schemeClr val="tx1"/>
                </a:solidFill>
                <a:effectLst/>
                <a:latin typeface="+mn-lt"/>
                <a:ea typeface="+mn-ea"/>
                <a:cs typeface="+mn-cs"/>
              </a:rPr>
              <a:t>The levels of maintainability we decide to require are partly constraints, a necessary minimum of ability to avoid failure, and partly desirable target levels that are determined by what pays off to invest in. </a:t>
            </a:r>
            <a:endParaRPr lang="en-US" dirty="0" smtClean="0"/>
          </a:p>
          <a:p>
            <a:r>
              <a:rPr lang="en-US" sz="1200" kern="1200" dirty="0" smtClean="0">
                <a:solidFill>
                  <a:schemeClr val="tx1"/>
                </a:solidFill>
                <a:effectLst/>
                <a:latin typeface="+mn-lt"/>
                <a:ea typeface="+mn-ea"/>
                <a:cs typeface="+mn-cs"/>
              </a:rPr>
              <a:t>4. </a:t>
            </a:r>
            <a:r>
              <a:rPr lang="en-US" sz="1200" b="1" kern="1200" dirty="0" smtClean="0">
                <a:solidFill>
                  <a:schemeClr val="tx1"/>
                </a:solidFill>
                <a:effectLst/>
                <a:latin typeface="+mn-lt"/>
                <a:ea typeface="+mn-ea"/>
                <a:cs typeface="+mn-cs"/>
              </a:rPr>
              <a:t>The Payoff Level Principle. </a:t>
            </a:r>
            <a:r>
              <a:rPr lang="en-US" sz="1200" kern="1200" dirty="0" smtClean="0">
                <a:solidFill>
                  <a:schemeClr val="tx1"/>
                </a:solidFill>
                <a:effectLst/>
                <a:latin typeface="+mn-lt"/>
                <a:ea typeface="+mn-ea"/>
                <a:cs typeface="+mn-cs"/>
              </a:rPr>
              <a:t>The levels of maintainability it pays off to invest in, depend on many factors – but certainly on the system lifetime expectancy, the criticality/illegality/cost of not being able to change correctly or change in time, and the cost and availability of necessary skilled professionals to carry out the changes. </a:t>
            </a:r>
            <a:endParaRPr lang="en-US" dirty="0" smtClean="0"/>
          </a:p>
          <a:p>
            <a:r>
              <a:rPr lang="en-US" sz="1200" kern="1200" dirty="0" smtClean="0">
                <a:solidFill>
                  <a:schemeClr val="tx1"/>
                </a:solidFill>
                <a:effectLst/>
                <a:latin typeface="+mn-lt"/>
                <a:ea typeface="+mn-ea"/>
                <a:cs typeface="+mn-cs"/>
              </a:rPr>
              <a:t>5. </a:t>
            </a:r>
            <a:r>
              <a:rPr lang="en-US" sz="1200" b="1" kern="1200" dirty="0" smtClean="0">
                <a:solidFill>
                  <a:schemeClr val="tx1"/>
                </a:solidFill>
                <a:effectLst/>
                <a:latin typeface="+mn-lt"/>
                <a:ea typeface="+mn-ea"/>
                <a:cs typeface="+mn-cs"/>
              </a:rPr>
              <a:t>The Priority Dynamics Principle. </a:t>
            </a:r>
            <a:r>
              <a:rPr lang="en-US" sz="1200" kern="1200" dirty="0" smtClean="0">
                <a:solidFill>
                  <a:schemeClr val="tx1"/>
                </a:solidFill>
                <a:effectLst/>
                <a:latin typeface="+mn-lt"/>
                <a:ea typeface="+mn-ea"/>
                <a:cs typeface="+mn-cs"/>
              </a:rPr>
              <a:t>The maintainability requirements must compete for priority for limited resources with all other requirements. We cannot simply demand arbitrary desired levels of maintainability. </a:t>
            </a:r>
            <a:endParaRPr lang="en-US" dirty="0" smtClean="0"/>
          </a:p>
          <a:p>
            <a:endParaRPr lang="en-US" dirty="0" smtClean="0"/>
          </a:p>
          <a:p>
            <a:pPr>
              <a:defRPr/>
            </a:pPr>
            <a:endParaRPr lang="en-US" dirty="0" smtClean="0"/>
          </a:p>
          <a:p>
            <a:pPr>
              <a:defRPr/>
            </a:pPr>
            <a:endParaRPr lang="en-US" dirty="0" smtClean="0"/>
          </a:p>
          <a:p>
            <a:pPr>
              <a:defRPr/>
            </a:pPr>
            <a:endParaRPr lang="en-US" dirty="0" smtClean="0"/>
          </a:p>
          <a:p>
            <a:pPr>
              <a:defRPr/>
            </a:pPr>
            <a:endParaRPr lang="en-US" dirty="0" smtClean="0"/>
          </a:p>
          <a:p>
            <a:pPr>
              <a:defRPr/>
            </a:pPr>
            <a:r>
              <a:rPr lang="en-US" dirty="0" smtClean="0"/>
              <a:t>http://www.learntarot.com/bigjpgs/maj01.jpg</a:t>
            </a:r>
          </a:p>
          <a:p>
            <a:pPr>
              <a:defRPr/>
            </a:pPr>
            <a:endParaRPr lang="en-US" dirty="0" smtClean="0"/>
          </a:p>
          <a:p>
            <a:pPr>
              <a:defRPr/>
            </a:pPr>
            <a:r>
              <a:rPr lang="en-US" dirty="0" smtClean="0"/>
              <a:t>The Magician is the archetype of the active, masculine principle - the ultimate achiever. He symbolizes the power to tap universal forces and use them for creative purposes. Note his stance in the picture. He acts as a lightening rod - one arm extended up into the Divine for inspiration, the other pointing toward Earth to ground this potent energy. [note] His abilities appear magical at times because his will helps him achieve what seem to be miracles.What makes the Magician so powerful? First, he is not afraid to act. He believes in himself and is willing to put that belief on the line. He also knows what he intends to do and why. He doesn't hesitate because he understands his situation exactly. The Magician can focus with single-minded determination. As long as he remembers the divine source of his power, the Magician remains the perfect conduit for miracles.In a reading, the Magician implies that the primal forces of creativity are yours if you can claim your power and act with awareness and concentration. This card is a signal to act and act now, provided you understand exactly what you want and are committed to getting it.</a:t>
            </a:r>
          </a:p>
          <a:p>
            <a:pPr>
              <a:defRPr/>
            </a:pPr>
            <a:endParaRPr lang="en-US" dirty="0" smtClean="0"/>
          </a:p>
          <a:p>
            <a:pPr>
              <a:defRPr/>
            </a:pPr>
            <a:endParaRPr lang="en-US" dirty="0" smtClean="0"/>
          </a:p>
          <a:p>
            <a:pPr>
              <a:defRPr/>
            </a:pPr>
            <a:r>
              <a:rPr lang="en-US" dirty="0" smtClean="0"/>
              <a:t>http://learntarot.org/maj01.htm</a:t>
            </a:r>
          </a:p>
          <a:p>
            <a:pPr>
              <a:defRPr/>
            </a:pPr>
            <a:endParaRPr lang="en-US" dirty="0" smtClean="0"/>
          </a:p>
          <a:p>
            <a:pPr>
              <a:defRPr/>
            </a:pPr>
            <a:r>
              <a:rPr lang="en-US" dirty="0" smtClean="0"/>
              <a:t>taking </a:t>
            </a:r>
            <a:r>
              <a:rPr lang="en-US" b="1" dirty="0" err="1" smtClean="0"/>
              <a:t>actiondoing</a:t>
            </a:r>
            <a:r>
              <a:rPr lang="en-US" b="1" dirty="0" smtClean="0"/>
              <a:t> what needs to be </a:t>
            </a:r>
            <a:r>
              <a:rPr lang="en-US" b="1" dirty="0" err="1" smtClean="0"/>
              <a:t>donerealizing</a:t>
            </a:r>
            <a:r>
              <a:rPr lang="en-US" b="1" dirty="0" smtClean="0"/>
              <a:t> your </a:t>
            </a:r>
            <a:r>
              <a:rPr lang="en-US" b="1" dirty="0" err="1" smtClean="0"/>
              <a:t>potentialmaking</a:t>
            </a:r>
            <a:r>
              <a:rPr lang="en-US" b="1" dirty="0" smtClean="0"/>
              <a:t> what's possible </a:t>
            </a:r>
            <a:r>
              <a:rPr lang="en-US" b="1" dirty="0" err="1" smtClean="0"/>
              <a:t>realpracticing</a:t>
            </a:r>
            <a:r>
              <a:rPr lang="en-US" b="1" dirty="0" smtClean="0"/>
              <a:t> what you </a:t>
            </a:r>
            <a:r>
              <a:rPr lang="en-US" b="1" dirty="0" err="1" smtClean="0"/>
              <a:t>preachcarrying</a:t>
            </a:r>
            <a:r>
              <a:rPr lang="en-US" b="1" dirty="0" smtClean="0"/>
              <a:t> out </a:t>
            </a:r>
            <a:r>
              <a:rPr lang="en-US" b="1" dirty="0" err="1" smtClean="0"/>
              <a:t>plansproducing</a:t>
            </a:r>
            <a:r>
              <a:rPr lang="en-US" b="1" dirty="0" smtClean="0"/>
              <a:t> magical </a:t>
            </a:r>
            <a:r>
              <a:rPr lang="en-US" b="1" dirty="0" err="1" smtClean="0"/>
              <a:t>resultsusing</a:t>
            </a:r>
            <a:r>
              <a:rPr lang="en-US" b="1" dirty="0" smtClean="0"/>
              <a:t> your </a:t>
            </a:r>
            <a:r>
              <a:rPr lang="en-US" b="1" dirty="0" err="1" smtClean="0"/>
              <a:t>talentsacting</a:t>
            </a:r>
            <a:r>
              <a:rPr lang="en-US" b="1" dirty="0" smtClean="0"/>
              <a:t> </a:t>
            </a:r>
            <a:r>
              <a:rPr lang="en-US" b="1" dirty="0" err="1" smtClean="0"/>
              <a:t>consciouslyknowing</a:t>
            </a:r>
            <a:r>
              <a:rPr lang="en-US" b="1" dirty="0" smtClean="0"/>
              <a:t> what you are doing and </a:t>
            </a:r>
            <a:r>
              <a:rPr lang="en-US" b="1" dirty="0" err="1" smtClean="0"/>
              <a:t>whyacknowledging</a:t>
            </a:r>
            <a:r>
              <a:rPr lang="en-US" b="1" dirty="0" smtClean="0"/>
              <a:t> your </a:t>
            </a:r>
            <a:r>
              <a:rPr lang="en-US" b="1" dirty="0" err="1" smtClean="0"/>
              <a:t>motivationsunderstanding</a:t>
            </a:r>
            <a:r>
              <a:rPr lang="en-US" b="1" dirty="0" smtClean="0"/>
              <a:t> your </a:t>
            </a:r>
            <a:r>
              <a:rPr lang="en-US" b="1" dirty="0" err="1" smtClean="0"/>
              <a:t>intentionsexamining</a:t>
            </a:r>
            <a:r>
              <a:rPr lang="en-US" b="1" dirty="0" smtClean="0"/>
              <a:t> the known </a:t>
            </a:r>
            <a:r>
              <a:rPr lang="en-US" b="1" dirty="0" err="1" smtClean="0"/>
              <a:t>situationconcentratinghaving</a:t>
            </a:r>
            <a:r>
              <a:rPr lang="en-US" b="1" dirty="0" smtClean="0"/>
              <a:t> singleness of </a:t>
            </a:r>
            <a:r>
              <a:rPr lang="en-US" b="1" dirty="0" err="1" smtClean="0"/>
              <a:t>purposebeing</a:t>
            </a:r>
            <a:r>
              <a:rPr lang="en-US" b="1" dirty="0" smtClean="0"/>
              <a:t> totally </a:t>
            </a:r>
            <a:r>
              <a:rPr lang="en-US" b="1" dirty="0" err="1" smtClean="0"/>
              <a:t>committedapplying</a:t>
            </a:r>
            <a:r>
              <a:rPr lang="en-US" b="1" dirty="0" smtClean="0"/>
              <a:t> the force of your </a:t>
            </a:r>
            <a:r>
              <a:rPr lang="en-US" b="1" dirty="0" err="1" smtClean="0"/>
              <a:t>willfeeling</a:t>
            </a:r>
            <a:r>
              <a:rPr lang="en-US" b="1" dirty="0" smtClean="0"/>
              <a:t> </a:t>
            </a:r>
            <a:r>
              <a:rPr lang="en-US" b="1" dirty="0" err="1" smtClean="0"/>
              <a:t>centeredsetting</a:t>
            </a:r>
            <a:r>
              <a:rPr lang="en-US" b="1" dirty="0" smtClean="0"/>
              <a:t> aside </a:t>
            </a:r>
            <a:r>
              <a:rPr lang="en-US" b="1" dirty="0" err="1" smtClean="0"/>
              <a:t>distractionsfocusing</a:t>
            </a:r>
            <a:r>
              <a:rPr lang="en-US" b="1" dirty="0" smtClean="0"/>
              <a:t> on a </a:t>
            </a:r>
            <a:r>
              <a:rPr lang="en-US" b="1" dirty="0" err="1" smtClean="0"/>
              <a:t>goalexperiencing</a:t>
            </a:r>
            <a:r>
              <a:rPr lang="en-US" b="1" dirty="0" smtClean="0"/>
              <a:t> </a:t>
            </a:r>
            <a:r>
              <a:rPr lang="en-US" b="1" dirty="0" err="1" smtClean="0"/>
              <a:t>powermaking</a:t>
            </a:r>
            <a:r>
              <a:rPr lang="en-US" b="1" dirty="0" smtClean="0"/>
              <a:t> a strong </a:t>
            </a:r>
            <a:r>
              <a:rPr lang="en-US" b="1" dirty="0" err="1" smtClean="0"/>
              <a:t>impacthaving</a:t>
            </a:r>
            <a:r>
              <a:rPr lang="en-US" b="1" dirty="0" smtClean="0"/>
              <a:t> </a:t>
            </a:r>
            <a:r>
              <a:rPr lang="en-US" b="1" dirty="0" err="1" smtClean="0"/>
              <a:t>vitalitycreating</a:t>
            </a:r>
            <a:r>
              <a:rPr lang="en-US" b="1" dirty="0" smtClean="0"/>
              <a:t> </a:t>
            </a:r>
            <a:r>
              <a:rPr lang="en-US" b="1" dirty="0" err="1" smtClean="0"/>
              <a:t>miraclesbecoming</a:t>
            </a:r>
            <a:r>
              <a:rPr lang="en-US" b="1" dirty="0" smtClean="0"/>
              <a:t> </a:t>
            </a:r>
            <a:r>
              <a:rPr lang="en-US" b="1" dirty="0" err="1" smtClean="0"/>
              <a:t>energizedfeeling</a:t>
            </a:r>
            <a:r>
              <a:rPr lang="en-US" b="1" dirty="0" smtClean="0"/>
              <a:t> </a:t>
            </a:r>
            <a:r>
              <a:rPr lang="en-US" b="1" dirty="0" err="1" smtClean="0"/>
              <a:t>vigorousbeing</a:t>
            </a:r>
            <a:r>
              <a:rPr lang="en-US" b="1" dirty="0" smtClean="0"/>
              <a:t> creative</a:t>
            </a:r>
            <a:endParaRPr lang="en-US" dirty="0"/>
          </a:p>
        </p:txBody>
      </p:sp>
      <p:sp>
        <p:nvSpPr>
          <p:cNvPr id="3277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0A86A4F-0741-8043-933F-06381660CD63}" type="slidenum">
              <a:rPr lang="en-US" smtClean="0">
                <a:latin typeface="Arial" pitchFamily="-109" charset="0"/>
                <a:ea typeface="ＭＳ Ｐゴシック" pitchFamily="-109" charset="-128"/>
                <a:cs typeface="ＭＳ Ｐゴシック" pitchFamily="-109" charset="-128"/>
              </a:rPr>
              <a:pPr/>
              <a:t>66</a:t>
            </a:fld>
            <a:endParaRPr lang="en-US" smtClean="0">
              <a:latin typeface="Arial" pitchFamily="-109" charset="0"/>
              <a:ea typeface="ＭＳ Ｐゴシック" pitchFamily="-109" charset="-128"/>
              <a:cs typeface="ＭＳ Ｐゴシック" pitchFamily="-109" charset="-128"/>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p:cNvSpPr>
          <p:nvPr>
            <p:ph type="sldImg"/>
          </p:nvPr>
        </p:nvSpPr>
        <p:spPr bwMode="auto">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ea typeface="ＭＳ Ｐゴシック" pitchFamily="-109" charset="-128"/>
              <a:cs typeface="ＭＳ Ｐゴシック" pitchFamily="-109" charset="-128"/>
            </a:endParaRPr>
          </a:p>
        </p:txBody>
      </p:sp>
      <p:sp>
        <p:nvSpPr>
          <p:cNvPr id="665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D4FF2C4-2732-474F-AFDB-D7FE2A7D2F70}" type="slidenum">
              <a:rPr lang="en-US" smtClean="0">
                <a:latin typeface="Arial" pitchFamily="-109" charset="0"/>
                <a:ea typeface="ＭＳ Ｐゴシック" pitchFamily="-109" charset="-128"/>
                <a:cs typeface="ＭＳ Ｐゴシック" pitchFamily="-109" charset="-128"/>
              </a:rPr>
              <a:pPr/>
              <a:t>67</a:t>
            </a:fld>
            <a:endParaRPr lang="en-US" smtClean="0">
              <a:latin typeface="Arial" pitchFamily="-109" charset="0"/>
              <a:ea typeface="ＭＳ Ｐゴシック" pitchFamily="-109" charset="-128"/>
              <a:cs typeface="ＭＳ Ｐゴシック" pitchFamily="-109" charset="-128"/>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p:cNvSpPr>
          <p:nvPr>
            <p:ph type="sldImg"/>
          </p:nvPr>
        </p:nvSpPr>
        <p:spPr bwMode="auto">
          <a:noFill/>
          <a:ln>
            <a:solidFill>
              <a:srgbClr val="000000"/>
            </a:solidFill>
            <a:miter lim="800000"/>
            <a:headEnd/>
            <a:tailEnd/>
          </a:ln>
        </p:spPr>
      </p:sp>
      <p:sp>
        <p:nvSpPr>
          <p:cNvPr id="53251"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i="1" smtClean="0">
                <a:latin typeface="Arial" pitchFamily="-109" charset="0"/>
                <a:ea typeface="ＭＳ Ｐゴシック" pitchFamily="-109" charset="-128"/>
                <a:cs typeface="ＭＳ Ｐゴシック" pitchFamily="-109" charset="-128"/>
              </a:rPr>
              <a:t>Example 1c: The ‘Ambition’ level statement is a high lev el, not too quantitatively rigorous, summary of the requirement level we want. It is a healthy agreed prelude to more-rigorous definition. We often use the statements made poorly by management, and cite them as the source or authority. We then process with Scale and Goal etc. to define in an engineering manner.</a:t>
            </a:r>
            <a:endParaRPr lang="en-US" smtClean="0">
              <a:latin typeface="Arial" pitchFamily="-109" charset="0"/>
              <a:ea typeface="ＭＳ Ｐゴシック" pitchFamily="-109" charset="-128"/>
              <a:cs typeface="ＭＳ Ｐゴシック" pitchFamily="-109" charset="-128"/>
            </a:endParaRPr>
          </a:p>
        </p:txBody>
      </p:sp>
      <p:sp>
        <p:nvSpPr>
          <p:cNvPr id="532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8022727-3F25-5344-A5B6-A054964BF517}" type="slidenum">
              <a:rPr lang="en-US" smtClean="0">
                <a:latin typeface="Arial" pitchFamily="-109" charset="0"/>
                <a:ea typeface="ＭＳ Ｐゴシック" pitchFamily="-109" charset="-128"/>
                <a:cs typeface="ＭＳ Ｐゴシック" pitchFamily="-109" charset="-128"/>
              </a:rPr>
              <a:pPr/>
              <a:t>68</a:t>
            </a:fld>
            <a:endParaRPr lang="en-US" smtClean="0">
              <a:latin typeface="Arial" pitchFamily="-109" charset="0"/>
              <a:ea typeface="ＭＳ Ｐゴシック" pitchFamily="-109" charset="-128"/>
              <a:cs typeface="ＭＳ Ｐゴシック" pitchFamily="-109" charset="-128"/>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p:spPr>
        <p:txBody>
          <a:bodyPr/>
          <a:lstStyle/>
          <a:p>
            <a:fld id="{B4C13E71-78EB-C749-94C8-B820FF9E1F1C}" type="slidenum">
              <a:rPr lang="en-US"/>
              <a:pPr/>
              <a:t>71</a:t>
            </a:fld>
            <a:endParaRPr lang="en-US"/>
          </a:p>
        </p:txBody>
      </p:sp>
      <p:sp>
        <p:nvSpPr>
          <p:cNvPr id="138243" name="Rectangle 2"/>
          <p:cNvSpPr>
            <a:spLocks noGrp="1" noRot="1" noChangeAspect="1" noChangeArrowheads="1"/>
          </p:cNvSpPr>
          <p:nvPr>
            <p:ph type="sldImg"/>
          </p:nvPr>
        </p:nvSpPr>
        <p:spPr>
          <a:solidFill>
            <a:srgbClr val="FFFFFF"/>
          </a:solidFill>
          <a:ln/>
        </p:spPr>
      </p:sp>
      <p:sp>
        <p:nvSpPr>
          <p:cNvPr id="13824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dirty="0"/>
              <a:t>Created Thursday, November 25, 2004 during XP </a:t>
            </a:r>
            <a:r>
              <a:rPr lang="en-US" dirty="0" err="1"/>
              <a:t>conf</a:t>
            </a:r>
            <a:r>
              <a:rPr lang="en-US" dirty="0"/>
              <a:t> London lecture by </a:t>
            </a:r>
            <a:r>
              <a:rPr lang="en-US" dirty="0" err="1"/>
              <a:t>Tom@</a:t>
            </a:r>
            <a:r>
              <a:rPr lang="en-US" dirty="0" err="1" smtClean="0"/>
              <a:t>Gilb.com</a:t>
            </a:r>
            <a:endParaRPr lang="en-US" dirty="0" smtClean="0"/>
          </a:p>
          <a:p>
            <a:pPr eaLnBrk="1" hangingPunct="1"/>
            <a:endParaRPr lang="en-US" dirty="0" smtClean="0"/>
          </a:p>
          <a:p>
            <a:pPr eaLnBrk="1" hangingPunct="1"/>
            <a:r>
              <a:rPr lang="en-US" dirty="0" smtClean="0"/>
              <a:t>http://</a:t>
            </a:r>
            <a:r>
              <a:rPr lang="en-US" dirty="0" err="1" smtClean="0"/>
              <a:t>www.gilb.com</a:t>
            </a:r>
            <a:r>
              <a:rPr lang="en-US" dirty="0" smtClean="0"/>
              <a:t>/</a:t>
            </a:r>
            <a:r>
              <a:rPr lang="en-US" dirty="0" err="1" smtClean="0"/>
              <a:t>tiki-download_file.php?fileId</a:t>
            </a:r>
            <a:r>
              <a:rPr lang="en-US" dirty="0" smtClean="0"/>
              <a:t>=456</a:t>
            </a:r>
          </a:p>
          <a:p>
            <a:pPr eaLnBrk="1" hangingPunct="1"/>
            <a:r>
              <a:rPr lang="en-US" dirty="0" smtClean="0"/>
              <a:t>What are the Dangers of Current Agile Practices, and How Can We Fix Them? </a:t>
            </a:r>
          </a:p>
          <a:p>
            <a:pPr eaLnBrk="1" hangingPunct="1"/>
            <a:r>
              <a:rPr lang="en-US" dirty="0" smtClean="0"/>
              <a:t>Values for Value</a:t>
            </a:r>
          </a:p>
          <a:p>
            <a:pPr eaLnBrk="1" hangingPunct="1"/>
            <a:r>
              <a:rPr lang="en-US" dirty="0" smtClean="0"/>
              <a:t>by Tom Gilb &amp; Lindsey </a:t>
            </a:r>
            <a:r>
              <a:rPr lang="en-US" dirty="0" err="1" smtClean="0"/>
              <a:t>Brodie</a:t>
            </a:r>
            <a:endParaRPr lang="en-US" dirty="0" smtClean="0"/>
          </a:p>
          <a:p>
            <a:pPr eaLnBrk="1" hangingPunct="1"/>
            <a:r>
              <a:rPr lang="en-US" dirty="0" smtClean="0"/>
              <a:t>Some Alternative Ideas On Agile Values For Delivering Stakeholder Value Principles and Values – Agility is the Tool, Not the Master. </a:t>
            </a:r>
          </a:p>
          <a:p>
            <a:pPr eaLnBrk="1" hangingPunct="1"/>
            <a:r>
              <a:rPr lang="en-US" dirty="0" smtClean="0"/>
              <a:t>Part 2  “Values for Value”</a:t>
            </a:r>
          </a:p>
          <a:p>
            <a:pPr eaLnBrk="1" hangingPunct="1"/>
            <a:r>
              <a:rPr lang="en-US" dirty="0" smtClean="0"/>
              <a:t> http://</a:t>
            </a:r>
            <a:r>
              <a:rPr lang="en-US" dirty="0" err="1" smtClean="0"/>
              <a:t>www.gilb.com</a:t>
            </a:r>
            <a:r>
              <a:rPr lang="en-US" dirty="0" smtClean="0"/>
              <a:t>/</a:t>
            </a:r>
            <a:r>
              <a:rPr lang="en-US" dirty="0" err="1" smtClean="0"/>
              <a:t>tiki-download_file.php?fileId</a:t>
            </a:r>
            <a:r>
              <a:rPr lang="en-US" dirty="0" smtClean="0"/>
              <a:t>=448</a:t>
            </a:r>
          </a:p>
          <a:p>
            <a:pPr eaLnBrk="1" hangingPunct="1"/>
            <a:r>
              <a:rPr lang="en-US" dirty="0" smtClean="0"/>
              <a:t>  Agile Record 2010, </a:t>
            </a:r>
            <a:r>
              <a:rPr lang="en-US" dirty="0" err="1" smtClean="0"/>
              <a:t>www.agilerecord.com</a:t>
            </a:r>
            <a:r>
              <a:rPr lang="en-US" dirty="0" smtClean="0"/>
              <a:t>, October 2010, Issue 4</a:t>
            </a:r>
          </a:p>
          <a:p>
            <a:pPr eaLnBrk="1" hangingPunct="1"/>
            <a:endParaRPr 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http://www.centerforvibrationalhealing.info/images/ecstatic-woman.jpg</a:t>
            </a:r>
            <a:endParaRPr lang="en-GB" dirty="0"/>
          </a:p>
        </p:txBody>
      </p:sp>
      <p:sp>
        <p:nvSpPr>
          <p:cNvPr id="4" name="Slide Number Placeholder 3"/>
          <p:cNvSpPr>
            <a:spLocks noGrp="1"/>
          </p:cNvSpPr>
          <p:nvPr>
            <p:ph type="sldNum" sz="quarter" idx="10"/>
          </p:nvPr>
        </p:nvSpPr>
        <p:spPr/>
        <p:txBody>
          <a:bodyPr/>
          <a:lstStyle/>
          <a:p>
            <a:fld id="{EDE2AEAF-D84B-5B42-A5CC-CD15D50B72E4}" type="slidenum">
              <a:rPr lang="en-GB" smtClean="0"/>
              <a:pPr/>
              <a:t>72</a:t>
            </a:fld>
            <a:endParaRPr lang="en-GB"/>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smtClean="0">
                <a:solidFill>
                  <a:schemeClr val="tx1"/>
                </a:solidFill>
                <a:latin typeface="+mn-lt"/>
                <a:ea typeface="+mn-ea"/>
                <a:cs typeface="+mn-cs"/>
              </a:rPr>
              <a:t>Agile References:</a:t>
            </a:r>
            <a:endParaRPr lang="en-GB" sz="1200" b="0" kern="1200" dirty="0" smtClean="0">
              <a:solidFill>
                <a:schemeClr val="tx1"/>
              </a:solidFill>
              <a:latin typeface="+mn-lt"/>
              <a:ea typeface="+mn-ea"/>
              <a:cs typeface="+mn-cs"/>
            </a:endParaRPr>
          </a:p>
          <a:p>
            <a:r>
              <a:rPr lang="en-GB" sz="1200" b="0" i="1" kern="1200" dirty="0" smtClean="0">
                <a:solidFill>
                  <a:schemeClr val="tx1"/>
                </a:solidFill>
                <a:latin typeface="+mn-lt"/>
                <a:ea typeface="+mn-ea"/>
                <a:cs typeface="+mn-cs"/>
              </a:rPr>
              <a:t>"Tom Gilb invented </a:t>
            </a:r>
            <a:r>
              <a:rPr lang="en-GB" sz="1200" b="0" i="1" kern="1200" dirty="0" err="1" smtClean="0">
                <a:solidFill>
                  <a:schemeClr val="tx1"/>
                </a:solidFill>
                <a:latin typeface="+mn-lt"/>
                <a:ea typeface="+mn-ea"/>
                <a:cs typeface="+mn-cs"/>
              </a:rPr>
              <a:t>Evo</a:t>
            </a:r>
            <a:r>
              <a:rPr lang="en-GB" sz="1200" b="0" i="1" kern="1200" dirty="0" smtClean="0">
                <a:solidFill>
                  <a:schemeClr val="tx1"/>
                </a:solidFill>
                <a:latin typeface="+mn-lt"/>
                <a:ea typeface="+mn-ea"/>
                <a:cs typeface="+mn-cs"/>
              </a:rPr>
              <a:t>, arguably the first Agile process. He and his son Kai have been working with me in Norway to align what they are doing with Scrum.</a:t>
            </a:r>
            <a:endParaRPr lang="en-GB" sz="1200" b="0" i="0" kern="1200" dirty="0" smtClean="0">
              <a:solidFill>
                <a:schemeClr val="tx1"/>
              </a:solidFill>
              <a:latin typeface="+mn-lt"/>
              <a:ea typeface="+mn-ea"/>
              <a:cs typeface="+mn-cs"/>
            </a:endParaRPr>
          </a:p>
          <a:p>
            <a:r>
              <a:rPr lang="en-GB" sz="1200" b="0" i="1" kern="1200" dirty="0" smtClean="0">
                <a:solidFill>
                  <a:schemeClr val="tx1"/>
                </a:solidFill>
                <a:latin typeface="+mn-lt"/>
                <a:ea typeface="+mn-ea"/>
                <a:cs typeface="+mn-cs"/>
              </a:rPr>
              <a:t>Kai has some excellent case studies where he has acted as Product Owner. He has done some of the most innovative things I have seen in the Scrum community."</a:t>
            </a:r>
            <a:endParaRPr lang="en-GB" sz="1200" b="0" i="0" kern="1200" dirty="0" smtClean="0">
              <a:solidFill>
                <a:schemeClr val="tx1"/>
              </a:solidFill>
              <a:latin typeface="+mn-lt"/>
              <a:ea typeface="+mn-ea"/>
              <a:cs typeface="+mn-cs"/>
            </a:endParaRPr>
          </a:p>
          <a:p>
            <a:r>
              <a:rPr lang="en-GB" sz="1200" b="1" i="0" kern="1200" dirty="0" smtClean="0">
                <a:solidFill>
                  <a:schemeClr val="tx1"/>
                </a:solidFill>
                <a:latin typeface="+mn-lt"/>
                <a:ea typeface="+mn-ea"/>
                <a:cs typeface="+mn-cs"/>
              </a:rPr>
              <a:t>Jeff Sutherland, co-inventor of Scrum, 5Feb 2010 in Scrum Alliance Email.</a:t>
            </a:r>
            <a:endParaRPr lang="en-GB" sz="1200" b="0" i="0" kern="1200" dirty="0" smtClean="0">
              <a:solidFill>
                <a:schemeClr val="tx1"/>
              </a:solidFill>
              <a:latin typeface="+mn-lt"/>
              <a:ea typeface="+mn-ea"/>
              <a:cs typeface="+mn-cs"/>
            </a:endParaRPr>
          </a:p>
          <a:p>
            <a:r>
              <a:rPr lang="en-GB" sz="1200" b="1" i="0" kern="1200" dirty="0" smtClean="0">
                <a:solidFill>
                  <a:schemeClr val="tx1"/>
                </a:solidFill>
                <a:latin typeface="+mn-lt"/>
                <a:ea typeface="+mn-ea"/>
                <a:cs typeface="+mn-cs"/>
              </a:rPr>
              <a:t> </a:t>
            </a:r>
            <a:endParaRPr lang="en-GB" sz="1200" b="0" i="0" kern="1200" dirty="0" smtClean="0">
              <a:solidFill>
                <a:schemeClr val="tx1"/>
              </a:solidFill>
              <a:latin typeface="+mn-lt"/>
              <a:ea typeface="+mn-ea"/>
              <a:cs typeface="+mn-cs"/>
            </a:endParaRPr>
          </a:p>
          <a:p>
            <a:r>
              <a:rPr lang="en-GB" sz="1200" b="0" i="1" kern="1200" dirty="0" smtClean="0">
                <a:solidFill>
                  <a:schemeClr val="tx1"/>
                </a:solidFill>
                <a:latin typeface="+mn-lt"/>
                <a:ea typeface="+mn-ea"/>
                <a:cs typeface="+mn-cs"/>
              </a:rPr>
              <a:t>“Tom </a:t>
            </a:r>
            <a:r>
              <a:rPr lang="en-GB" sz="1200" b="0" i="1" kern="1200" dirty="0" err="1" smtClean="0">
                <a:solidFill>
                  <a:schemeClr val="tx1"/>
                </a:solidFill>
                <a:latin typeface="+mn-lt"/>
                <a:ea typeface="+mn-ea"/>
                <a:cs typeface="+mn-cs"/>
              </a:rPr>
              <a:t>Gilb's</a:t>
            </a:r>
            <a:r>
              <a:rPr lang="en-GB" sz="1200" b="0" i="1" kern="1200" dirty="0" smtClean="0">
                <a:solidFill>
                  <a:schemeClr val="tx1"/>
                </a:solidFill>
                <a:latin typeface="+mn-lt"/>
                <a:ea typeface="+mn-ea"/>
                <a:cs typeface="+mn-cs"/>
              </a:rPr>
              <a:t> </a:t>
            </a:r>
            <a:r>
              <a:rPr lang="en-GB" sz="1200" b="0" i="1" kern="1200" dirty="0" err="1" smtClean="0">
                <a:solidFill>
                  <a:schemeClr val="tx1"/>
                </a:solidFill>
                <a:latin typeface="+mn-lt"/>
                <a:ea typeface="+mn-ea"/>
                <a:cs typeface="+mn-cs"/>
              </a:rPr>
              <a:t>Planguage</a:t>
            </a:r>
            <a:r>
              <a:rPr lang="en-GB" sz="1200" b="0" i="1" kern="1200" dirty="0" smtClean="0">
                <a:solidFill>
                  <a:schemeClr val="tx1"/>
                </a:solidFill>
                <a:latin typeface="+mn-lt"/>
                <a:ea typeface="+mn-ea"/>
                <a:cs typeface="+mn-cs"/>
              </a:rPr>
              <a:t> referenced and praised at #</a:t>
            </a:r>
            <a:r>
              <a:rPr lang="en-GB" sz="1200" b="0" i="1" kern="1200" dirty="0" err="1" smtClean="0">
                <a:solidFill>
                  <a:schemeClr val="tx1"/>
                </a:solidFill>
                <a:latin typeface="+mn-lt"/>
                <a:ea typeface="+mn-ea"/>
                <a:cs typeface="+mn-cs"/>
              </a:rPr>
              <a:t>scrumgathering</a:t>
            </a:r>
            <a:r>
              <a:rPr lang="en-GB" sz="1200" b="0" i="1" kern="1200" dirty="0" smtClean="0">
                <a:solidFill>
                  <a:schemeClr val="tx1"/>
                </a:solidFill>
                <a:latin typeface="+mn-lt"/>
                <a:ea typeface="+mn-ea"/>
                <a:cs typeface="+mn-cs"/>
              </a:rPr>
              <a:t> by Jeff Sutherland. I highly agree"</a:t>
            </a:r>
            <a:r>
              <a:rPr lang="en-GB" sz="1200" b="1" i="0" kern="1200" dirty="0" smtClean="0">
                <a:solidFill>
                  <a:schemeClr val="tx1"/>
                </a:solidFill>
                <a:latin typeface="+mn-lt"/>
                <a:ea typeface="+mn-ea"/>
                <a:cs typeface="+mn-cs"/>
              </a:rPr>
              <a:t> Mike Cohn, Tweet, Oct 19 2009</a:t>
            </a:r>
            <a:endParaRPr lang="en-GB" sz="1200" b="0" i="0" kern="1200" dirty="0" smtClean="0">
              <a:solidFill>
                <a:schemeClr val="tx1"/>
              </a:solidFill>
              <a:latin typeface="+mn-lt"/>
              <a:ea typeface="+mn-ea"/>
              <a:cs typeface="+mn-cs"/>
            </a:endParaRPr>
          </a:p>
          <a:p>
            <a:r>
              <a:rPr lang="en-GB" sz="1200" b="1" i="0" kern="1200" dirty="0" smtClean="0">
                <a:solidFill>
                  <a:schemeClr val="tx1"/>
                </a:solidFill>
                <a:latin typeface="+mn-lt"/>
                <a:ea typeface="+mn-ea"/>
                <a:cs typeface="+mn-cs"/>
              </a:rPr>
              <a:t> </a:t>
            </a:r>
            <a:endParaRPr lang="en-GB" sz="1200" b="0" i="0" kern="1200" dirty="0" smtClean="0">
              <a:solidFill>
                <a:schemeClr val="tx1"/>
              </a:solidFill>
              <a:latin typeface="+mn-lt"/>
              <a:ea typeface="+mn-ea"/>
              <a:cs typeface="+mn-cs"/>
            </a:endParaRPr>
          </a:p>
          <a:p>
            <a:r>
              <a:rPr lang="en-GB" sz="1200" b="0" i="1" kern="1200" dirty="0" smtClean="0">
                <a:solidFill>
                  <a:schemeClr val="tx1"/>
                </a:solidFill>
                <a:latin typeface="+mn-lt"/>
                <a:ea typeface="+mn-ea"/>
                <a:cs typeface="+mn-cs"/>
              </a:rPr>
              <a:t>“I’ve always considered Tom to have been the original </a:t>
            </a:r>
            <a:r>
              <a:rPr lang="en-GB" sz="1200" b="0" i="1" kern="1200" dirty="0" err="1" smtClean="0">
                <a:solidFill>
                  <a:schemeClr val="tx1"/>
                </a:solidFill>
                <a:latin typeface="+mn-lt"/>
                <a:ea typeface="+mn-ea"/>
                <a:cs typeface="+mn-cs"/>
              </a:rPr>
              <a:t>agilist</a:t>
            </a:r>
            <a:r>
              <a:rPr lang="en-GB" sz="1200" b="0" i="1" kern="1200" dirty="0" smtClean="0">
                <a:solidFill>
                  <a:schemeClr val="tx1"/>
                </a:solidFill>
                <a:latin typeface="+mn-lt"/>
                <a:ea typeface="+mn-ea"/>
                <a:cs typeface="+mn-cs"/>
              </a:rPr>
              <a:t>. In 1989, he wrote about short iterations (each should be no more than 2% of the total project schedule). This was long before the rest of us had it figured out." </a:t>
            </a:r>
            <a:r>
              <a:rPr lang="en-GB" sz="1200" b="1" i="1" kern="1200" dirty="0" smtClean="0">
                <a:solidFill>
                  <a:schemeClr val="tx1"/>
                </a:solidFill>
                <a:latin typeface="+mn-lt"/>
                <a:ea typeface="+mn-ea"/>
                <a:cs typeface="+mn-cs"/>
              </a:rPr>
              <a:t>Mike Cohn  </a:t>
            </a:r>
            <a:r>
              <a:rPr lang="en-GB" sz="1200" b="0" i="0" kern="1200" dirty="0" smtClean="0">
                <a:solidFill>
                  <a:schemeClr val="tx1"/>
                </a:solidFill>
                <a:latin typeface="+mn-lt"/>
                <a:ea typeface="+mn-ea"/>
                <a:cs typeface="+mn-cs"/>
              </a:rPr>
              <a:t>http://</a:t>
            </a:r>
            <a:r>
              <a:rPr lang="en-GB" sz="1200" b="0" i="0" kern="1200" dirty="0" err="1" smtClean="0">
                <a:solidFill>
                  <a:schemeClr val="tx1"/>
                </a:solidFill>
                <a:latin typeface="+mn-lt"/>
                <a:ea typeface="+mn-ea"/>
                <a:cs typeface="+mn-cs"/>
              </a:rPr>
              <a:t>blog.mountaingoatsoftware.com</a:t>
            </a:r>
            <a:r>
              <a:rPr lang="en-GB" sz="1200" b="0" i="0" kern="1200" dirty="0" smtClean="0">
                <a:solidFill>
                  <a:schemeClr val="tx1"/>
                </a:solidFill>
                <a:latin typeface="+mn-lt"/>
                <a:ea typeface="+mn-ea"/>
                <a:cs typeface="+mn-cs"/>
              </a:rPr>
              <a:t>/?p=77</a:t>
            </a:r>
          </a:p>
          <a:p>
            <a:r>
              <a:rPr lang="en-GB" sz="1200" b="1" i="0" kern="1200" dirty="0" smtClean="0">
                <a:solidFill>
                  <a:schemeClr val="tx1"/>
                </a:solidFill>
                <a:latin typeface="+mn-lt"/>
                <a:ea typeface="+mn-ea"/>
                <a:cs typeface="+mn-cs"/>
              </a:rPr>
              <a:t> </a:t>
            </a:r>
            <a:endParaRPr lang="en-GB" sz="1200" b="0" i="0" kern="1200" dirty="0" smtClean="0">
              <a:solidFill>
                <a:schemeClr val="tx1"/>
              </a:solidFill>
              <a:latin typeface="+mn-lt"/>
              <a:ea typeface="+mn-ea"/>
              <a:cs typeface="+mn-cs"/>
            </a:endParaRPr>
          </a:p>
          <a:p>
            <a:r>
              <a:rPr lang="en-GB" sz="1200" b="0" i="0" kern="1200" dirty="0" smtClean="0">
                <a:solidFill>
                  <a:schemeClr val="tx1"/>
                </a:solidFill>
                <a:latin typeface="+mn-lt"/>
                <a:ea typeface="+mn-ea"/>
                <a:cs typeface="+mn-cs"/>
              </a:rPr>
              <a:t> </a:t>
            </a:r>
          </a:p>
          <a:p>
            <a:r>
              <a:rPr lang="en-GB" sz="1200" b="1" i="0" kern="1200" dirty="0" smtClean="0">
                <a:solidFill>
                  <a:schemeClr val="tx1"/>
                </a:solidFill>
                <a:latin typeface="+mn-lt"/>
                <a:ea typeface="+mn-ea"/>
                <a:cs typeface="+mn-cs"/>
              </a:rPr>
              <a:t>Comment of Kent Beck on Tom </a:t>
            </a:r>
            <a:r>
              <a:rPr lang="en-GB" sz="1200" b="1" i="0" kern="1200" dirty="0" err="1" smtClean="0">
                <a:solidFill>
                  <a:schemeClr val="tx1"/>
                </a:solidFill>
                <a:latin typeface="+mn-lt"/>
                <a:ea typeface="+mn-ea"/>
                <a:cs typeface="+mn-cs"/>
              </a:rPr>
              <a:t>Gilb’s</a:t>
            </a:r>
            <a:r>
              <a:rPr lang="en-GB" sz="1200" b="1" i="0" kern="1200" dirty="0" smtClean="0">
                <a:solidFill>
                  <a:schemeClr val="tx1"/>
                </a:solidFill>
                <a:latin typeface="+mn-lt"/>
                <a:ea typeface="+mn-ea"/>
                <a:cs typeface="+mn-cs"/>
              </a:rPr>
              <a:t> book , “Principles of Software Engineering Management”:</a:t>
            </a:r>
            <a:r>
              <a:rPr lang="en-GB" sz="1200" b="0" i="0" kern="1200" dirty="0" smtClean="0">
                <a:solidFill>
                  <a:schemeClr val="tx1"/>
                </a:solidFill>
                <a:latin typeface="+mn-lt"/>
                <a:ea typeface="+mn-ea"/>
                <a:cs typeface="+mn-cs"/>
              </a:rPr>
              <a:t> </a:t>
            </a:r>
            <a:r>
              <a:rPr lang="en-GB" sz="1200" b="0" i="1" kern="1200" dirty="0" smtClean="0">
                <a:solidFill>
                  <a:schemeClr val="tx1"/>
                </a:solidFill>
                <a:latin typeface="+mn-lt"/>
                <a:ea typeface="+mn-ea"/>
                <a:cs typeface="+mn-cs"/>
              </a:rPr>
              <a:t>“ A strong case for evolutionary delivery – small releases, constant refactoring,  intense dialog with the customer”.</a:t>
            </a:r>
            <a:r>
              <a:rPr lang="en-GB" sz="1200" b="1" i="0" kern="1200" dirty="0" smtClean="0">
                <a:solidFill>
                  <a:schemeClr val="tx1"/>
                </a:solidFill>
                <a:latin typeface="+mn-lt"/>
                <a:ea typeface="+mn-ea"/>
                <a:cs typeface="+mn-cs"/>
              </a:rPr>
              <a:t> </a:t>
            </a:r>
            <a:r>
              <a:rPr lang="en-GB" sz="1200" b="0" i="0" kern="1200" dirty="0" smtClean="0">
                <a:solidFill>
                  <a:schemeClr val="tx1"/>
                </a:solidFill>
                <a:latin typeface="+mn-lt"/>
                <a:ea typeface="+mn-ea"/>
                <a:cs typeface="+mn-cs"/>
              </a:rPr>
              <a:t>(Beck, page 173). </a:t>
            </a:r>
          </a:p>
          <a:p>
            <a:r>
              <a:rPr lang="en-GB" sz="1200" b="1" i="0" kern="1200" dirty="0" smtClean="0">
                <a:solidFill>
                  <a:schemeClr val="tx1"/>
                </a:solidFill>
                <a:latin typeface="+mn-lt"/>
                <a:ea typeface="+mn-ea"/>
                <a:cs typeface="+mn-cs"/>
              </a:rPr>
              <a:t>In a mail to Tom, Kent wrote:</a:t>
            </a:r>
            <a:r>
              <a:rPr lang="en-GB" sz="1200" b="0" i="0" kern="1200" dirty="0" smtClean="0">
                <a:solidFill>
                  <a:schemeClr val="tx1"/>
                </a:solidFill>
                <a:latin typeface="+mn-lt"/>
                <a:ea typeface="+mn-ea"/>
                <a:cs typeface="+mn-cs"/>
              </a:rPr>
              <a:t> </a:t>
            </a:r>
            <a:r>
              <a:rPr lang="en-GB" sz="1200" b="0" i="1" kern="1200" dirty="0" smtClean="0">
                <a:solidFill>
                  <a:schemeClr val="tx1"/>
                </a:solidFill>
                <a:latin typeface="+mn-lt"/>
                <a:ea typeface="+mn-ea"/>
                <a:cs typeface="+mn-cs"/>
              </a:rPr>
              <a:t>“I'm glad you and I have some alignment of ideas. I stole enough of yours that I'd be disappointed if we didn't :-), Kent”</a:t>
            </a:r>
            <a:r>
              <a:rPr lang="en-GB" sz="1200" b="0" i="0" kern="1200" dirty="0" smtClean="0">
                <a:solidFill>
                  <a:schemeClr val="tx1"/>
                </a:solidFill>
                <a:latin typeface="+mn-lt"/>
                <a:ea typeface="+mn-ea"/>
                <a:cs typeface="+mn-cs"/>
              </a:rPr>
              <a:t> (2003)</a:t>
            </a:r>
          </a:p>
          <a:p>
            <a:endParaRPr lang="en-GB" sz="1200" b="0" i="0" kern="1200" dirty="0" smtClean="0">
              <a:solidFill>
                <a:schemeClr val="tx1"/>
              </a:solidFill>
              <a:latin typeface="+mn-lt"/>
              <a:ea typeface="+mn-ea"/>
              <a:cs typeface="+mn-cs"/>
            </a:endParaRPr>
          </a:p>
          <a:p>
            <a:endParaRPr lang="en-GB" sz="1200" b="0" i="0" kern="1200" dirty="0" smtClean="0">
              <a:solidFill>
                <a:schemeClr val="tx1"/>
              </a:solidFill>
              <a:latin typeface="+mn-lt"/>
              <a:ea typeface="+mn-ea"/>
              <a:cs typeface="+mn-cs"/>
            </a:endParaRPr>
          </a:p>
          <a:p>
            <a:r>
              <a:rPr lang="en-GB" sz="1200" b="0" i="1" kern="1200" dirty="0" smtClean="0">
                <a:solidFill>
                  <a:schemeClr val="tx1"/>
                </a:solidFill>
                <a:latin typeface="+mn-lt"/>
                <a:ea typeface="+mn-ea"/>
                <a:cs typeface="+mn-cs"/>
              </a:rPr>
              <a:t>"But if you really want to take a step up, you should read Tom Gilb. The ideas expressed in </a:t>
            </a:r>
            <a:r>
              <a:rPr lang="en-GB" sz="1200" b="0" i="1" u="sng" kern="1200" dirty="0" smtClean="0">
                <a:solidFill>
                  <a:schemeClr val="tx1"/>
                </a:solidFill>
                <a:latin typeface="+mn-lt"/>
                <a:ea typeface="+mn-ea"/>
                <a:cs typeface="+mn-cs"/>
                <a:hlinkClick r:id="rId3"/>
              </a:rPr>
              <a:t>Principles of Software Engineering Management aren’t quite fully baked into the ADD-sized nuggets that today’s developers might be used to, but make no mistake, Gilb’s thinking on requirements definition, reliability, design generation, code inspection, and project metrics are beyond most current practice."  </a:t>
            </a:r>
            <a:r>
              <a:rPr lang="en-GB" sz="1200" b="0" i="0" u="sng" kern="1200" dirty="0" smtClean="0">
                <a:solidFill>
                  <a:schemeClr val="tx1"/>
                </a:solidFill>
                <a:latin typeface="+mn-lt"/>
                <a:ea typeface="+mn-ea"/>
                <a:cs typeface="+mn-cs"/>
                <a:hlinkClick r:id="rId3"/>
              </a:rPr>
              <a:t> Corey Ladas </a:t>
            </a:r>
            <a:r>
              <a:rPr lang="en-GB" sz="1200" b="0" i="0" u="sng" kern="1200" dirty="0" smtClean="0">
                <a:solidFill>
                  <a:schemeClr val="tx1"/>
                </a:solidFill>
                <a:latin typeface="+mn-lt"/>
                <a:ea typeface="+mn-ea"/>
                <a:cs typeface="+mn-cs"/>
                <a:hlinkClick r:id="rId4"/>
              </a:rPr>
              <a:t>http://leansoftwareengineering.com/2007/12/20/tom-gilbs-evolutionary-delivery-a-great-improvement-over-its-successors/</a:t>
            </a:r>
          </a:p>
          <a:p>
            <a:r>
              <a:rPr lang="en-GB" sz="1200" b="0" i="0" kern="1200" dirty="0" smtClean="0">
                <a:solidFill>
                  <a:schemeClr val="tx1"/>
                </a:solidFill>
                <a:latin typeface="+mn-lt"/>
                <a:ea typeface="+mn-ea"/>
                <a:cs typeface="+mn-cs"/>
              </a:rPr>
              <a:t> </a:t>
            </a:r>
          </a:p>
          <a:p>
            <a:r>
              <a:rPr lang="en-GB" sz="1200" b="1" i="0" kern="1200" dirty="0" smtClean="0">
                <a:solidFill>
                  <a:schemeClr val="tx1"/>
                </a:solidFill>
                <a:latin typeface="+mn-lt"/>
                <a:ea typeface="+mn-ea"/>
                <a:cs typeface="+mn-cs"/>
              </a:rPr>
              <a:t>Jim </a:t>
            </a:r>
            <a:r>
              <a:rPr lang="en-GB" sz="1200" b="1" i="0" kern="1200" dirty="0" err="1" smtClean="0">
                <a:solidFill>
                  <a:schemeClr val="tx1"/>
                </a:solidFill>
                <a:latin typeface="+mn-lt"/>
                <a:ea typeface="+mn-ea"/>
                <a:cs typeface="+mn-cs"/>
              </a:rPr>
              <a:t>Highsmith</a:t>
            </a:r>
            <a:r>
              <a:rPr lang="en-GB" sz="1200" b="1" i="0" kern="1200" dirty="0" smtClean="0">
                <a:solidFill>
                  <a:schemeClr val="tx1"/>
                </a:solidFill>
                <a:latin typeface="+mn-lt"/>
                <a:ea typeface="+mn-ea"/>
                <a:cs typeface="+mn-cs"/>
              </a:rPr>
              <a:t> (an Agile Manifesto signatory) commented</a:t>
            </a:r>
            <a:r>
              <a:rPr lang="en-GB" sz="1200" b="0" i="1" kern="1200" dirty="0" smtClean="0">
                <a:solidFill>
                  <a:schemeClr val="tx1"/>
                </a:solidFill>
                <a:latin typeface="+mn-lt"/>
                <a:ea typeface="+mn-ea"/>
                <a:cs typeface="+mn-cs"/>
              </a:rPr>
              <a:t>: “Two individuals in particular pioneered the evolution of iterative development approached in the 1980’s – Barry Boehm with his Spiral Model and Tom Gilb with his </a:t>
            </a:r>
            <a:r>
              <a:rPr lang="en-GB" sz="1200" b="0" i="1" kern="1200" dirty="0" err="1" smtClean="0">
                <a:solidFill>
                  <a:schemeClr val="tx1"/>
                </a:solidFill>
                <a:latin typeface="+mn-lt"/>
                <a:ea typeface="+mn-ea"/>
                <a:cs typeface="+mn-cs"/>
              </a:rPr>
              <a:t>Evo</a:t>
            </a:r>
            <a:r>
              <a:rPr lang="en-GB" sz="1200" b="0" i="1" kern="1200" dirty="0" smtClean="0">
                <a:solidFill>
                  <a:schemeClr val="tx1"/>
                </a:solidFill>
                <a:latin typeface="+mn-lt"/>
                <a:ea typeface="+mn-ea"/>
                <a:cs typeface="+mn-cs"/>
              </a:rPr>
              <a:t> model. I drew on Boehm’s and </a:t>
            </a:r>
            <a:r>
              <a:rPr lang="en-GB" sz="1200" b="0" i="1" kern="1200" dirty="0" err="1" smtClean="0">
                <a:solidFill>
                  <a:schemeClr val="tx1"/>
                </a:solidFill>
                <a:latin typeface="+mn-lt"/>
                <a:ea typeface="+mn-ea"/>
                <a:cs typeface="+mn-cs"/>
              </a:rPr>
              <a:t>Gilb’s</a:t>
            </a:r>
            <a:r>
              <a:rPr lang="en-GB" sz="1200" b="0" i="1" kern="1200" dirty="0" smtClean="0">
                <a:solidFill>
                  <a:schemeClr val="tx1"/>
                </a:solidFill>
                <a:latin typeface="+mn-lt"/>
                <a:ea typeface="+mn-ea"/>
                <a:cs typeface="+mn-cs"/>
              </a:rPr>
              <a:t> ideas for early inspiration in developing Adaptive Software Development. …. Gilb has long advocated this more explicit (quantitative) valuation in order to capture the early value and increase ROI”</a:t>
            </a:r>
            <a:r>
              <a:rPr lang="en-GB" sz="1200" b="1" i="0" kern="1200" dirty="0" smtClean="0">
                <a:solidFill>
                  <a:schemeClr val="tx1"/>
                </a:solidFill>
                <a:latin typeface="+mn-lt"/>
                <a:ea typeface="+mn-ea"/>
                <a:cs typeface="+mn-cs"/>
              </a:rPr>
              <a:t> (Cutter It Journal: The Journal of Information Technology Management, July 2004page 4, July 2004).</a:t>
            </a:r>
            <a:endParaRPr lang="en-GB" sz="1200" b="0" i="0" kern="1200" dirty="0" smtClean="0">
              <a:solidFill>
                <a:schemeClr val="tx1"/>
              </a:solidFill>
              <a:latin typeface="+mn-lt"/>
              <a:ea typeface="+mn-ea"/>
              <a:cs typeface="+mn-cs"/>
            </a:endParaRPr>
          </a:p>
          <a:p>
            <a:r>
              <a:rPr lang="en-GB" sz="1200" b="0" i="0" kern="1200" dirty="0" smtClean="0">
                <a:solidFill>
                  <a:schemeClr val="tx1"/>
                </a:solidFill>
                <a:latin typeface="+mn-lt"/>
                <a:ea typeface="+mn-ea"/>
                <a:cs typeface="+mn-cs"/>
              </a:rPr>
              <a:t> </a:t>
            </a:r>
          </a:p>
          <a:p>
            <a:r>
              <a:rPr lang="en-GB" sz="1200" b="1" i="0" kern="1200" dirty="0" smtClean="0">
                <a:solidFill>
                  <a:schemeClr val="tx1"/>
                </a:solidFill>
                <a:latin typeface="+mn-lt"/>
                <a:ea typeface="+mn-ea"/>
                <a:cs typeface="+mn-cs"/>
              </a:rPr>
              <a:t>Ward Cunningham wrote April 2005</a:t>
            </a:r>
            <a:r>
              <a:rPr lang="en-GB" sz="1200" b="0" i="0" kern="1200" dirty="0" smtClean="0">
                <a:solidFill>
                  <a:schemeClr val="tx1"/>
                </a:solidFill>
                <a:latin typeface="+mn-lt"/>
                <a:ea typeface="+mn-ea"/>
                <a:cs typeface="+mn-cs"/>
              </a:rPr>
              <a:t>: </a:t>
            </a:r>
            <a:r>
              <a:rPr lang="en-GB" sz="1200" b="0" i="1" kern="1200" dirty="0" smtClean="0">
                <a:solidFill>
                  <a:schemeClr val="tx1"/>
                </a:solidFill>
                <a:latin typeface="+mn-lt"/>
                <a:ea typeface="+mn-ea"/>
                <a:cs typeface="+mn-cs"/>
              </a:rPr>
              <a:t>“Tom -- Thanks for sharing your work. I hope you find value in ours. I'm also glad that the agile community is paying attention to your work. We know (now) that you were out there ahead of most of us. Best regards. – Ward”,</a:t>
            </a:r>
            <a:r>
              <a:rPr lang="en-GB" sz="1200" b="0" i="0" kern="1200" dirty="0" smtClean="0">
                <a:solidFill>
                  <a:schemeClr val="tx1"/>
                </a:solidFill>
                <a:latin typeface="+mn-lt"/>
                <a:ea typeface="+mn-ea"/>
                <a:cs typeface="+mn-cs"/>
              </a:rPr>
              <a:t> </a:t>
            </a:r>
            <a:r>
              <a:rPr lang="en-GB" sz="1200" b="0" i="0" u="sng" kern="1200" dirty="0" smtClean="0">
                <a:solidFill>
                  <a:schemeClr val="tx1"/>
                </a:solidFill>
                <a:latin typeface="+mn-lt"/>
                <a:ea typeface="+mn-ea"/>
                <a:cs typeface="+mn-cs"/>
                <a:hlinkClick r:id="rId5"/>
              </a:rPr>
              <a:t>http://c2.com</a:t>
            </a:r>
          </a:p>
          <a:p>
            <a:r>
              <a:rPr lang="en-GB" sz="1200" b="0" i="0" kern="1200" dirty="0" smtClean="0">
                <a:solidFill>
                  <a:schemeClr val="tx1"/>
                </a:solidFill>
                <a:latin typeface="+mn-lt"/>
                <a:ea typeface="+mn-ea"/>
                <a:cs typeface="+mn-cs"/>
              </a:rPr>
              <a:t> </a:t>
            </a:r>
          </a:p>
          <a:p>
            <a:r>
              <a:rPr lang="en-GB" sz="1200" b="1" i="0" kern="1200" dirty="0" smtClean="0">
                <a:solidFill>
                  <a:schemeClr val="tx1"/>
                </a:solidFill>
                <a:latin typeface="+mn-lt"/>
                <a:ea typeface="+mn-ea"/>
                <a:cs typeface="+mn-cs"/>
              </a:rPr>
              <a:t>Robert C. Martin (Agile Manifesto initial signatory, aka Uncle Bob): </a:t>
            </a:r>
            <a:r>
              <a:rPr lang="en-GB" sz="1200" b="0" i="1" kern="1200" dirty="0" smtClean="0">
                <a:solidFill>
                  <a:schemeClr val="tx1"/>
                </a:solidFill>
                <a:latin typeface="+mn-lt"/>
                <a:ea typeface="+mn-ea"/>
                <a:cs typeface="+mn-cs"/>
              </a:rPr>
              <a:t>"Tom and I talked of many things, and I found myself learning a great deal from him. The item that sticks most prominently in my mind is the definition of progress.", "Tom has invented a planning formalism that he calls </a:t>
            </a:r>
            <a:r>
              <a:rPr lang="en-GB" sz="1200" b="0" i="1" kern="1200" dirty="0" smtClean="0">
                <a:solidFill>
                  <a:schemeClr val="tx1"/>
                </a:solidFill>
                <a:latin typeface="+mn-lt"/>
                <a:ea typeface="+mn-ea"/>
                <a:cs typeface="+mn-cs"/>
                <a:hlinkClick r:id="rId6"/>
              </a:rPr>
              <a:t>Planguage that captures this idea of customer need. I think I'm going to spend some serious time investigating this. " </a:t>
            </a:r>
            <a:r>
              <a:rPr lang="en-GB" sz="1200" b="0" i="0" kern="1200" dirty="0" smtClean="0">
                <a:solidFill>
                  <a:schemeClr val="tx1"/>
                </a:solidFill>
                <a:latin typeface="+mn-lt"/>
                <a:ea typeface="+mn-ea"/>
                <a:cs typeface="+mn-cs"/>
                <a:hlinkClick r:id="rId6"/>
              </a:rPr>
              <a:t> from </a:t>
            </a:r>
            <a:r>
              <a:rPr lang="en-GB" sz="1200" b="0" i="0" u="sng" kern="1200" dirty="0" smtClean="0">
                <a:solidFill>
                  <a:schemeClr val="tx1"/>
                </a:solidFill>
                <a:latin typeface="+mn-lt"/>
                <a:ea typeface="+mn-ea"/>
                <a:cs typeface="+mn-cs"/>
                <a:hlinkClick r:id="rId7"/>
              </a:rPr>
              <a:t>http://www.butunclebob.com/ArticleS.UncleBob.TomGilbVisit</a:t>
            </a:r>
          </a:p>
          <a:p>
            <a:endParaRPr lang="en-GB" sz="1200" b="0" i="0" kern="1200" dirty="0" smtClean="0">
              <a:solidFill>
                <a:schemeClr val="tx1"/>
              </a:solidFill>
              <a:latin typeface="+mn-lt"/>
              <a:ea typeface="+mn-ea"/>
              <a:cs typeface="+mn-cs"/>
            </a:endParaRPr>
          </a:p>
          <a:p>
            <a:r>
              <a:rPr lang="en-GB" sz="1200" b="0" i="0" kern="1200" dirty="0" smtClean="0">
                <a:solidFill>
                  <a:schemeClr val="tx1"/>
                </a:solidFill>
                <a:latin typeface="+mn-lt"/>
                <a:ea typeface="+mn-ea"/>
                <a:cs typeface="+mn-cs"/>
              </a:rPr>
              <a:t>'1985: perhaps the first explicitly named, incremental alternative to the “waterfall” approach is Tom </a:t>
            </a:r>
            <a:r>
              <a:rPr lang="en-GB" sz="1200" b="0" i="0" kern="1200" dirty="0" err="1" smtClean="0">
                <a:solidFill>
                  <a:schemeClr val="tx1"/>
                </a:solidFill>
                <a:latin typeface="+mn-lt"/>
                <a:ea typeface="+mn-ea"/>
                <a:cs typeface="+mn-cs"/>
              </a:rPr>
              <a:t>Gilb’s</a:t>
            </a:r>
            <a:r>
              <a:rPr lang="en-GB" sz="1200" b="0" i="0" kern="1200" dirty="0" smtClean="0">
                <a:solidFill>
                  <a:schemeClr val="tx1"/>
                </a:solidFill>
                <a:latin typeface="+mn-lt"/>
                <a:ea typeface="+mn-ea"/>
                <a:cs typeface="+mn-cs"/>
              </a:rPr>
              <a:t> Evolutionary Delivery Model, nicknamed “</a:t>
            </a:r>
            <a:r>
              <a:rPr lang="en-GB" sz="1200" b="0" i="0" kern="1200" dirty="0" err="1" smtClean="0">
                <a:solidFill>
                  <a:schemeClr val="tx1"/>
                </a:solidFill>
                <a:latin typeface="+mn-lt"/>
                <a:ea typeface="+mn-ea"/>
                <a:cs typeface="+mn-cs"/>
              </a:rPr>
              <a:t>Evo</a:t>
            </a:r>
            <a:r>
              <a:rPr lang="en-GB" sz="1200" b="0" i="0" kern="1200" dirty="0" smtClean="0">
                <a:solidFill>
                  <a:schemeClr val="tx1"/>
                </a:solidFill>
                <a:latin typeface="+mn-lt"/>
                <a:ea typeface="+mn-ea"/>
                <a:cs typeface="+mn-cs"/>
              </a:rPr>
              <a:t>” '</a:t>
            </a:r>
          </a:p>
          <a:p>
            <a:r>
              <a:rPr lang="en-GB" sz="1200" b="0" i="0" kern="1200" dirty="0" smtClean="0">
                <a:solidFill>
                  <a:schemeClr val="tx1"/>
                </a:solidFill>
                <a:latin typeface="+mn-lt"/>
                <a:ea typeface="+mn-ea"/>
                <a:cs typeface="+mn-cs"/>
              </a:rPr>
              <a:t>http://</a:t>
            </a:r>
            <a:r>
              <a:rPr lang="en-GB" sz="1200" b="0" i="0" kern="1200" dirty="0" err="1" smtClean="0">
                <a:solidFill>
                  <a:schemeClr val="tx1"/>
                </a:solidFill>
                <a:latin typeface="+mn-lt"/>
                <a:ea typeface="+mn-ea"/>
                <a:cs typeface="+mn-cs"/>
              </a:rPr>
              <a:t>guide.agilealliance.org</a:t>
            </a:r>
            <a:r>
              <a:rPr lang="en-GB" sz="1200" b="0" i="0" kern="1200" dirty="0" smtClean="0">
                <a:solidFill>
                  <a:schemeClr val="tx1"/>
                </a:solidFill>
                <a:latin typeface="+mn-lt"/>
                <a:ea typeface="+mn-ea"/>
                <a:cs typeface="+mn-cs"/>
              </a:rPr>
              <a:t>/</a:t>
            </a:r>
            <a:r>
              <a:rPr lang="en-GB" sz="1200" b="0" i="0" kern="1200" dirty="0" err="1" smtClean="0">
                <a:solidFill>
                  <a:schemeClr val="tx1"/>
                </a:solidFill>
                <a:latin typeface="+mn-lt"/>
                <a:ea typeface="+mn-ea"/>
                <a:cs typeface="+mn-cs"/>
              </a:rPr>
              <a:t>timeline.html</a:t>
            </a:r>
            <a:endParaRPr lang="en-GB" sz="1200" b="0" i="0" kern="1200" dirty="0" smtClean="0">
              <a:solidFill>
                <a:schemeClr val="tx1"/>
              </a:solidFill>
              <a:latin typeface="+mn-lt"/>
              <a:ea typeface="+mn-ea"/>
              <a:cs typeface="+mn-cs"/>
            </a:endParaRPr>
          </a:p>
          <a:p>
            <a:endParaRPr lang="en-GB" sz="1200" b="0" i="0" kern="1200" dirty="0" smtClean="0">
              <a:solidFill>
                <a:schemeClr val="tx1"/>
              </a:solidFill>
              <a:latin typeface="+mn-lt"/>
              <a:ea typeface="+mn-ea"/>
              <a:cs typeface="+mn-cs"/>
            </a:endParaRPr>
          </a:p>
          <a:p>
            <a:r>
              <a:rPr lang="en-GB" sz="1200" b="0" i="0" kern="1200" dirty="0" smtClean="0">
                <a:solidFill>
                  <a:schemeClr val="tx1"/>
                </a:solidFill>
                <a:latin typeface="+mn-lt"/>
                <a:ea typeface="+mn-ea"/>
                <a:cs typeface="+mn-cs"/>
              </a:rPr>
              <a:t>Gilb T. (1985). "Evolutionary Delivery versus the "waterfall model" " ACM SIGSOFT, </a:t>
            </a:r>
            <a:r>
              <a:rPr lang="en-GB" sz="1200" b="0" i="0" u="sng" kern="1200" dirty="0" smtClean="0">
                <a:solidFill>
                  <a:schemeClr val="tx1"/>
                </a:solidFill>
                <a:latin typeface="+mn-lt"/>
                <a:ea typeface="+mn-ea"/>
                <a:cs typeface="+mn-cs"/>
                <a:hlinkClick r:id="rId8"/>
              </a:rPr>
              <a:t>http://dl.acm.org/citation.cfm?id=1012490</a:t>
            </a:r>
          </a:p>
          <a:p>
            <a:endParaRPr lang="en-GB" sz="1200" b="0" i="0" kern="1200" dirty="0" smtClean="0">
              <a:solidFill>
                <a:schemeClr val="tx1"/>
              </a:solidFill>
              <a:latin typeface="+mn-lt"/>
              <a:ea typeface="+mn-ea"/>
              <a:cs typeface="+mn-cs"/>
            </a:endParaRPr>
          </a:p>
          <a:p>
            <a:r>
              <a:rPr lang="en-GB" sz="1200" b="1" i="0" kern="1200" dirty="0" smtClean="0">
                <a:solidFill>
                  <a:schemeClr val="tx1"/>
                </a:solidFill>
                <a:latin typeface="+mn-lt"/>
                <a:ea typeface="+mn-ea"/>
                <a:cs typeface="+mn-cs"/>
              </a:rPr>
              <a:t>Mary </a:t>
            </a:r>
            <a:r>
              <a:rPr lang="en-GB" sz="1200" b="1" i="0" kern="1200" dirty="0" err="1" smtClean="0">
                <a:solidFill>
                  <a:schemeClr val="tx1"/>
                </a:solidFill>
                <a:latin typeface="+mn-lt"/>
                <a:ea typeface="+mn-ea"/>
                <a:cs typeface="+mn-cs"/>
              </a:rPr>
              <a:t>Poppendieck</a:t>
            </a:r>
            <a:r>
              <a:rPr lang="en-GB" sz="1200" b="1" i="0" kern="1200" dirty="0" smtClean="0">
                <a:solidFill>
                  <a:schemeClr val="tx1"/>
                </a:solidFill>
                <a:latin typeface="+mn-lt"/>
                <a:ea typeface="+mn-ea"/>
                <a:cs typeface="+mn-cs"/>
              </a:rPr>
              <a:t>, 2012</a:t>
            </a:r>
            <a:endParaRPr lang="en-GB" sz="1200" b="0" i="0" kern="1200" dirty="0" smtClean="0">
              <a:solidFill>
                <a:schemeClr val="tx1"/>
              </a:solidFill>
              <a:latin typeface="+mn-lt"/>
              <a:ea typeface="+mn-ea"/>
              <a:cs typeface="+mn-cs"/>
            </a:endParaRPr>
          </a:p>
          <a:p>
            <a:r>
              <a:rPr lang="en-GB" sz="1200" b="0" i="0" kern="1200" dirty="0" smtClean="0">
                <a:solidFill>
                  <a:schemeClr val="tx1"/>
                </a:solidFill>
                <a:latin typeface="+mn-lt"/>
                <a:ea typeface="+mn-ea"/>
                <a:cs typeface="+mn-cs"/>
              </a:rPr>
              <a:t>In 1988, Tom Gilb wrote the book Principles of Software Engineering Management, which is now in its 20th printing. One of the earliest advocates of evolutionary development, he has recently reiterated the elements of good software engineering in an article in Agile Record[2], from which I quote liberally</a:t>
            </a:r>
          </a:p>
          <a:p>
            <a:r>
              <a:rPr lang="en-GB" sz="1200" b="0" i="0" kern="1200" dirty="0" smtClean="0">
                <a:solidFill>
                  <a:schemeClr val="tx1"/>
                </a:solidFill>
                <a:latin typeface="+mn-lt"/>
                <a:ea typeface="+mn-ea"/>
                <a:cs typeface="+mn-cs"/>
              </a:rPr>
              <a:t>http://</a:t>
            </a:r>
            <a:r>
              <a:rPr lang="en-GB" sz="1200" b="0" i="0" kern="1200" dirty="0" err="1" smtClean="0">
                <a:solidFill>
                  <a:schemeClr val="tx1"/>
                </a:solidFill>
                <a:latin typeface="+mn-lt"/>
                <a:ea typeface="+mn-ea"/>
                <a:cs typeface="+mn-cs"/>
              </a:rPr>
              <a:t>poppendieck.blogspot.com</a:t>
            </a:r>
            <a:r>
              <a:rPr lang="en-GB" sz="1200" b="0" i="0" kern="1200" dirty="0" smtClean="0">
                <a:solidFill>
                  <a:schemeClr val="tx1"/>
                </a:solidFill>
                <a:latin typeface="+mn-lt"/>
                <a:ea typeface="+mn-ea"/>
                <a:cs typeface="+mn-cs"/>
              </a:rPr>
              <a:t>/2010/12/product-owner-</a:t>
            </a:r>
            <a:r>
              <a:rPr lang="en-GB" sz="1200" b="0" i="0" kern="1200" dirty="0" err="1" smtClean="0">
                <a:solidFill>
                  <a:schemeClr val="tx1"/>
                </a:solidFill>
                <a:latin typeface="+mn-lt"/>
                <a:ea typeface="+mn-ea"/>
                <a:cs typeface="+mn-cs"/>
              </a:rPr>
              <a:t>problem.html</a:t>
            </a:r>
            <a:endParaRPr lang="en-GB" sz="1200" b="0" i="0" kern="1200" dirty="0" smtClean="0">
              <a:solidFill>
                <a:schemeClr val="tx1"/>
              </a:solidFill>
              <a:latin typeface="+mn-lt"/>
              <a:ea typeface="+mn-ea"/>
              <a:cs typeface="+mn-cs"/>
            </a:endParaRPr>
          </a:p>
          <a:p>
            <a:endParaRPr lang="en-GB" sz="1200" b="0" i="0" kern="1200" dirty="0" smtClean="0">
              <a:solidFill>
                <a:schemeClr val="tx1"/>
              </a:solidFill>
              <a:latin typeface="+mn-lt"/>
              <a:ea typeface="+mn-ea"/>
              <a:cs typeface="+mn-cs"/>
            </a:endParaRPr>
          </a:p>
          <a:p>
            <a:endParaRPr lang="en-GB" sz="1200" b="0" i="0" kern="1200" dirty="0" smtClean="0">
              <a:solidFill>
                <a:schemeClr val="tx1"/>
              </a:solidFill>
              <a:latin typeface="+mn-lt"/>
              <a:ea typeface="+mn-ea"/>
              <a:cs typeface="+mn-cs"/>
            </a:endParaRPr>
          </a:p>
          <a:p>
            <a:r>
              <a:rPr lang="en-GB" sz="1200" b="0" i="0" kern="1200" dirty="0" smtClean="0">
                <a:solidFill>
                  <a:schemeClr val="tx1"/>
                </a:solidFill>
                <a:latin typeface="+mn-lt"/>
                <a:ea typeface="+mn-ea"/>
                <a:cs typeface="+mn-cs"/>
              </a:rPr>
              <a:t>Agile History…	</a:t>
            </a:r>
          </a:p>
          <a:p>
            <a:endParaRPr lang="en-GB" sz="1200" b="0" i="0" kern="1200" dirty="0" smtClean="0">
              <a:solidFill>
                <a:schemeClr val="tx1"/>
              </a:solidFill>
              <a:latin typeface="+mn-lt"/>
              <a:ea typeface="+mn-ea"/>
              <a:cs typeface="+mn-cs"/>
            </a:endParaRPr>
          </a:p>
          <a:p>
            <a:r>
              <a:rPr lang="en-GB" sz="1200" b="1" i="0" kern="1200" dirty="0" smtClean="0">
                <a:solidFill>
                  <a:schemeClr val="tx1"/>
                </a:solidFill>
                <a:latin typeface="+mn-lt"/>
                <a:ea typeface="+mn-ea"/>
                <a:cs typeface="+mn-cs"/>
              </a:rPr>
              <a:t>Historical Roots of Agile Methods:</a:t>
            </a:r>
            <a:endParaRPr lang="en-GB" sz="1200" b="0" i="0" kern="1200" dirty="0" smtClean="0">
              <a:solidFill>
                <a:schemeClr val="tx1"/>
              </a:solidFill>
              <a:latin typeface="+mn-lt"/>
              <a:ea typeface="+mn-ea"/>
              <a:cs typeface="+mn-cs"/>
            </a:endParaRPr>
          </a:p>
          <a:p>
            <a:r>
              <a:rPr lang="en-GB" sz="1200" b="1" i="0" kern="1200" dirty="0" smtClean="0">
                <a:solidFill>
                  <a:schemeClr val="tx1"/>
                </a:solidFill>
                <a:latin typeface="+mn-lt"/>
                <a:ea typeface="+mn-ea"/>
                <a:cs typeface="+mn-cs"/>
              </a:rPr>
              <a:t>Where did “Agile Thinking” Come from?</a:t>
            </a:r>
            <a:endParaRPr lang="en-GB" sz="1200" b="0" i="0" kern="1200" dirty="0" smtClean="0">
              <a:solidFill>
                <a:schemeClr val="tx1"/>
              </a:solidFill>
              <a:latin typeface="+mn-lt"/>
              <a:ea typeface="+mn-ea"/>
              <a:cs typeface="+mn-cs"/>
            </a:endParaRPr>
          </a:p>
          <a:p>
            <a:r>
              <a:rPr lang="en-GB" sz="1200" b="1" i="0" kern="1200" dirty="0" err="1" smtClean="0">
                <a:solidFill>
                  <a:schemeClr val="tx1"/>
                </a:solidFill>
                <a:latin typeface="+mn-lt"/>
                <a:ea typeface="+mn-ea"/>
                <a:cs typeface="+mn-cs"/>
              </a:rPr>
              <a:t>Noura</a:t>
            </a:r>
            <a:r>
              <a:rPr lang="en-GB" sz="1200" b="1" i="0" kern="1200" dirty="0" smtClean="0">
                <a:solidFill>
                  <a:schemeClr val="tx1"/>
                </a:solidFill>
                <a:latin typeface="+mn-lt"/>
                <a:ea typeface="+mn-ea"/>
                <a:cs typeface="+mn-cs"/>
              </a:rPr>
              <a:t> Abbas, Andrew M </a:t>
            </a:r>
            <a:r>
              <a:rPr lang="en-GB" sz="1200" b="1" i="0" kern="1200" dirty="0" err="1" smtClean="0">
                <a:solidFill>
                  <a:schemeClr val="tx1"/>
                </a:solidFill>
                <a:latin typeface="+mn-lt"/>
                <a:ea typeface="+mn-ea"/>
                <a:cs typeface="+mn-cs"/>
              </a:rPr>
              <a:t>Gravell</a:t>
            </a:r>
            <a:r>
              <a:rPr lang="en-GB" sz="1200" b="1" i="0" kern="1200" dirty="0" smtClean="0">
                <a:solidFill>
                  <a:schemeClr val="tx1"/>
                </a:solidFill>
                <a:latin typeface="+mn-lt"/>
                <a:ea typeface="+mn-ea"/>
                <a:cs typeface="+mn-cs"/>
              </a:rPr>
              <a:t>, Gary B Wills</a:t>
            </a:r>
            <a:endParaRPr lang="en-GB" sz="1200" b="0" i="0" kern="1200" dirty="0" smtClean="0">
              <a:solidFill>
                <a:schemeClr val="tx1"/>
              </a:solidFill>
              <a:latin typeface="+mn-lt"/>
              <a:ea typeface="+mn-ea"/>
              <a:cs typeface="+mn-cs"/>
            </a:endParaRPr>
          </a:p>
          <a:p>
            <a:r>
              <a:rPr lang="en-GB" sz="1200" b="1" i="0" kern="1200" dirty="0" smtClean="0">
                <a:solidFill>
                  <a:schemeClr val="tx1"/>
                </a:solidFill>
                <a:latin typeface="+mn-lt"/>
                <a:ea typeface="+mn-ea"/>
                <a:cs typeface="+mn-cs"/>
              </a:rPr>
              <a:t>School of Electronics and Computer Science, University of Southampton</a:t>
            </a:r>
            <a:endParaRPr lang="en-GB" sz="1200" b="0" i="0" kern="1200" dirty="0" smtClean="0">
              <a:solidFill>
                <a:schemeClr val="tx1"/>
              </a:solidFill>
              <a:latin typeface="+mn-lt"/>
              <a:ea typeface="+mn-ea"/>
              <a:cs typeface="+mn-cs"/>
            </a:endParaRPr>
          </a:p>
          <a:p>
            <a:r>
              <a:rPr lang="en-GB" sz="1200" b="1" i="0" kern="1200" dirty="0" smtClean="0">
                <a:solidFill>
                  <a:schemeClr val="tx1"/>
                </a:solidFill>
                <a:latin typeface="+mn-lt"/>
                <a:ea typeface="+mn-ea"/>
                <a:cs typeface="+mn-cs"/>
              </a:rPr>
              <a:t>Southampton, SO17 1BJ, United Kingdom</a:t>
            </a:r>
            <a:endParaRPr lang="en-GB"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 Oct 10 2008)</a:t>
            </a:r>
          </a:p>
          <a:p>
            <a:r>
              <a:rPr lang="en-US" sz="1200" b="0" i="0" kern="1200" dirty="0" smtClean="0">
                <a:solidFill>
                  <a:schemeClr val="tx1"/>
                </a:solidFill>
                <a:latin typeface="+mn-lt"/>
                <a:ea typeface="+mn-ea"/>
                <a:cs typeface="+mn-cs"/>
              </a:rPr>
              <a:t>http://</a:t>
            </a:r>
            <a:r>
              <a:rPr lang="en-US" sz="1200" b="0" i="0" kern="1200" dirty="0" err="1" smtClean="0">
                <a:solidFill>
                  <a:schemeClr val="tx1"/>
                </a:solidFill>
                <a:latin typeface="+mn-lt"/>
                <a:ea typeface="+mn-ea"/>
                <a:cs typeface="+mn-cs"/>
              </a:rPr>
              <a:t>eprints.ecs.soton.ac.uk</a:t>
            </a:r>
            <a:r>
              <a:rPr lang="en-US" sz="1200" b="0" i="0" kern="1200" dirty="0" smtClean="0">
                <a:solidFill>
                  <a:schemeClr val="tx1"/>
                </a:solidFill>
                <a:latin typeface="+mn-lt"/>
                <a:ea typeface="+mn-ea"/>
                <a:cs typeface="+mn-cs"/>
              </a:rPr>
              <a:t>/16606/1/xp2008camera_ready.pdf</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"Agile ideas appeared in old development processes as well. In 1985, Tom Gilb wrote “Evolutionary Delivery versus the ‘Waterfall model’”. In this paper Gilb introduce the EVO method as an alternative of the waterfall which he considered as “unrealistic and dangerous to the primary objectives of any software project”. Gilb based EVO on three simple principles [17]: </a:t>
            </a:r>
          </a:p>
          <a:p>
            <a:r>
              <a:rPr lang="en-US" sz="1200" b="0" i="0" kern="1200" dirty="0" smtClean="0">
                <a:solidFill>
                  <a:schemeClr val="tx1"/>
                </a:solidFill>
                <a:latin typeface="+mn-lt"/>
                <a:ea typeface="+mn-ea"/>
                <a:cs typeface="+mn-cs"/>
              </a:rPr>
              <a:t>• Deliver something to the real end-user </a:t>
            </a:r>
          </a:p>
          <a:p>
            <a:r>
              <a:rPr lang="en-US" sz="1200" b="0" i="0" kern="1200" dirty="0" smtClean="0">
                <a:solidFill>
                  <a:schemeClr val="tx1"/>
                </a:solidFill>
                <a:latin typeface="+mn-lt"/>
                <a:ea typeface="+mn-ea"/>
                <a:cs typeface="+mn-cs"/>
              </a:rPr>
              <a:t>• Measure the added-value to the user in all critical dimensions </a:t>
            </a:r>
          </a:p>
          <a:p>
            <a:r>
              <a:rPr lang="en-US" sz="1200" b="0" i="0" kern="1200" dirty="0" smtClean="0">
                <a:solidFill>
                  <a:schemeClr val="tx1"/>
                </a:solidFill>
                <a:latin typeface="+mn-lt"/>
                <a:ea typeface="+mn-ea"/>
                <a:cs typeface="+mn-cs"/>
              </a:rPr>
              <a:t>• Adjust both design and objectives based on observed realities "</a:t>
            </a:r>
          </a:p>
          <a:p>
            <a:endParaRPr lang="en-US" sz="1200" b="0" i="0" kern="1200" dirty="0" smtClean="0">
              <a:solidFill>
                <a:schemeClr val="tx1"/>
              </a:solidFill>
              <a:latin typeface="+mn-lt"/>
              <a:ea typeface="+mn-ea"/>
              <a:cs typeface="+mn-cs"/>
            </a:endParaRP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 </a:t>
            </a:r>
          </a:p>
          <a:p>
            <a:endParaRPr lang="en-GB" dirty="0"/>
          </a:p>
        </p:txBody>
      </p:sp>
      <p:sp>
        <p:nvSpPr>
          <p:cNvPr id="4" name="Slide Number Placeholder 3"/>
          <p:cNvSpPr>
            <a:spLocks noGrp="1"/>
          </p:cNvSpPr>
          <p:nvPr>
            <p:ph type="sldNum" sz="quarter" idx="10"/>
          </p:nvPr>
        </p:nvSpPr>
        <p:spPr/>
        <p:txBody>
          <a:bodyPr/>
          <a:lstStyle/>
          <a:p>
            <a:fld id="{FEB1B223-E9F6-054D-8734-95DABFCD654B}" type="slidenum">
              <a:rPr lang="en-GB" smtClean="0"/>
              <a:t>74</a:t>
            </a:fld>
            <a:endParaRPr lang="en-GB"/>
          </a:p>
        </p:txBody>
      </p:sp>
    </p:spTree>
    <p:extLst>
      <p:ext uri="{BB962C8B-B14F-4D97-AF65-F5344CB8AC3E}">
        <p14:creationId xmlns:p14="http://schemas.microsoft.com/office/powerpoint/2010/main" val="216660838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32500" lnSpcReduction="20000"/>
          </a:bodyPr>
          <a:lstStyle/>
          <a:p>
            <a:endParaRPr lang="en-GB" sz="1200" b="0" kern="1200" dirty="0" smtClean="0">
              <a:solidFill>
                <a:schemeClr val="tx1"/>
              </a:solidFill>
              <a:latin typeface="+mn-lt"/>
              <a:ea typeface="+mn-ea"/>
              <a:cs typeface="+mn-cs"/>
            </a:endParaRPr>
          </a:p>
          <a:p>
            <a:r>
              <a:rPr lang="en-GB" sz="1200" b="0" kern="1200" dirty="0" smtClean="0">
                <a:solidFill>
                  <a:schemeClr val="tx1"/>
                </a:solidFill>
                <a:latin typeface="+mn-lt"/>
                <a:ea typeface="+mn-ea"/>
                <a:cs typeface="+mn-cs"/>
              </a:rPr>
              <a:t> </a:t>
            </a:r>
          </a:p>
          <a:p>
            <a:endParaRPr lang="en-GB" sz="1200" b="0" kern="1200" dirty="0" smtClean="0">
              <a:solidFill>
                <a:schemeClr val="tx1"/>
              </a:solidFill>
              <a:latin typeface="+mn-lt"/>
              <a:ea typeface="+mn-ea"/>
              <a:cs typeface="+mn-cs"/>
            </a:endParaRPr>
          </a:p>
          <a:p>
            <a:r>
              <a:rPr lang="en-GB" sz="1200" b="1" kern="1200" dirty="0" smtClean="0">
                <a:solidFill>
                  <a:schemeClr val="tx1"/>
                </a:solidFill>
                <a:latin typeface="+mn-lt"/>
                <a:ea typeface="+mn-ea"/>
                <a:cs typeface="+mn-cs"/>
              </a:rPr>
              <a:t>Agile References:</a:t>
            </a:r>
            <a:endParaRPr lang="en-GB" sz="1200" b="0" kern="1200" dirty="0" smtClean="0">
              <a:solidFill>
                <a:schemeClr val="tx1"/>
              </a:solidFill>
              <a:latin typeface="+mn-lt"/>
              <a:ea typeface="+mn-ea"/>
              <a:cs typeface="+mn-cs"/>
            </a:endParaRPr>
          </a:p>
          <a:p>
            <a:r>
              <a:rPr lang="en-GB" sz="1200" b="0" i="1" kern="1200" dirty="0" smtClean="0">
                <a:solidFill>
                  <a:schemeClr val="tx1"/>
                </a:solidFill>
                <a:latin typeface="+mn-lt"/>
                <a:ea typeface="+mn-ea"/>
                <a:cs typeface="+mn-cs"/>
              </a:rPr>
              <a:t>"Tom Gilb invented </a:t>
            </a:r>
            <a:r>
              <a:rPr lang="en-GB" sz="1200" b="0" i="1" kern="1200" dirty="0" err="1" smtClean="0">
                <a:solidFill>
                  <a:schemeClr val="tx1"/>
                </a:solidFill>
                <a:latin typeface="+mn-lt"/>
                <a:ea typeface="+mn-ea"/>
                <a:cs typeface="+mn-cs"/>
              </a:rPr>
              <a:t>Evo</a:t>
            </a:r>
            <a:r>
              <a:rPr lang="en-GB" sz="1200" b="0" i="1" kern="1200" dirty="0" smtClean="0">
                <a:solidFill>
                  <a:schemeClr val="tx1"/>
                </a:solidFill>
                <a:latin typeface="+mn-lt"/>
                <a:ea typeface="+mn-ea"/>
                <a:cs typeface="+mn-cs"/>
              </a:rPr>
              <a:t>, arguably the first Agile process. He and his son Kai have been working with me in Norway to align what they are doing with Scrum.</a:t>
            </a:r>
            <a:endParaRPr lang="en-GB" sz="1200" b="0" i="0" kern="1200" dirty="0" smtClean="0">
              <a:solidFill>
                <a:schemeClr val="tx1"/>
              </a:solidFill>
              <a:latin typeface="+mn-lt"/>
              <a:ea typeface="+mn-ea"/>
              <a:cs typeface="+mn-cs"/>
            </a:endParaRPr>
          </a:p>
          <a:p>
            <a:r>
              <a:rPr lang="en-GB" sz="1200" b="0" i="1" kern="1200" dirty="0" smtClean="0">
                <a:solidFill>
                  <a:schemeClr val="tx1"/>
                </a:solidFill>
                <a:latin typeface="+mn-lt"/>
                <a:ea typeface="+mn-ea"/>
                <a:cs typeface="+mn-cs"/>
              </a:rPr>
              <a:t>Kai has some excellent case studies where he has acted as Product Owner. He has done some of the most innovative things I have seen in the Scrum community."</a:t>
            </a:r>
            <a:endParaRPr lang="en-GB" sz="1200" b="0" i="0" kern="1200" dirty="0" smtClean="0">
              <a:solidFill>
                <a:schemeClr val="tx1"/>
              </a:solidFill>
              <a:latin typeface="+mn-lt"/>
              <a:ea typeface="+mn-ea"/>
              <a:cs typeface="+mn-cs"/>
            </a:endParaRPr>
          </a:p>
          <a:p>
            <a:r>
              <a:rPr lang="en-GB" sz="1200" b="1" i="0" kern="1200" dirty="0" smtClean="0">
                <a:solidFill>
                  <a:schemeClr val="tx1"/>
                </a:solidFill>
                <a:latin typeface="+mn-lt"/>
                <a:ea typeface="+mn-ea"/>
                <a:cs typeface="+mn-cs"/>
              </a:rPr>
              <a:t>Jeff Sutherland, co-inventor of Scrum, 5Feb 2010 in Scrum Alliance Email.</a:t>
            </a:r>
            <a:endParaRPr lang="en-GB" sz="1200" b="0" i="0" kern="1200" dirty="0" smtClean="0">
              <a:solidFill>
                <a:schemeClr val="tx1"/>
              </a:solidFill>
              <a:latin typeface="+mn-lt"/>
              <a:ea typeface="+mn-ea"/>
              <a:cs typeface="+mn-cs"/>
            </a:endParaRPr>
          </a:p>
          <a:p>
            <a:r>
              <a:rPr lang="en-GB" sz="1200" b="1" i="0" kern="1200" dirty="0" smtClean="0">
                <a:solidFill>
                  <a:schemeClr val="tx1"/>
                </a:solidFill>
                <a:latin typeface="+mn-lt"/>
                <a:ea typeface="+mn-ea"/>
                <a:cs typeface="+mn-cs"/>
              </a:rPr>
              <a:t> </a:t>
            </a:r>
            <a:endParaRPr lang="en-GB" sz="1200" b="0" i="0" kern="1200" dirty="0" smtClean="0">
              <a:solidFill>
                <a:schemeClr val="tx1"/>
              </a:solidFill>
              <a:latin typeface="+mn-lt"/>
              <a:ea typeface="+mn-ea"/>
              <a:cs typeface="+mn-cs"/>
            </a:endParaRPr>
          </a:p>
          <a:p>
            <a:r>
              <a:rPr lang="en-GB" sz="1200" b="0" i="1" kern="1200" dirty="0" smtClean="0">
                <a:solidFill>
                  <a:schemeClr val="tx1"/>
                </a:solidFill>
                <a:latin typeface="+mn-lt"/>
                <a:ea typeface="+mn-ea"/>
                <a:cs typeface="+mn-cs"/>
              </a:rPr>
              <a:t>“Tom </a:t>
            </a:r>
            <a:r>
              <a:rPr lang="en-GB" sz="1200" b="0" i="1" kern="1200" dirty="0" err="1" smtClean="0">
                <a:solidFill>
                  <a:schemeClr val="tx1"/>
                </a:solidFill>
                <a:latin typeface="+mn-lt"/>
                <a:ea typeface="+mn-ea"/>
                <a:cs typeface="+mn-cs"/>
              </a:rPr>
              <a:t>Gilb's</a:t>
            </a:r>
            <a:r>
              <a:rPr lang="en-GB" sz="1200" b="0" i="1" kern="1200" dirty="0" smtClean="0">
                <a:solidFill>
                  <a:schemeClr val="tx1"/>
                </a:solidFill>
                <a:latin typeface="+mn-lt"/>
                <a:ea typeface="+mn-ea"/>
                <a:cs typeface="+mn-cs"/>
              </a:rPr>
              <a:t> </a:t>
            </a:r>
            <a:r>
              <a:rPr lang="en-GB" sz="1200" b="0" i="1" kern="1200" dirty="0" err="1" smtClean="0">
                <a:solidFill>
                  <a:schemeClr val="tx1"/>
                </a:solidFill>
                <a:latin typeface="+mn-lt"/>
                <a:ea typeface="+mn-ea"/>
                <a:cs typeface="+mn-cs"/>
              </a:rPr>
              <a:t>Planguage</a:t>
            </a:r>
            <a:r>
              <a:rPr lang="en-GB" sz="1200" b="0" i="1" kern="1200" dirty="0" smtClean="0">
                <a:solidFill>
                  <a:schemeClr val="tx1"/>
                </a:solidFill>
                <a:latin typeface="+mn-lt"/>
                <a:ea typeface="+mn-ea"/>
                <a:cs typeface="+mn-cs"/>
              </a:rPr>
              <a:t> referenced and praised at #</a:t>
            </a:r>
            <a:r>
              <a:rPr lang="en-GB" sz="1200" b="0" i="1" kern="1200" dirty="0" err="1" smtClean="0">
                <a:solidFill>
                  <a:schemeClr val="tx1"/>
                </a:solidFill>
                <a:latin typeface="+mn-lt"/>
                <a:ea typeface="+mn-ea"/>
                <a:cs typeface="+mn-cs"/>
              </a:rPr>
              <a:t>scrumgathering</a:t>
            </a:r>
            <a:r>
              <a:rPr lang="en-GB" sz="1200" b="0" i="1" kern="1200" dirty="0" smtClean="0">
                <a:solidFill>
                  <a:schemeClr val="tx1"/>
                </a:solidFill>
                <a:latin typeface="+mn-lt"/>
                <a:ea typeface="+mn-ea"/>
                <a:cs typeface="+mn-cs"/>
              </a:rPr>
              <a:t> by Jeff Sutherland. I highly agree"</a:t>
            </a:r>
            <a:r>
              <a:rPr lang="en-GB" sz="1200" b="1" i="0" kern="1200" dirty="0" smtClean="0">
                <a:solidFill>
                  <a:schemeClr val="tx1"/>
                </a:solidFill>
                <a:latin typeface="+mn-lt"/>
                <a:ea typeface="+mn-ea"/>
                <a:cs typeface="+mn-cs"/>
              </a:rPr>
              <a:t> Mike Cohn, Tweet, Oct 19 2009</a:t>
            </a:r>
            <a:endParaRPr lang="en-GB" sz="1200" b="0" i="0" kern="1200" dirty="0" smtClean="0">
              <a:solidFill>
                <a:schemeClr val="tx1"/>
              </a:solidFill>
              <a:latin typeface="+mn-lt"/>
              <a:ea typeface="+mn-ea"/>
              <a:cs typeface="+mn-cs"/>
            </a:endParaRPr>
          </a:p>
          <a:p>
            <a:r>
              <a:rPr lang="en-GB" sz="1200" b="1" i="0" kern="1200" dirty="0" smtClean="0">
                <a:solidFill>
                  <a:schemeClr val="tx1"/>
                </a:solidFill>
                <a:latin typeface="+mn-lt"/>
                <a:ea typeface="+mn-ea"/>
                <a:cs typeface="+mn-cs"/>
              </a:rPr>
              <a:t> </a:t>
            </a:r>
            <a:endParaRPr lang="en-GB" sz="1200" b="0" i="0" kern="1200" dirty="0" smtClean="0">
              <a:solidFill>
                <a:schemeClr val="tx1"/>
              </a:solidFill>
              <a:latin typeface="+mn-lt"/>
              <a:ea typeface="+mn-ea"/>
              <a:cs typeface="+mn-cs"/>
            </a:endParaRPr>
          </a:p>
          <a:p>
            <a:r>
              <a:rPr lang="en-GB" sz="1200" b="0" i="1" kern="1200" dirty="0" smtClean="0">
                <a:solidFill>
                  <a:schemeClr val="tx1"/>
                </a:solidFill>
                <a:latin typeface="+mn-lt"/>
                <a:ea typeface="+mn-ea"/>
                <a:cs typeface="+mn-cs"/>
              </a:rPr>
              <a:t>“I’ve always considered Tom to have been the original </a:t>
            </a:r>
            <a:r>
              <a:rPr lang="en-GB" sz="1200" b="0" i="1" kern="1200" dirty="0" err="1" smtClean="0">
                <a:solidFill>
                  <a:schemeClr val="tx1"/>
                </a:solidFill>
                <a:latin typeface="+mn-lt"/>
                <a:ea typeface="+mn-ea"/>
                <a:cs typeface="+mn-cs"/>
              </a:rPr>
              <a:t>agilist</a:t>
            </a:r>
            <a:r>
              <a:rPr lang="en-GB" sz="1200" b="0" i="1" kern="1200" dirty="0" smtClean="0">
                <a:solidFill>
                  <a:schemeClr val="tx1"/>
                </a:solidFill>
                <a:latin typeface="+mn-lt"/>
                <a:ea typeface="+mn-ea"/>
                <a:cs typeface="+mn-cs"/>
              </a:rPr>
              <a:t>. In 1989, he wrote about short iterations (each should be no more than 2% of the total project schedule). This was long before the rest of us had it figured out." </a:t>
            </a:r>
            <a:r>
              <a:rPr lang="en-GB" sz="1200" b="1" i="1" kern="1200" dirty="0" smtClean="0">
                <a:solidFill>
                  <a:schemeClr val="tx1"/>
                </a:solidFill>
                <a:latin typeface="+mn-lt"/>
                <a:ea typeface="+mn-ea"/>
                <a:cs typeface="+mn-cs"/>
              </a:rPr>
              <a:t>Mike Cohn  </a:t>
            </a:r>
            <a:r>
              <a:rPr lang="en-GB" sz="1200" b="0" i="0" kern="1200" dirty="0" smtClean="0">
                <a:solidFill>
                  <a:schemeClr val="tx1"/>
                </a:solidFill>
                <a:latin typeface="+mn-lt"/>
                <a:ea typeface="+mn-ea"/>
                <a:cs typeface="+mn-cs"/>
              </a:rPr>
              <a:t>http://</a:t>
            </a:r>
            <a:r>
              <a:rPr lang="en-GB" sz="1200" b="0" i="0" kern="1200" dirty="0" err="1" smtClean="0">
                <a:solidFill>
                  <a:schemeClr val="tx1"/>
                </a:solidFill>
                <a:latin typeface="+mn-lt"/>
                <a:ea typeface="+mn-ea"/>
                <a:cs typeface="+mn-cs"/>
              </a:rPr>
              <a:t>blog.mountaingoatsoftware.com</a:t>
            </a:r>
            <a:r>
              <a:rPr lang="en-GB" sz="1200" b="0" i="0" kern="1200" dirty="0" smtClean="0">
                <a:solidFill>
                  <a:schemeClr val="tx1"/>
                </a:solidFill>
                <a:latin typeface="+mn-lt"/>
                <a:ea typeface="+mn-ea"/>
                <a:cs typeface="+mn-cs"/>
              </a:rPr>
              <a:t>/?p=77</a:t>
            </a:r>
          </a:p>
          <a:p>
            <a:r>
              <a:rPr lang="en-GB" sz="1200" b="1" i="0" kern="1200" dirty="0" smtClean="0">
                <a:solidFill>
                  <a:schemeClr val="tx1"/>
                </a:solidFill>
                <a:latin typeface="+mn-lt"/>
                <a:ea typeface="+mn-ea"/>
                <a:cs typeface="+mn-cs"/>
              </a:rPr>
              <a:t> </a:t>
            </a:r>
            <a:endParaRPr lang="en-GB" sz="1200" b="0" i="0" kern="1200" dirty="0" smtClean="0">
              <a:solidFill>
                <a:schemeClr val="tx1"/>
              </a:solidFill>
              <a:latin typeface="+mn-lt"/>
              <a:ea typeface="+mn-ea"/>
              <a:cs typeface="+mn-cs"/>
            </a:endParaRPr>
          </a:p>
          <a:p>
            <a:r>
              <a:rPr lang="en-GB" sz="1200" b="0" i="0" kern="1200" dirty="0" smtClean="0">
                <a:solidFill>
                  <a:schemeClr val="tx1"/>
                </a:solidFill>
                <a:latin typeface="+mn-lt"/>
                <a:ea typeface="+mn-ea"/>
                <a:cs typeface="+mn-cs"/>
              </a:rPr>
              <a:t> </a:t>
            </a:r>
          </a:p>
          <a:p>
            <a:r>
              <a:rPr lang="en-GB" sz="1200" b="1" i="0" kern="1200" dirty="0" smtClean="0">
                <a:solidFill>
                  <a:schemeClr val="tx1"/>
                </a:solidFill>
                <a:latin typeface="+mn-lt"/>
                <a:ea typeface="+mn-ea"/>
                <a:cs typeface="+mn-cs"/>
              </a:rPr>
              <a:t>Comment of Kent Beck on Tom </a:t>
            </a:r>
            <a:r>
              <a:rPr lang="en-GB" sz="1200" b="1" i="0" kern="1200" dirty="0" err="1" smtClean="0">
                <a:solidFill>
                  <a:schemeClr val="tx1"/>
                </a:solidFill>
                <a:latin typeface="+mn-lt"/>
                <a:ea typeface="+mn-ea"/>
                <a:cs typeface="+mn-cs"/>
              </a:rPr>
              <a:t>Gilb’s</a:t>
            </a:r>
            <a:r>
              <a:rPr lang="en-GB" sz="1200" b="1" i="0" kern="1200" dirty="0" smtClean="0">
                <a:solidFill>
                  <a:schemeClr val="tx1"/>
                </a:solidFill>
                <a:latin typeface="+mn-lt"/>
                <a:ea typeface="+mn-ea"/>
                <a:cs typeface="+mn-cs"/>
              </a:rPr>
              <a:t> book , “Principles of Software Engineering Management”:</a:t>
            </a:r>
            <a:r>
              <a:rPr lang="en-GB" sz="1200" b="0" i="0" kern="1200" dirty="0" smtClean="0">
                <a:solidFill>
                  <a:schemeClr val="tx1"/>
                </a:solidFill>
                <a:latin typeface="+mn-lt"/>
                <a:ea typeface="+mn-ea"/>
                <a:cs typeface="+mn-cs"/>
              </a:rPr>
              <a:t> </a:t>
            </a:r>
            <a:r>
              <a:rPr lang="en-GB" sz="1200" b="0" i="1" kern="1200" dirty="0" smtClean="0">
                <a:solidFill>
                  <a:schemeClr val="tx1"/>
                </a:solidFill>
                <a:latin typeface="+mn-lt"/>
                <a:ea typeface="+mn-ea"/>
                <a:cs typeface="+mn-cs"/>
              </a:rPr>
              <a:t>“ A strong case for evolutionary delivery – small releases, constant refactoring,  intense dialog with the customer”.</a:t>
            </a:r>
            <a:r>
              <a:rPr lang="en-GB" sz="1200" b="1" i="0" kern="1200" dirty="0" smtClean="0">
                <a:solidFill>
                  <a:schemeClr val="tx1"/>
                </a:solidFill>
                <a:latin typeface="+mn-lt"/>
                <a:ea typeface="+mn-ea"/>
                <a:cs typeface="+mn-cs"/>
              </a:rPr>
              <a:t> </a:t>
            </a:r>
            <a:r>
              <a:rPr lang="en-GB" sz="1200" b="0" i="0" kern="1200" dirty="0" smtClean="0">
                <a:solidFill>
                  <a:schemeClr val="tx1"/>
                </a:solidFill>
                <a:latin typeface="+mn-lt"/>
                <a:ea typeface="+mn-ea"/>
                <a:cs typeface="+mn-cs"/>
              </a:rPr>
              <a:t>(Beck, page 173). </a:t>
            </a:r>
          </a:p>
          <a:p>
            <a:r>
              <a:rPr lang="en-GB" sz="1200" b="1" i="0" kern="1200" dirty="0" smtClean="0">
                <a:solidFill>
                  <a:schemeClr val="tx1"/>
                </a:solidFill>
                <a:latin typeface="+mn-lt"/>
                <a:ea typeface="+mn-ea"/>
                <a:cs typeface="+mn-cs"/>
              </a:rPr>
              <a:t>In a mail to Tom, Kent wrote:</a:t>
            </a:r>
            <a:r>
              <a:rPr lang="en-GB" sz="1200" b="0" i="0" kern="1200" dirty="0" smtClean="0">
                <a:solidFill>
                  <a:schemeClr val="tx1"/>
                </a:solidFill>
                <a:latin typeface="+mn-lt"/>
                <a:ea typeface="+mn-ea"/>
                <a:cs typeface="+mn-cs"/>
              </a:rPr>
              <a:t> </a:t>
            </a:r>
            <a:r>
              <a:rPr lang="en-GB" sz="1200" b="0" i="1" kern="1200" dirty="0" smtClean="0">
                <a:solidFill>
                  <a:schemeClr val="tx1"/>
                </a:solidFill>
                <a:latin typeface="+mn-lt"/>
                <a:ea typeface="+mn-ea"/>
                <a:cs typeface="+mn-cs"/>
              </a:rPr>
              <a:t>“I'm glad you and I have some alignment of ideas. I stole enough of yours that I'd be disappointed if we didn't :-), Kent”</a:t>
            </a:r>
            <a:r>
              <a:rPr lang="en-GB" sz="1200" b="0" i="0" kern="1200" dirty="0" smtClean="0">
                <a:solidFill>
                  <a:schemeClr val="tx1"/>
                </a:solidFill>
                <a:latin typeface="+mn-lt"/>
                <a:ea typeface="+mn-ea"/>
                <a:cs typeface="+mn-cs"/>
              </a:rPr>
              <a:t> (2003)</a:t>
            </a:r>
          </a:p>
          <a:p>
            <a:endParaRPr lang="en-GB" sz="1200" b="0" i="0" kern="1200" dirty="0" smtClean="0">
              <a:solidFill>
                <a:schemeClr val="tx1"/>
              </a:solidFill>
              <a:latin typeface="+mn-lt"/>
              <a:ea typeface="+mn-ea"/>
              <a:cs typeface="+mn-cs"/>
            </a:endParaRPr>
          </a:p>
          <a:p>
            <a:endParaRPr lang="en-GB" sz="1200" b="0" i="0" kern="1200" dirty="0" smtClean="0">
              <a:solidFill>
                <a:schemeClr val="tx1"/>
              </a:solidFill>
              <a:latin typeface="+mn-lt"/>
              <a:ea typeface="+mn-ea"/>
              <a:cs typeface="+mn-cs"/>
            </a:endParaRPr>
          </a:p>
          <a:p>
            <a:r>
              <a:rPr lang="en-GB" sz="1200" b="0" i="1" kern="1200" dirty="0" smtClean="0">
                <a:solidFill>
                  <a:schemeClr val="tx1"/>
                </a:solidFill>
                <a:latin typeface="+mn-lt"/>
                <a:ea typeface="+mn-ea"/>
                <a:cs typeface="+mn-cs"/>
              </a:rPr>
              <a:t>"But if you really want to take a step up, you should read Tom Gilb. The ideas expressed in </a:t>
            </a:r>
            <a:r>
              <a:rPr lang="en-GB" sz="1200" b="0" i="1" u="sng" kern="1200" dirty="0" smtClean="0">
                <a:solidFill>
                  <a:schemeClr val="tx1"/>
                </a:solidFill>
                <a:latin typeface="+mn-lt"/>
                <a:ea typeface="+mn-ea"/>
                <a:cs typeface="+mn-cs"/>
                <a:hlinkClick r:id="rId3"/>
              </a:rPr>
              <a:t>Principles of Software Engineering Management aren’t quite fully baked into the ADD-sized nuggets that today’s developers might be used to, but make no mistake, Gilb’s thinking on requirements definition, reliability, design generation, code inspection, and project metrics are beyond most current practice."  </a:t>
            </a:r>
            <a:r>
              <a:rPr lang="en-GB" sz="1200" b="0" i="0" u="sng" kern="1200" dirty="0" smtClean="0">
                <a:solidFill>
                  <a:schemeClr val="tx1"/>
                </a:solidFill>
                <a:latin typeface="+mn-lt"/>
                <a:ea typeface="+mn-ea"/>
                <a:cs typeface="+mn-cs"/>
                <a:hlinkClick r:id="rId3"/>
              </a:rPr>
              <a:t> Corey Ladas </a:t>
            </a:r>
            <a:r>
              <a:rPr lang="en-GB" sz="1200" b="0" i="0" u="sng" kern="1200" dirty="0" smtClean="0">
                <a:solidFill>
                  <a:schemeClr val="tx1"/>
                </a:solidFill>
                <a:latin typeface="+mn-lt"/>
                <a:ea typeface="+mn-ea"/>
                <a:cs typeface="+mn-cs"/>
                <a:hlinkClick r:id="rId4"/>
              </a:rPr>
              <a:t>http://leansoftwareengineering.com/2007/12/20/tom-gilbs-evolutionary-delivery-a-great-improvement-over-its-successors/</a:t>
            </a:r>
          </a:p>
          <a:p>
            <a:r>
              <a:rPr lang="en-GB" sz="1200" b="0" i="0" kern="1200" dirty="0" smtClean="0">
                <a:solidFill>
                  <a:schemeClr val="tx1"/>
                </a:solidFill>
                <a:latin typeface="+mn-lt"/>
                <a:ea typeface="+mn-ea"/>
                <a:cs typeface="+mn-cs"/>
              </a:rPr>
              <a:t> </a:t>
            </a:r>
          </a:p>
          <a:p>
            <a:r>
              <a:rPr lang="en-GB" sz="1200" b="1" i="0" kern="1200" dirty="0" smtClean="0">
                <a:solidFill>
                  <a:schemeClr val="tx1"/>
                </a:solidFill>
                <a:latin typeface="+mn-lt"/>
                <a:ea typeface="+mn-ea"/>
                <a:cs typeface="+mn-cs"/>
              </a:rPr>
              <a:t>Jim </a:t>
            </a:r>
            <a:r>
              <a:rPr lang="en-GB" sz="1200" b="1" i="0" kern="1200" dirty="0" err="1" smtClean="0">
                <a:solidFill>
                  <a:schemeClr val="tx1"/>
                </a:solidFill>
                <a:latin typeface="+mn-lt"/>
                <a:ea typeface="+mn-ea"/>
                <a:cs typeface="+mn-cs"/>
              </a:rPr>
              <a:t>Highsmith</a:t>
            </a:r>
            <a:r>
              <a:rPr lang="en-GB" sz="1200" b="1" i="0" kern="1200" dirty="0" smtClean="0">
                <a:solidFill>
                  <a:schemeClr val="tx1"/>
                </a:solidFill>
                <a:latin typeface="+mn-lt"/>
                <a:ea typeface="+mn-ea"/>
                <a:cs typeface="+mn-cs"/>
              </a:rPr>
              <a:t> (an Agile Manifesto signatory) commented</a:t>
            </a:r>
            <a:r>
              <a:rPr lang="en-GB" sz="1200" b="0" i="1" kern="1200" dirty="0" smtClean="0">
                <a:solidFill>
                  <a:schemeClr val="tx1"/>
                </a:solidFill>
                <a:latin typeface="+mn-lt"/>
                <a:ea typeface="+mn-ea"/>
                <a:cs typeface="+mn-cs"/>
              </a:rPr>
              <a:t>: “Two individuals in particular pioneered the evolution of iterative development approached in the 1980’s – Barry Boehm with his Spiral Model and Tom Gilb with his </a:t>
            </a:r>
            <a:r>
              <a:rPr lang="en-GB" sz="1200" b="0" i="1" kern="1200" dirty="0" err="1" smtClean="0">
                <a:solidFill>
                  <a:schemeClr val="tx1"/>
                </a:solidFill>
                <a:latin typeface="+mn-lt"/>
                <a:ea typeface="+mn-ea"/>
                <a:cs typeface="+mn-cs"/>
              </a:rPr>
              <a:t>Evo</a:t>
            </a:r>
            <a:r>
              <a:rPr lang="en-GB" sz="1200" b="0" i="1" kern="1200" dirty="0" smtClean="0">
                <a:solidFill>
                  <a:schemeClr val="tx1"/>
                </a:solidFill>
                <a:latin typeface="+mn-lt"/>
                <a:ea typeface="+mn-ea"/>
                <a:cs typeface="+mn-cs"/>
              </a:rPr>
              <a:t> model. I drew on Boehm’s and </a:t>
            </a:r>
            <a:r>
              <a:rPr lang="en-GB" sz="1200" b="0" i="1" kern="1200" dirty="0" err="1" smtClean="0">
                <a:solidFill>
                  <a:schemeClr val="tx1"/>
                </a:solidFill>
                <a:latin typeface="+mn-lt"/>
                <a:ea typeface="+mn-ea"/>
                <a:cs typeface="+mn-cs"/>
              </a:rPr>
              <a:t>Gilb’s</a:t>
            </a:r>
            <a:r>
              <a:rPr lang="en-GB" sz="1200" b="0" i="1" kern="1200" dirty="0" smtClean="0">
                <a:solidFill>
                  <a:schemeClr val="tx1"/>
                </a:solidFill>
                <a:latin typeface="+mn-lt"/>
                <a:ea typeface="+mn-ea"/>
                <a:cs typeface="+mn-cs"/>
              </a:rPr>
              <a:t> ideas for early inspiration in developing Adaptive Software Development. …. Gilb has long advocated this more explicit (quantitative) valuation in order to capture the early value and increase ROI”</a:t>
            </a:r>
            <a:r>
              <a:rPr lang="en-GB" sz="1200" b="1" i="0" kern="1200" dirty="0" smtClean="0">
                <a:solidFill>
                  <a:schemeClr val="tx1"/>
                </a:solidFill>
                <a:latin typeface="+mn-lt"/>
                <a:ea typeface="+mn-ea"/>
                <a:cs typeface="+mn-cs"/>
              </a:rPr>
              <a:t> (Cutter It Journal: The Journal of Information Technology Management, July 2004page 4, July 2004).</a:t>
            </a:r>
            <a:endParaRPr lang="en-GB" sz="1200" b="0" i="0" kern="1200" dirty="0" smtClean="0">
              <a:solidFill>
                <a:schemeClr val="tx1"/>
              </a:solidFill>
              <a:latin typeface="+mn-lt"/>
              <a:ea typeface="+mn-ea"/>
              <a:cs typeface="+mn-cs"/>
            </a:endParaRPr>
          </a:p>
          <a:p>
            <a:r>
              <a:rPr lang="en-GB" sz="1200" b="0" i="0" kern="1200" dirty="0" smtClean="0">
                <a:solidFill>
                  <a:schemeClr val="tx1"/>
                </a:solidFill>
                <a:latin typeface="+mn-lt"/>
                <a:ea typeface="+mn-ea"/>
                <a:cs typeface="+mn-cs"/>
              </a:rPr>
              <a:t> </a:t>
            </a:r>
          </a:p>
          <a:p>
            <a:r>
              <a:rPr lang="en-GB" sz="1200" b="1" i="0" kern="1200" dirty="0" smtClean="0">
                <a:solidFill>
                  <a:schemeClr val="tx1"/>
                </a:solidFill>
                <a:latin typeface="+mn-lt"/>
                <a:ea typeface="+mn-ea"/>
                <a:cs typeface="+mn-cs"/>
              </a:rPr>
              <a:t>Ward Cunningham wrote April 2005</a:t>
            </a:r>
            <a:r>
              <a:rPr lang="en-GB" sz="1200" b="0" i="0" kern="1200" dirty="0" smtClean="0">
                <a:solidFill>
                  <a:schemeClr val="tx1"/>
                </a:solidFill>
                <a:latin typeface="+mn-lt"/>
                <a:ea typeface="+mn-ea"/>
                <a:cs typeface="+mn-cs"/>
              </a:rPr>
              <a:t>: </a:t>
            </a:r>
            <a:r>
              <a:rPr lang="en-GB" sz="1200" b="0" i="1" kern="1200" dirty="0" smtClean="0">
                <a:solidFill>
                  <a:schemeClr val="tx1"/>
                </a:solidFill>
                <a:latin typeface="+mn-lt"/>
                <a:ea typeface="+mn-ea"/>
                <a:cs typeface="+mn-cs"/>
              </a:rPr>
              <a:t>“Tom -- Thanks for sharing your work. I hope you find value in ours. I'm also glad that the agile community is paying attention to your work. We know (now) that you were out there ahead of most of us. Best regards. – Ward”,</a:t>
            </a:r>
            <a:r>
              <a:rPr lang="en-GB" sz="1200" b="0" i="0" kern="1200" dirty="0" smtClean="0">
                <a:solidFill>
                  <a:schemeClr val="tx1"/>
                </a:solidFill>
                <a:latin typeface="+mn-lt"/>
                <a:ea typeface="+mn-ea"/>
                <a:cs typeface="+mn-cs"/>
              </a:rPr>
              <a:t> </a:t>
            </a:r>
            <a:r>
              <a:rPr lang="en-GB" sz="1200" b="0" i="0" u="sng" kern="1200" dirty="0" smtClean="0">
                <a:solidFill>
                  <a:schemeClr val="tx1"/>
                </a:solidFill>
                <a:latin typeface="+mn-lt"/>
                <a:ea typeface="+mn-ea"/>
                <a:cs typeface="+mn-cs"/>
                <a:hlinkClick r:id="rId5"/>
              </a:rPr>
              <a:t>http://c2.com</a:t>
            </a:r>
          </a:p>
          <a:p>
            <a:r>
              <a:rPr lang="en-GB" sz="1200" b="0" i="0" kern="1200" dirty="0" smtClean="0">
                <a:solidFill>
                  <a:schemeClr val="tx1"/>
                </a:solidFill>
                <a:latin typeface="+mn-lt"/>
                <a:ea typeface="+mn-ea"/>
                <a:cs typeface="+mn-cs"/>
              </a:rPr>
              <a:t> </a:t>
            </a:r>
          </a:p>
          <a:p>
            <a:r>
              <a:rPr lang="en-GB" sz="1200" b="1" i="0" kern="1200" dirty="0" smtClean="0">
                <a:solidFill>
                  <a:schemeClr val="tx1"/>
                </a:solidFill>
                <a:latin typeface="+mn-lt"/>
                <a:ea typeface="+mn-ea"/>
                <a:cs typeface="+mn-cs"/>
              </a:rPr>
              <a:t>Robert C. Martin (Agile Manifesto initial signatory, aka Uncle Bob): </a:t>
            </a:r>
            <a:r>
              <a:rPr lang="en-GB" sz="1200" b="0" i="1" kern="1200" dirty="0" smtClean="0">
                <a:solidFill>
                  <a:schemeClr val="tx1"/>
                </a:solidFill>
                <a:latin typeface="+mn-lt"/>
                <a:ea typeface="+mn-ea"/>
                <a:cs typeface="+mn-cs"/>
              </a:rPr>
              <a:t>"Tom and I talked of many things, and I found myself learning a great deal from him. The item that sticks most prominently in my mind is the definition of progress.", "Tom has invented a planning formalism that he calls </a:t>
            </a:r>
            <a:r>
              <a:rPr lang="en-GB" sz="1200" b="0" i="1" kern="1200" dirty="0" smtClean="0">
                <a:solidFill>
                  <a:schemeClr val="tx1"/>
                </a:solidFill>
                <a:latin typeface="+mn-lt"/>
                <a:ea typeface="+mn-ea"/>
                <a:cs typeface="+mn-cs"/>
                <a:hlinkClick r:id="rId6"/>
              </a:rPr>
              <a:t>Planguage that captures this idea of customer need. I think I'm going to spend some serious time investigating this. " </a:t>
            </a:r>
            <a:r>
              <a:rPr lang="en-GB" sz="1200" b="0" i="0" kern="1200" dirty="0" smtClean="0">
                <a:solidFill>
                  <a:schemeClr val="tx1"/>
                </a:solidFill>
                <a:latin typeface="+mn-lt"/>
                <a:ea typeface="+mn-ea"/>
                <a:cs typeface="+mn-cs"/>
                <a:hlinkClick r:id="rId6"/>
              </a:rPr>
              <a:t> from </a:t>
            </a:r>
            <a:r>
              <a:rPr lang="en-GB" sz="1200" b="0" i="0" u="sng" kern="1200" dirty="0" smtClean="0">
                <a:solidFill>
                  <a:schemeClr val="tx1"/>
                </a:solidFill>
                <a:latin typeface="+mn-lt"/>
                <a:ea typeface="+mn-ea"/>
                <a:cs typeface="+mn-cs"/>
                <a:hlinkClick r:id="rId7"/>
              </a:rPr>
              <a:t>http://www.butunclebob.com/ArticleS.UncleBob.TomGilbVisit</a:t>
            </a:r>
          </a:p>
          <a:p>
            <a:endParaRPr lang="en-GB" sz="1200" b="0" i="0" kern="1200" dirty="0" smtClean="0">
              <a:solidFill>
                <a:schemeClr val="tx1"/>
              </a:solidFill>
              <a:latin typeface="+mn-lt"/>
              <a:ea typeface="+mn-ea"/>
              <a:cs typeface="+mn-cs"/>
            </a:endParaRPr>
          </a:p>
          <a:p>
            <a:r>
              <a:rPr lang="en-GB" sz="1200" b="0" i="0" kern="1200" dirty="0" smtClean="0">
                <a:solidFill>
                  <a:schemeClr val="tx1"/>
                </a:solidFill>
                <a:latin typeface="+mn-lt"/>
                <a:ea typeface="+mn-ea"/>
                <a:cs typeface="+mn-cs"/>
              </a:rPr>
              <a:t>'1985: perhaps the first explicitly named, incremental alternative to the “waterfall” approach is Tom </a:t>
            </a:r>
            <a:r>
              <a:rPr lang="en-GB" sz="1200" b="0" i="0" kern="1200" dirty="0" err="1" smtClean="0">
                <a:solidFill>
                  <a:schemeClr val="tx1"/>
                </a:solidFill>
                <a:latin typeface="+mn-lt"/>
                <a:ea typeface="+mn-ea"/>
                <a:cs typeface="+mn-cs"/>
              </a:rPr>
              <a:t>Gilb’s</a:t>
            </a:r>
            <a:r>
              <a:rPr lang="en-GB" sz="1200" b="0" i="0" kern="1200" dirty="0" smtClean="0">
                <a:solidFill>
                  <a:schemeClr val="tx1"/>
                </a:solidFill>
                <a:latin typeface="+mn-lt"/>
                <a:ea typeface="+mn-ea"/>
                <a:cs typeface="+mn-cs"/>
              </a:rPr>
              <a:t> Evolutionary Delivery Model, nicknamed “</a:t>
            </a:r>
            <a:r>
              <a:rPr lang="en-GB" sz="1200" b="0" i="0" kern="1200" dirty="0" err="1" smtClean="0">
                <a:solidFill>
                  <a:schemeClr val="tx1"/>
                </a:solidFill>
                <a:latin typeface="+mn-lt"/>
                <a:ea typeface="+mn-ea"/>
                <a:cs typeface="+mn-cs"/>
              </a:rPr>
              <a:t>Evo</a:t>
            </a:r>
            <a:r>
              <a:rPr lang="en-GB" sz="1200" b="0" i="0" kern="1200" dirty="0" smtClean="0">
                <a:solidFill>
                  <a:schemeClr val="tx1"/>
                </a:solidFill>
                <a:latin typeface="+mn-lt"/>
                <a:ea typeface="+mn-ea"/>
                <a:cs typeface="+mn-cs"/>
              </a:rPr>
              <a:t>” '</a:t>
            </a:r>
          </a:p>
          <a:p>
            <a:r>
              <a:rPr lang="en-GB" sz="1200" b="0" i="0" kern="1200" dirty="0" smtClean="0">
                <a:solidFill>
                  <a:schemeClr val="tx1"/>
                </a:solidFill>
                <a:latin typeface="+mn-lt"/>
                <a:ea typeface="+mn-ea"/>
                <a:cs typeface="+mn-cs"/>
              </a:rPr>
              <a:t>http://</a:t>
            </a:r>
            <a:r>
              <a:rPr lang="en-GB" sz="1200" b="0" i="0" kern="1200" dirty="0" err="1" smtClean="0">
                <a:solidFill>
                  <a:schemeClr val="tx1"/>
                </a:solidFill>
                <a:latin typeface="+mn-lt"/>
                <a:ea typeface="+mn-ea"/>
                <a:cs typeface="+mn-cs"/>
              </a:rPr>
              <a:t>guide.agilealliance.org</a:t>
            </a:r>
            <a:r>
              <a:rPr lang="en-GB" sz="1200" b="0" i="0" kern="1200" dirty="0" smtClean="0">
                <a:solidFill>
                  <a:schemeClr val="tx1"/>
                </a:solidFill>
                <a:latin typeface="+mn-lt"/>
                <a:ea typeface="+mn-ea"/>
                <a:cs typeface="+mn-cs"/>
              </a:rPr>
              <a:t>/</a:t>
            </a:r>
            <a:r>
              <a:rPr lang="en-GB" sz="1200" b="0" i="0" kern="1200" dirty="0" err="1" smtClean="0">
                <a:solidFill>
                  <a:schemeClr val="tx1"/>
                </a:solidFill>
                <a:latin typeface="+mn-lt"/>
                <a:ea typeface="+mn-ea"/>
                <a:cs typeface="+mn-cs"/>
              </a:rPr>
              <a:t>timeline.html</a:t>
            </a:r>
            <a:endParaRPr lang="en-GB" sz="1200" b="0" i="0" kern="1200" dirty="0" smtClean="0">
              <a:solidFill>
                <a:schemeClr val="tx1"/>
              </a:solidFill>
              <a:latin typeface="+mn-lt"/>
              <a:ea typeface="+mn-ea"/>
              <a:cs typeface="+mn-cs"/>
            </a:endParaRPr>
          </a:p>
          <a:p>
            <a:endParaRPr lang="en-GB" sz="1200" b="0" i="0" kern="1200" dirty="0" smtClean="0">
              <a:solidFill>
                <a:schemeClr val="tx1"/>
              </a:solidFill>
              <a:latin typeface="+mn-lt"/>
              <a:ea typeface="+mn-ea"/>
              <a:cs typeface="+mn-cs"/>
            </a:endParaRPr>
          </a:p>
          <a:p>
            <a:r>
              <a:rPr lang="en-GB" sz="1200" b="0" i="0" kern="1200" dirty="0" smtClean="0">
                <a:solidFill>
                  <a:schemeClr val="tx1"/>
                </a:solidFill>
                <a:latin typeface="+mn-lt"/>
                <a:ea typeface="+mn-ea"/>
                <a:cs typeface="+mn-cs"/>
              </a:rPr>
              <a:t>Gilb T. (1985). "Evolutionary Delivery versus the "waterfall model" " ACM SIGSOFT, </a:t>
            </a:r>
            <a:r>
              <a:rPr lang="en-GB" sz="1200" b="0" i="0" u="sng" kern="1200" dirty="0" smtClean="0">
                <a:solidFill>
                  <a:schemeClr val="tx1"/>
                </a:solidFill>
                <a:latin typeface="+mn-lt"/>
                <a:ea typeface="+mn-ea"/>
                <a:cs typeface="+mn-cs"/>
                <a:hlinkClick r:id="rId8"/>
              </a:rPr>
              <a:t>http://dl.acm.org/citation.cfm?id=1012490</a:t>
            </a:r>
          </a:p>
          <a:p>
            <a:endParaRPr lang="en-GB" sz="1200" b="0" i="0" kern="1200" dirty="0" smtClean="0">
              <a:solidFill>
                <a:schemeClr val="tx1"/>
              </a:solidFill>
              <a:latin typeface="+mn-lt"/>
              <a:ea typeface="+mn-ea"/>
              <a:cs typeface="+mn-cs"/>
            </a:endParaRPr>
          </a:p>
          <a:p>
            <a:r>
              <a:rPr lang="en-GB" sz="1200" b="1" i="0" kern="1200" dirty="0" smtClean="0">
                <a:solidFill>
                  <a:schemeClr val="tx1"/>
                </a:solidFill>
                <a:latin typeface="+mn-lt"/>
                <a:ea typeface="+mn-ea"/>
                <a:cs typeface="+mn-cs"/>
              </a:rPr>
              <a:t>Mary </a:t>
            </a:r>
            <a:r>
              <a:rPr lang="en-GB" sz="1200" b="1" i="0" kern="1200" dirty="0" err="1" smtClean="0">
                <a:solidFill>
                  <a:schemeClr val="tx1"/>
                </a:solidFill>
                <a:latin typeface="+mn-lt"/>
                <a:ea typeface="+mn-ea"/>
                <a:cs typeface="+mn-cs"/>
              </a:rPr>
              <a:t>Poppendieck</a:t>
            </a:r>
            <a:r>
              <a:rPr lang="en-GB" sz="1200" b="1" i="0" kern="1200" dirty="0" smtClean="0">
                <a:solidFill>
                  <a:schemeClr val="tx1"/>
                </a:solidFill>
                <a:latin typeface="+mn-lt"/>
                <a:ea typeface="+mn-ea"/>
                <a:cs typeface="+mn-cs"/>
              </a:rPr>
              <a:t>, 2012</a:t>
            </a:r>
            <a:endParaRPr lang="en-GB" sz="1200" b="0" i="0" kern="1200" dirty="0" smtClean="0">
              <a:solidFill>
                <a:schemeClr val="tx1"/>
              </a:solidFill>
              <a:latin typeface="+mn-lt"/>
              <a:ea typeface="+mn-ea"/>
              <a:cs typeface="+mn-cs"/>
            </a:endParaRPr>
          </a:p>
          <a:p>
            <a:r>
              <a:rPr lang="en-GB" sz="1200" b="0" i="0" kern="1200" dirty="0" smtClean="0">
                <a:solidFill>
                  <a:schemeClr val="tx1"/>
                </a:solidFill>
                <a:latin typeface="+mn-lt"/>
                <a:ea typeface="+mn-ea"/>
                <a:cs typeface="+mn-cs"/>
              </a:rPr>
              <a:t>In 1988, Tom Gilb wrote the book Principles of Software Engineering Management, which is now in its 20th printing. One of the earliest advocates of evolutionary development, he has recently reiterated the elements of good software engineering in an article in Agile Record[2], from which I quote liberally</a:t>
            </a:r>
          </a:p>
          <a:p>
            <a:r>
              <a:rPr lang="en-GB" sz="1200" b="0" i="0" kern="1200" dirty="0" smtClean="0">
                <a:solidFill>
                  <a:schemeClr val="tx1"/>
                </a:solidFill>
                <a:latin typeface="+mn-lt"/>
                <a:ea typeface="+mn-ea"/>
                <a:cs typeface="+mn-cs"/>
              </a:rPr>
              <a:t>http://</a:t>
            </a:r>
            <a:r>
              <a:rPr lang="en-GB" sz="1200" b="0" i="0" kern="1200" dirty="0" err="1" smtClean="0">
                <a:solidFill>
                  <a:schemeClr val="tx1"/>
                </a:solidFill>
                <a:latin typeface="+mn-lt"/>
                <a:ea typeface="+mn-ea"/>
                <a:cs typeface="+mn-cs"/>
              </a:rPr>
              <a:t>poppendieck.blogspot.com</a:t>
            </a:r>
            <a:r>
              <a:rPr lang="en-GB" sz="1200" b="0" i="0" kern="1200" dirty="0" smtClean="0">
                <a:solidFill>
                  <a:schemeClr val="tx1"/>
                </a:solidFill>
                <a:latin typeface="+mn-lt"/>
                <a:ea typeface="+mn-ea"/>
                <a:cs typeface="+mn-cs"/>
              </a:rPr>
              <a:t>/2010/12/product-owner-</a:t>
            </a:r>
            <a:r>
              <a:rPr lang="en-GB" sz="1200" b="0" i="0" kern="1200" dirty="0" err="1" smtClean="0">
                <a:solidFill>
                  <a:schemeClr val="tx1"/>
                </a:solidFill>
                <a:latin typeface="+mn-lt"/>
                <a:ea typeface="+mn-ea"/>
                <a:cs typeface="+mn-cs"/>
              </a:rPr>
              <a:t>problem.html</a:t>
            </a:r>
            <a:endParaRPr lang="en-GB" sz="1200" b="0" i="0" kern="1200" dirty="0" smtClean="0">
              <a:solidFill>
                <a:schemeClr val="tx1"/>
              </a:solidFill>
              <a:latin typeface="+mn-lt"/>
              <a:ea typeface="+mn-ea"/>
              <a:cs typeface="+mn-cs"/>
            </a:endParaRPr>
          </a:p>
          <a:p>
            <a:endParaRPr lang="en-GB" sz="1200" b="0" i="0" kern="1200" dirty="0" smtClean="0">
              <a:solidFill>
                <a:schemeClr val="tx1"/>
              </a:solidFill>
              <a:latin typeface="+mn-lt"/>
              <a:ea typeface="+mn-ea"/>
              <a:cs typeface="+mn-cs"/>
            </a:endParaRPr>
          </a:p>
          <a:p>
            <a:endParaRPr lang="en-GB" sz="1200" b="0" i="0" kern="1200" dirty="0" smtClean="0">
              <a:solidFill>
                <a:schemeClr val="tx1"/>
              </a:solidFill>
              <a:latin typeface="+mn-lt"/>
              <a:ea typeface="+mn-ea"/>
              <a:cs typeface="+mn-cs"/>
            </a:endParaRPr>
          </a:p>
          <a:p>
            <a:r>
              <a:rPr lang="en-GB" sz="1200" b="0" i="0" kern="1200" dirty="0" smtClean="0">
                <a:solidFill>
                  <a:schemeClr val="tx1"/>
                </a:solidFill>
                <a:latin typeface="+mn-lt"/>
                <a:ea typeface="+mn-ea"/>
                <a:cs typeface="+mn-cs"/>
              </a:rPr>
              <a:t>Agile History…	</a:t>
            </a:r>
          </a:p>
          <a:p>
            <a:endParaRPr lang="en-GB" sz="1200" b="0" i="0" kern="1200" dirty="0" smtClean="0">
              <a:solidFill>
                <a:schemeClr val="tx1"/>
              </a:solidFill>
              <a:latin typeface="+mn-lt"/>
              <a:ea typeface="+mn-ea"/>
              <a:cs typeface="+mn-cs"/>
            </a:endParaRPr>
          </a:p>
          <a:p>
            <a:r>
              <a:rPr lang="en-GB" sz="1200" b="1" i="0" kern="1200" dirty="0" smtClean="0">
                <a:solidFill>
                  <a:schemeClr val="tx1"/>
                </a:solidFill>
                <a:latin typeface="+mn-lt"/>
                <a:ea typeface="+mn-ea"/>
                <a:cs typeface="+mn-cs"/>
              </a:rPr>
              <a:t>Historical Roots of Agile Methods:</a:t>
            </a:r>
            <a:endParaRPr lang="en-GB" sz="1200" b="0" i="0" kern="1200" dirty="0" smtClean="0">
              <a:solidFill>
                <a:schemeClr val="tx1"/>
              </a:solidFill>
              <a:latin typeface="+mn-lt"/>
              <a:ea typeface="+mn-ea"/>
              <a:cs typeface="+mn-cs"/>
            </a:endParaRPr>
          </a:p>
          <a:p>
            <a:r>
              <a:rPr lang="en-GB" sz="1200" b="1" i="0" kern="1200" dirty="0" smtClean="0">
                <a:solidFill>
                  <a:schemeClr val="tx1"/>
                </a:solidFill>
                <a:latin typeface="+mn-lt"/>
                <a:ea typeface="+mn-ea"/>
                <a:cs typeface="+mn-cs"/>
              </a:rPr>
              <a:t>Where did “Agile Thinking” Come from?</a:t>
            </a:r>
            <a:endParaRPr lang="en-GB" sz="1200" b="0" i="0" kern="1200" dirty="0" smtClean="0">
              <a:solidFill>
                <a:schemeClr val="tx1"/>
              </a:solidFill>
              <a:latin typeface="+mn-lt"/>
              <a:ea typeface="+mn-ea"/>
              <a:cs typeface="+mn-cs"/>
            </a:endParaRPr>
          </a:p>
          <a:p>
            <a:r>
              <a:rPr lang="en-GB" sz="1200" b="1" i="0" kern="1200" dirty="0" err="1" smtClean="0">
                <a:solidFill>
                  <a:schemeClr val="tx1"/>
                </a:solidFill>
                <a:latin typeface="+mn-lt"/>
                <a:ea typeface="+mn-ea"/>
                <a:cs typeface="+mn-cs"/>
              </a:rPr>
              <a:t>Noura</a:t>
            </a:r>
            <a:r>
              <a:rPr lang="en-GB" sz="1200" b="1" i="0" kern="1200" dirty="0" smtClean="0">
                <a:solidFill>
                  <a:schemeClr val="tx1"/>
                </a:solidFill>
                <a:latin typeface="+mn-lt"/>
                <a:ea typeface="+mn-ea"/>
                <a:cs typeface="+mn-cs"/>
              </a:rPr>
              <a:t> Abbas, Andrew M </a:t>
            </a:r>
            <a:r>
              <a:rPr lang="en-GB" sz="1200" b="1" i="0" kern="1200" dirty="0" err="1" smtClean="0">
                <a:solidFill>
                  <a:schemeClr val="tx1"/>
                </a:solidFill>
                <a:latin typeface="+mn-lt"/>
                <a:ea typeface="+mn-ea"/>
                <a:cs typeface="+mn-cs"/>
              </a:rPr>
              <a:t>Gravell</a:t>
            </a:r>
            <a:r>
              <a:rPr lang="en-GB" sz="1200" b="1" i="0" kern="1200" dirty="0" smtClean="0">
                <a:solidFill>
                  <a:schemeClr val="tx1"/>
                </a:solidFill>
                <a:latin typeface="+mn-lt"/>
                <a:ea typeface="+mn-ea"/>
                <a:cs typeface="+mn-cs"/>
              </a:rPr>
              <a:t>, Gary B Wills</a:t>
            </a:r>
            <a:endParaRPr lang="en-GB" sz="1200" b="0" i="0" kern="1200" dirty="0" smtClean="0">
              <a:solidFill>
                <a:schemeClr val="tx1"/>
              </a:solidFill>
              <a:latin typeface="+mn-lt"/>
              <a:ea typeface="+mn-ea"/>
              <a:cs typeface="+mn-cs"/>
            </a:endParaRPr>
          </a:p>
          <a:p>
            <a:r>
              <a:rPr lang="en-GB" sz="1200" b="1" i="0" kern="1200" dirty="0" smtClean="0">
                <a:solidFill>
                  <a:schemeClr val="tx1"/>
                </a:solidFill>
                <a:latin typeface="+mn-lt"/>
                <a:ea typeface="+mn-ea"/>
                <a:cs typeface="+mn-cs"/>
              </a:rPr>
              <a:t>School of Electronics and Computer Science, University of Southampton</a:t>
            </a:r>
            <a:endParaRPr lang="en-GB" sz="1200" b="0" i="0" kern="1200" dirty="0" smtClean="0">
              <a:solidFill>
                <a:schemeClr val="tx1"/>
              </a:solidFill>
              <a:latin typeface="+mn-lt"/>
              <a:ea typeface="+mn-ea"/>
              <a:cs typeface="+mn-cs"/>
            </a:endParaRPr>
          </a:p>
          <a:p>
            <a:r>
              <a:rPr lang="en-GB" sz="1200" b="1" i="0" kern="1200" dirty="0" smtClean="0">
                <a:solidFill>
                  <a:schemeClr val="tx1"/>
                </a:solidFill>
                <a:latin typeface="+mn-lt"/>
                <a:ea typeface="+mn-ea"/>
                <a:cs typeface="+mn-cs"/>
              </a:rPr>
              <a:t>Southampton, SO17 1BJ, United Kingdom</a:t>
            </a:r>
            <a:endParaRPr lang="en-GB"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 Oct 10 2008)</a:t>
            </a:r>
          </a:p>
          <a:p>
            <a:r>
              <a:rPr lang="en-US" sz="1200" b="0" i="0" kern="1200" dirty="0" smtClean="0">
                <a:solidFill>
                  <a:schemeClr val="tx1"/>
                </a:solidFill>
                <a:latin typeface="+mn-lt"/>
                <a:ea typeface="+mn-ea"/>
                <a:cs typeface="+mn-cs"/>
              </a:rPr>
              <a:t>http://</a:t>
            </a:r>
            <a:r>
              <a:rPr lang="en-US" sz="1200" b="0" i="0" kern="1200" dirty="0" err="1" smtClean="0">
                <a:solidFill>
                  <a:schemeClr val="tx1"/>
                </a:solidFill>
                <a:latin typeface="+mn-lt"/>
                <a:ea typeface="+mn-ea"/>
                <a:cs typeface="+mn-cs"/>
              </a:rPr>
              <a:t>eprints.ecs.soton.ac.uk</a:t>
            </a:r>
            <a:r>
              <a:rPr lang="en-US" sz="1200" b="0" i="0" kern="1200" dirty="0" smtClean="0">
                <a:solidFill>
                  <a:schemeClr val="tx1"/>
                </a:solidFill>
                <a:latin typeface="+mn-lt"/>
                <a:ea typeface="+mn-ea"/>
                <a:cs typeface="+mn-cs"/>
              </a:rPr>
              <a:t>/16606/1/xp2008camera_ready.pdf</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"Agile ideas appeared in old development processes as well. In 1985, Tom Gilb wrote “Evolutionary Delivery versus the ‘Waterfall model’”. In this paper Gilb introduce the EVO method as an alternative of the waterfall which he considered as “unrealistic and dangerous to the primary objectives of any software project”. Gilb based EVO on three simple principles [17]: </a:t>
            </a:r>
          </a:p>
          <a:p>
            <a:r>
              <a:rPr lang="en-US" sz="1200" b="0" i="0" kern="1200" dirty="0" smtClean="0">
                <a:solidFill>
                  <a:schemeClr val="tx1"/>
                </a:solidFill>
                <a:latin typeface="+mn-lt"/>
                <a:ea typeface="+mn-ea"/>
                <a:cs typeface="+mn-cs"/>
              </a:rPr>
              <a:t>• Deliver something to the real end-user </a:t>
            </a:r>
          </a:p>
          <a:p>
            <a:r>
              <a:rPr lang="en-US" sz="1200" b="0" i="0" kern="1200" dirty="0" smtClean="0">
                <a:solidFill>
                  <a:schemeClr val="tx1"/>
                </a:solidFill>
                <a:latin typeface="+mn-lt"/>
                <a:ea typeface="+mn-ea"/>
                <a:cs typeface="+mn-cs"/>
              </a:rPr>
              <a:t>• Measure the added-value to the user in all critical dimensions </a:t>
            </a:r>
          </a:p>
          <a:p>
            <a:r>
              <a:rPr lang="en-US" sz="1200" b="0" i="0" kern="1200" dirty="0" smtClean="0">
                <a:solidFill>
                  <a:schemeClr val="tx1"/>
                </a:solidFill>
                <a:latin typeface="+mn-lt"/>
                <a:ea typeface="+mn-ea"/>
                <a:cs typeface="+mn-cs"/>
              </a:rPr>
              <a:t>• Adjust both design and objectives based on observed realities "</a:t>
            </a:r>
          </a:p>
          <a:p>
            <a:endParaRPr lang="en-US" sz="1200" b="0" i="0" kern="1200" dirty="0" smtClean="0">
              <a:solidFill>
                <a:schemeClr val="tx1"/>
              </a:solidFill>
              <a:latin typeface="+mn-lt"/>
              <a:ea typeface="+mn-ea"/>
              <a:cs typeface="+mn-cs"/>
            </a:endParaRP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 </a:t>
            </a:r>
          </a:p>
          <a:p>
            <a:endParaRPr lang="en-GB" dirty="0"/>
          </a:p>
        </p:txBody>
      </p:sp>
      <p:sp>
        <p:nvSpPr>
          <p:cNvPr id="4" name="Slide Number Placeholder 3"/>
          <p:cNvSpPr>
            <a:spLocks noGrp="1"/>
          </p:cNvSpPr>
          <p:nvPr>
            <p:ph type="sldNum" sz="quarter" idx="10"/>
          </p:nvPr>
        </p:nvSpPr>
        <p:spPr/>
        <p:txBody>
          <a:bodyPr/>
          <a:lstStyle/>
          <a:p>
            <a:fld id="{636AACB8-1C8E-E745-9BB9-FD36E0A69924}" type="slidenum">
              <a:rPr lang="en-GB" smtClean="0"/>
              <a:pPr/>
              <a:t>75</a:t>
            </a:fld>
            <a:endParaRPr lang="en-GB"/>
          </a:p>
        </p:txBody>
      </p:sp>
    </p:spTree>
    <p:extLst>
      <p:ext uri="{BB962C8B-B14F-4D97-AF65-F5344CB8AC3E}">
        <p14:creationId xmlns:p14="http://schemas.microsoft.com/office/powerpoint/2010/main" val="2651866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developing a large web portal </a:t>
            </a:r>
            <a:r>
              <a:rPr lang="en-US" u="sng" dirty="0" smtClean="0">
                <a:hlinkClick r:id="rId3"/>
              </a:rPr>
              <a:t>www.bring.no  dk/se/nl/co.uk/com/ee</a:t>
            </a:r>
            <a:r>
              <a:rPr lang="en-US" dirty="0" smtClean="0"/>
              <a:t/>
            </a:r>
            <a:br>
              <a:rPr lang="en-US" dirty="0" smtClean="0"/>
            </a:br>
            <a:r>
              <a:rPr lang="en-US" dirty="0" smtClean="0"/>
              <a:t>at </a:t>
            </a:r>
            <a:r>
              <a:rPr lang="en-US" dirty="0" err="1" smtClean="0"/>
              <a:t>Posten</a:t>
            </a:r>
            <a:r>
              <a:rPr lang="en-US" dirty="0" smtClean="0"/>
              <a:t> </a:t>
            </a:r>
            <a:r>
              <a:rPr lang="en-US" dirty="0" err="1" smtClean="0"/>
              <a:t>Norge</a:t>
            </a:r>
            <a:r>
              <a:rPr lang="en-US" dirty="0" smtClean="0"/>
              <a:t> </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r>
              <a:rPr lang="en-US" dirty="0" smtClean="0">
                <a:hlinkClick r:id="rId4"/>
              </a:rPr>
              <a:t>Jeffsutherland Twitter: Very cool product backlog management </a:t>
            </a:r>
          </a:p>
          <a:p>
            <a:r>
              <a:rPr lang="en-US" dirty="0" smtClean="0">
                <a:hlinkClick r:id="rId4"/>
              </a:rPr>
              <a:t>by Tom and Kai Gilb </a:t>
            </a:r>
            <a:r>
              <a:rPr lang="en-US" dirty="0" smtClean="0">
                <a:hlinkClick r:id="rId5"/>
              </a:rPr>
              <a:t>http://ad.vu/2h4d</a:t>
            </a:r>
            <a:r>
              <a:rPr lang="en-US" dirty="0" smtClean="0"/>
              <a:t>   </a:t>
            </a:r>
            <a:r>
              <a:rPr lang="en-US" i="1" dirty="0" smtClean="0">
                <a:hlinkClick r:id="rId6"/>
              </a:rPr>
              <a:t>Sat 28 March 2009</a:t>
            </a:r>
            <a:endParaRPr lang="en-GB"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endParaRPr lang="en-GB" dirty="0"/>
          </a:p>
        </p:txBody>
      </p:sp>
      <p:sp>
        <p:nvSpPr>
          <p:cNvPr id="4" name="Slide Number Placeholder 3"/>
          <p:cNvSpPr>
            <a:spLocks noGrp="1"/>
          </p:cNvSpPr>
          <p:nvPr>
            <p:ph type="sldNum" sz="quarter" idx="10"/>
          </p:nvPr>
        </p:nvSpPr>
        <p:spPr/>
        <p:txBody>
          <a:bodyPr/>
          <a:lstStyle/>
          <a:p>
            <a:fld id="{636AACB8-1C8E-E745-9BB9-FD36E0A69924}" type="slidenum">
              <a:rPr lang="en-GB" smtClean="0"/>
              <a:pPr/>
              <a:t>9</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developing a large web portal </a:t>
            </a:r>
            <a:r>
              <a:rPr lang="en-US" u="sng" dirty="0" smtClean="0">
                <a:hlinkClick r:id="rId3"/>
              </a:rPr>
              <a:t>www.bring.no  dk/se/nl/co.uk/com/ee</a:t>
            </a:r>
            <a:r>
              <a:rPr lang="en-US" dirty="0" smtClean="0"/>
              <a:t/>
            </a:r>
            <a:br>
              <a:rPr lang="en-US" dirty="0" smtClean="0"/>
            </a:br>
            <a:r>
              <a:rPr lang="en-US" dirty="0" smtClean="0"/>
              <a:t>at </a:t>
            </a:r>
            <a:r>
              <a:rPr lang="en-US" dirty="0" err="1" smtClean="0"/>
              <a:t>Posten</a:t>
            </a:r>
            <a:r>
              <a:rPr lang="en-US" dirty="0" smtClean="0"/>
              <a:t> </a:t>
            </a:r>
            <a:r>
              <a:rPr lang="en-US" dirty="0" err="1" smtClean="0"/>
              <a:t>Norge</a:t>
            </a:r>
            <a:r>
              <a:rPr lang="en-US" dirty="0" smtClean="0"/>
              <a:t> </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Photo Kai 2009 at OC4 </a:t>
            </a:r>
            <a:r>
              <a:rPr lang="en-US" dirty="0" err="1" smtClean="0"/>
              <a:t>Kolbotn</a:t>
            </a:r>
            <a:r>
              <a:rPr lang="en-US" dirty="0" smtClean="0"/>
              <a:t> </a:t>
            </a:r>
            <a:r>
              <a:rPr lang="en-US" dirty="0" err="1" smtClean="0"/>
              <a:t>w</a:t>
            </a:r>
            <a:r>
              <a:rPr lang="en-US" dirty="0" smtClean="0"/>
              <a:t> Jeff</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Photo Sutherland 2010 April from </a:t>
            </a:r>
            <a:r>
              <a:rPr lang="en-US" dirty="0" err="1" smtClean="0"/>
              <a:t>Digerud</a:t>
            </a:r>
            <a:r>
              <a:rPr lang="en-US" dirty="0" smtClean="0"/>
              <a:t> Cabin</a:t>
            </a:r>
          </a:p>
          <a:p>
            <a:endParaRPr lang="en-GB" dirty="0"/>
          </a:p>
        </p:txBody>
      </p:sp>
      <p:sp>
        <p:nvSpPr>
          <p:cNvPr id="4" name="Slide Number Placeholder 3"/>
          <p:cNvSpPr>
            <a:spLocks noGrp="1"/>
          </p:cNvSpPr>
          <p:nvPr>
            <p:ph type="sldNum" sz="quarter" idx="10"/>
          </p:nvPr>
        </p:nvSpPr>
        <p:spPr/>
        <p:txBody>
          <a:bodyPr/>
          <a:lstStyle/>
          <a:p>
            <a:fld id="{636AACB8-1C8E-E745-9BB9-FD36E0A69924}" type="slidenum">
              <a:rPr lang="en-GB" smtClean="0"/>
              <a:pPr/>
              <a:t>10</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p:spPr>
        <p:txBody>
          <a:bodyPr/>
          <a:lstStyle/>
          <a:p>
            <a:fld id="{25E5AE39-1CC5-7245-9502-7575CDE6647E}" type="slidenum">
              <a:rPr lang="en-US"/>
              <a:pPr/>
              <a:t>11</a:t>
            </a:fld>
            <a:endParaRPr lang="en-US"/>
          </a:p>
        </p:txBody>
      </p:sp>
      <p:sp>
        <p:nvSpPr>
          <p:cNvPr id="136195" name="Rectangle 2"/>
          <p:cNvSpPr>
            <a:spLocks noGrp="1" noRot="1" noChangeAspect="1" noChangeArrowheads="1"/>
          </p:cNvSpPr>
          <p:nvPr>
            <p:ph type="sldImg"/>
          </p:nvPr>
        </p:nvSpPr>
        <p:spPr>
          <a:solidFill>
            <a:srgbClr val="FFFFFF"/>
          </a:solidFill>
          <a:ln/>
        </p:spPr>
      </p:sp>
      <p:sp>
        <p:nvSpPr>
          <p:cNvPr id="13619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t>Created Thursday, November 25, 2004 during XP conf London lecture by Tom@Gilb.com</a:t>
            </a:r>
          </a:p>
          <a:p>
            <a:pPr eaLnBrk="1" hangingPunct="1"/>
            <a:r>
              <a:rPr lang="en-US"/>
              <a:t>Photo taken at Art of Living Ashram Bad Antogast Germancy June 2003, in file tom photos miniatures and in ARL iphoto subfile</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lstStyle>
          <a:p>
            <a:r>
              <a:rPr kumimoji="0" lang="en-GB"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GB"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lstStyle>
          <a:p>
            <a:fld id="{9939FC9A-7280-E343-8D79-0C11E6B67756}" type="datetime4">
              <a:rPr lang="en-US" smtClean="0"/>
              <a:pPr/>
              <a:t>April 16, 2015</a:t>
            </a:fld>
            <a:endParaRPr lang="en-GB"/>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lstStyle>
          <a:p>
            <a:r>
              <a:rPr lang="en-US" smtClean="0"/>
              <a:t>© Gilb.com      Agility is the Tool</a:t>
            </a:r>
            <a:endParaRPr lang="en-GB"/>
          </a:p>
        </p:txBody>
      </p:sp>
      <p:sp>
        <p:nvSpPr>
          <p:cNvPr id="27" name="Slide Number Placeholder 26"/>
          <p:cNvSpPr>
            <a:spLocks noGrp="1"/>
          </p:cNvSpPr>
          <p:nvPr>
            <p:ph type="sldNum" sz="quarter" idx="12"/>
          </p:nvPr>
        </p:nvSpPr>
        <p:spPr/>
        <p:txBody>
          <a:bodyPr/>
          <a:lstStyle>
            <a:lvl1pPr>
              <a:defRPr>
                <a:solidFill>
                  <a:srgbClr val="FFFFFF"/>
                </a:solidFill>
              </a:defRPr>
            </a:lvl1pPr>
          </a:lstStyle>
          <a:p>
            <a:fld id="{1E4FB4B1-A202-814A-978A-E468F15BF471}"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GB"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p>
            <a:pPr lvl="0" eaLnBrk="1" latinLnBrk="0" hangingPunct="1"/>
            <a:r>
              <a:rPr lang="en-GB" smtClean="0"/>
              <a:t>Click to edit Master text styles</a:t>
            </a:r>
          </a:p>
          <a:p>
            <a:pPr lvl="1" eaLnBrk="1" latinLnBrk="0" hangingPunct="1"/>
            <a:r>
              <a:rPr lang="en-GB" smtClean="0"/>
              <a:t>Second level</a:t>
            </a:r>
          </a:p>
          <a:p>
            <a:pPr lvl="2" eaLnBrk="1" latinLnBrk="0" hangingPunct="1"/>
            <a:r>
              <a:rPr lang="en-GB" smtClean="0"/>
              <a:t>Third level</a:t>
            </a:r>
          </a:p>
          <a:p>
            <a:pPr lvl="3" eaLnBrk="1" latinLnBrk="0" hangingPunct="1"/>
            <a:r>
              <a:rPr lang="en-GB" smtClean="0"/>
              <a:t>Fourth level</a:t>
            </a:r>
          </a:p>
          <a:p>
            <a:pPr lvl="4" eaLnBrk="1" latinLnBrk="0" hangingPunct="1"/>
            <a:r>
              <a:rPr lang="en-GB" smtClean="0"/>
              <a:t>Fifth level</a:t>
            </a:r>
            <a:endParaRPr kumimoji="0" lang="en-US"/>
          </a:p>
        </p:txBody>
      </p:sp>
      <p:sp>
        <p:nvSpPr>
          <p:cNvPr id="4" name="Date Placeholder 3"/>
          <p:cNvSpPr>
            <a:spLocks noGrp="1"/>
          </p:cNvSpPr>
          <p:nvPr>
            <p:ph type="dt" sz="half" idx="10"/>
          </p:nvPr>
        </p:nvSpPr>
        <p:spPr/>
        <p:txBody>
          <a:bodyPr/>
          <a:lstStyle/>
          <a:p>
            <a:fld id="{AC965995-52C3-7946-BE6F-7C5F1F7130CE}" type="datetime4">
              <a:rPr lang="en-US" smtClean="0"/>
              <a:pPr/>
              <a:t>April 16, 2015</a:t>
            </a:fld>
            <a:endParaRPr lang="en-GB"/>
          </a:p>
        </p:txBody>
      </p:sp>
      <p:sp>
        <p:nvSpPr>
          <p:cNvPr id="5" name="Footer Placeholder 4"/>
          <p:cNvSpPr>
            <a:spLocks noGrp="1"/>
          </p:cNvSpPr>
          <p:nvPr>
            <p:ph type="ftr" sz="quarter" idx="11"/>
          </p:nvPr>
        </p:nvSpPr>
        <p:spPr/>
        <p:txBody>
          <a:bodyPr/>
          <a:lstStyle/>
          <a:p>
            <a:r>
              <a:rPr lang="en-US" smtClean="0"/>
              <a:t>© Gilb.com      Agility is the Tool</a:t>
            </a:r>
            <a:endParaRPr lang="en-GB"/>
          </a:p>
        </p:txBody>
      </p:sp>
      <p:sp>
        <p:nvSpPr>
          <p:cNvPr id="6" name="Slide Number Placeholder 5"/>
          <p:cNvSpPr>
            <a:spLocks noGrp="1"/>
          </p:cNvSpPr>
          <p:nvPr>
            <p:ph type="sldNum" sz="quarter" idx="12"/>
          </p:nvPr>
        </p:nvSpPr>
        <p:spPr/>
        <p:txBody>
          <a:bodyPr/>
          <a:lstStyle/>
          <a:p>
            <a:fld id="{18F51ADA-292D-0C4D-830D-A064BE0D8AF0}"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p>
            <a:r>
              <a:rPr kumimoji="0" lang="en-GB"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p>
            <a:pPr lvl="0" eaLnBrk="1" latinLnBrk="0" hangingPunct="1"/>
            <a:r>
              <a:rPr lang="en-GB" smtClean="0"/>
              <a:t>Click to edit Master text styles</a:t>
            </a:r>
          </a:p>
          <a:p>
            <a:pPr lvl="1" eaLnBrk="1" latinLnBrk="0" hangingPunct="1"/>
            <a:r>
              <a:rPr lang="en-GB" smtClean="0"/>
              <a:t>Second level</a:t>
            </a:r>
          </a:p>
          <a:p>
            <a:pPr lvl="2" eaLnBrk="1" latinLnBrk="0" hangingPunct="1"/>
            <a:r>
              <a:rPr lang="en-GB" smtClean="0"/>
              <a:t>Third level</a:t>
            </a:r>
          </a:p>
          <a:p>
            <a:pPr lvl="3" eaLnBrk="1" latinLnBrk="0" hangingPunct="1"/>
            <a:r>
              <a:rPr lang="en-GB" smtClean="0"/>
              <a:t>Fourth level</a:t>
            </a:r>
          </a:p>
          <a:p>
            <a:pPr lvl="4" eaLnBrk="1" latinLnBrk="0" hangingPunct="1"/>
            <a:r>
              <a:rPr lang="en-GB" smtClean="0"/>
              <a:t>Fifth level</a:t>
            </a:r>
            <a:endParaRPr kumimoji="0" lang="en-US"/>
          </a:p>
        </p:txBody>
      </p:sp>
      <p:sp>
        <p:nvSpPr>
          <p:cNvPr id="4" name="Date Placeholder 3"/>
          <p:cNvSpPr>
            <a:spLocks noGrp="1"/>
          </p:cNvSpPr>
          <p:nvPr>
            <p:ph type="dt" sz="half" idx="10"/>
          </p:nvPr>
        </p:nvSpPr>
        <p:spPr/>
        <p:txBody>
          <a:bodyPr/>
          <a:lstStyle/>
          <a:p>
            <a:fld id="{A4C13595-6F95-4F47-BCE3-2D15FB67A573}" type="datetime4">
              <a:rPr lang="en-US" smtClean="0"/>
              <a:pPr/>
              <a:t>April 16, 2015</a:t>
            </a:fld>
            <a:endParaRPr lang="en-GB"/>
          </a:p>
        </p:txBody>
      </p:sp>
      <p:sp>
        <p:nvSpPr>
          <p:cNvPr id="5" name="Footer Placeholder 4"/>
          <p:cNvSpPr>
            <a:spLocks noGrp="1"/>
          </p:cNvSpPr>
          <p:nvPr>
            <p:ph type="ftr" sz="quarter" idx="11"/>
          </p:nvPr>
        </p:nvSpPr>
        <p:spPr/>
        <p:txBody>
          <a:bodyPr/>
          <a:lstStyle/>
          <a:p>
            <a:r>
              <a:rPr lang="en-US" smtClean="0"/>
              <a:t>© Gilb.com      Agility is the Tool</a:t>
            </a:r>
            <a:endParaRPr lang="en-GB"/>
          </a:p>
        </p:txBody>
      </p:sp>
      <p:sp>
        <p:nvSpPr>
          <p:cNvPr id="6" name="Slide Number Placeholder 5"/>
          <p:cNvSpPr>
            <a:spLocks noGrp="1"/>
          </p:cNvSpPr>
          <p:nvPr>
            <p:ph type="sldNum" sz="quarter" idx="12"/>
          </p:nvPr>
        </p:nvSpPr>
        <p:spPr/>
        <p:txBody>
          <a:bodyPr/>
          <a:lstStyle/>
          <a:p>
            <a:fld id="{18F51ADA-292D-0C4D-830D-A064BE0D8AF0}" type="slidenum">
              <a:rPr lang="en-GB" smtClean="0"/>
              <a:pPr/>
              <a:t>‹#›</a:t>
            </a:fld>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1100" y="187325"/>
            <a:ext cx="7823200" cy="914400"/>
          </a:xfrm>
        </p:spPr>
        <p:txBody>
          <a:bodyPr/>
          <a:lstStyle/>
          <a:p>
            <a:r>
              <a:rPr lang="en-GB" smtClean="0"/>
              <a:t>Click to edit Master title style</a:t>
            </a:r>
            <a:endParaRPr lang="nb-NO"/>
          </a:p>
        </p:txBody>
      </p:sp>
      <p:sp>
        <p:nvSpPr>
          <p:cNvPr id="3" name="Text Placeholder 2"/>
          <p:cNvSpPr>
            <a:spLocks noGrp="1"/>
          </p:cNvSpPr>
          <p:nvPr>
            <p:ph type="body" sz="half" idx="1"/>
          </p:nvPr>
        </p:nvSpPr>
        <p:spPr>
          <a:xfrm>
            <a:off x="698500" y="1009650"/>
            <a:ext cx="3873500" cy="5092700"/>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nb-NO"/>
          </a:p>
        </p:txBody>
      </p:sp>
      <p:sp>
        <p:nvSpPr>
          <p:cNvPr id="4" name="Content Placeholder 3"/>
          <p:cNvSpPr>
            <a:spLocks noGrp="1"/>
          </p:cNvSpPr>
          <p:nvPr>
            <p:ph sz="half" idx="2"/>
          </p:nvPr>
        </p:nvSpPr>
        <p:spPr>
          <a:xfrm>
            <a:off x="4724400" y="1009650"/>
            <a:ext cx="3873500" cy="5092700"/>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nb-NO"/>
          </a:p>
        </p:txBody>
      </p:sp>
      <p:sp>
        <p:nvSpPr>
          <p:cNvPr id="5" name="Footer Placeholder 4"/>
          <p:cNvSpPr>
            <a:spLocks noGrp="1"/>
          </p:cNvSpPr>
          <p:nvPr>
            <p:ph type="ftr" sz="quarter" idx="10"/>
          </p:nvPr>
        </p:nvSpPr>
        <p:spPr>
          <a:xfrm>
            <a:off x="6248400" y="6281738"/>
            <a:ext cx="2895600" cy="576262"/>
          </a:xfrm>
        </p:spPr>
        <p:txBody>
          <a:bodyPr/>
          <a:lstStyle>
            <a:lvl1pPr>
              <a:defRPr smtClean="0"/>
            </a:lvl1pPr>
          </a:lstStyle>
          <a:p>
            <a:r>
              <a:rPr lang="en-US" smtClean="0"/>
              <a:t>© Tom @ Gilb.com</a:t>
            </a:r>
            <a:endParaRPr lang="en-US"/>
          </a:p>
        </p:txBody>
      </p:sp>
    </p:spTree>
    <p:extLst>
      <p:ext uri="{BB962C8B-B14F-4D97-AF65-F5344CB8AC3E}">
        <p14:creationId xmlns:p14="http://schemas.microsoft.com/office/powerpoint/2010/main" val="3342854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GB" smtClean="0"/>
              <a:t>Click to edit Master subtitle style</a:t>
            </a:r>
            <a:endParaRPr kumimoji="0" lang="en-US"/>
          </a:p>
        </p:txBody>
      </p:sp>
      <p:sp>
        <p:nvSpPr>
          <p:cNvPr id="28" name="Date Placeholder 27"/>
          <p:cNvSpPr>
            <a:spLocks noGrp="1"/>
          </p:cNvSpPr>
          <p:nvPr>
            <p:ph type="dt" sz="half" idx="10"/>
          </p:nvPr>
        </p:nvSpPr>
        <p:spPr/>
        <p:txBody>
          <a:bodyPr/>
          <a:lstStyle/>
          <a:p>
            <a:fld id="{5D5CFAA6-C9EE-8446-B6CC-C4C65EFE48EC}" type="datetime4">
              <a:rPr lang="en-US" smtClean="0"/>
              <a:pPr/>
              <a:t>April 16, 2015</a:t>
            </a:fld>
            <a:endParaRPr lang="en-GB"/>
          </a:p>
        </p:txBody>
      </p:sp>
      <p:sp>
        <p:nvSpPr>
          <p:cNvPr id="17" name="Footer Placeholder 16"/>
          <p:cNvSpPr>
            <a:spLocks noGrp="1"/>
          </p:cNvSpPr>
          <p:nvPr>
            <p:ph type="ftr" sz="quarter" idx="11"/>
          </p:nvPr>
        </p:nvSpPr>
        <p:spPr/>
        <p:txBody>
          <a:bodyPr/>
          <a:lstStyle/>
          <a:p>
            <a:r>
              <a:rPr lang="en-US" smtClean="0"/>
              <a:t>© Gilb.com      Agility is the Tool</a:t>
            </a:r>
            <a:endParaRPr lang="en-GB"/>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5822FB46-FB7B-4879-9B1A-EE9F4DE9AFD3}"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GB"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GB" smtClean="0"/>
              <a:t>Click to edit Master title style</a:t>
            </a:r>
            <a:endParaRPr kumimoji="0" lang="en-US"/>
          </a:p>
        </p:txBody>
      </p:sp>
      <p:sp>
        <p:nvSpPr>
          <p:cNvPr id="4" name="Date Placeholder 3"/>
          <p:cNvSpPr>
            <a:spLocks noGrp="1"/>
          </p:cNvSpPr>
          <p:nvPr>
            <p:ph type="dt" sz="half" idx="10"/>
          </p:nvPr>
        </p:nvSpPr>
        <p:spPr/>
        <p:txBody>
          <a:bodyPr/>
          <a:lstStyle/>
          <a:p>
            <a:fld id="{E3F96C2F-ECE9-3D48-8362-5912C5B5480F}" type="datetime4">
              <a:rPr lang="en-US" smtClean="0"/>
              <a:pPr/>
              <a:t>April 16, 2015</a:t>
            </a:fld>
            <a:endParaRPr lang="en-GB"/>
          </a:p>
        </p:txBody>
      </p:sp>
      <p:sp>
        <p:nvSpPr>
          <p:cNvPr id="5" name="Footer Placeholder 4"/>
          <p:cNvSpPr>
            <a:spLocks noGrp="1"/>
          </p:cNvSpPr>
          <p:nvPr>
            <p:ph type="ftr" sz="quarter" idx="11"/>
          </p:nvPr>
        </p:nvSpPr>
        <p:spPr/>
        <p:txBody>
          <a:bodyPr/>
          <a:lstStyle/>
          <a:p>
            <a:r>
              <a:rPr lang="en-US" smtClean="0"/>
              <a:t>© Gilb.com      Agility is the Tool</a:t>
            </a:r>
            <a:endParaRPr lang="en-GB"/>
          </a:p>
        </p:txBody>
      </p:sp>
      <p:sp>
        <p:nvSpPr>
          <p:cNvPr id="6" name="Slide Number Placeholder 5"/>
          <p:cNvSpPr>
            <a:spLocks noGrp="1"/>
          </p:cNvSpPr>
          <p:nvPr>
            <p:ph type="sldNum" sz="quarter" idx="12"/>
          </p:nvPr>
        </p:nvSpPr>
        <p:spPr/>
        <p:txBody>
          <a:bodyPr/>
          <a:lstStyle/>
          <a:p>
            <a:fld id="{18F51ADA-292D-0C4D-830D-A064BE0D8AF0}" type="slidenum">
              <a:rPr lang="en-GB" smtClean="0"/>
              <a:pPr/>
              <a:t>‹#›</a:t>
            </a:fld>
            <a:endParaRPr lang="en-GB"/>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GB" smtClean="0"/>
              <a:t>Click to edit Master text styles</a:t>
            </a:r>
          </a:p>
          <a:p>
            <a:pPr lvl="1" eaLnBrk="1" latinLnBrk="0" hangingPunct="1"/>
            <a:r>
              <a:rPr lang="en-GB" smtClean="0"/>
              <a:t>Second level</a:t>
            </a:r>
          </a:p>
          <a:p>
            <a:pPr lvl="2" eaLnBrk="1" latinLnBrk="0" hangingPunct="1"/>
            <a:r>
              <a:rPr lang="en-GB" smtClean="0"/>
              <a:t>Third level</a:t>
            </a:r>
          </a:p>
          <a:p>
            <a:pPr lvl="3" eaLnBrk="1" latinLnBrk="0" hangingPunct="1"/>
            <a:r>
              <a:rPr lang="en-GB" smtClean="0"/>
              <a:t>Fourth level</a:t>
            </a:r>
          </a:p>
          <a:p>
            <a:pPr lvl="4" eaLnBrk="1" latinLnBrk="0" hangingPunct="1"/>
            <a:r>
              <a:rPr lang="en-GB" smtClean="0"/>
              <a:t>Fifth level</a:t>
            </a:r>
            <a:endParaRPr kumimoji="0"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GB"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GB" smtClean="0"/>
              <a:t>Click to edit Master text styles</a:t>
            </a:r>
          </a:p>
        </p:txBody>
      </p:sp>
      <p:sp>
        <p:nvSpPr>
          <p:cNvPr id="4" name="Date Placeholder 3"/>
          <p:cNvSpPr>
            <a:spLocks noGrp="1"/>
          </p:cNvSpPr>
          <p:nvPr>
            <p:ph type="dt" sz="half" idx="10"/>
          </p:nvPr>
        </p:nvSpPr>
        <p:spPr/>
        <p:txBody>
          <a:bodyPr/>
          <a:lstStyle/>
          <a:p>
            <a:fld id="{C8F3F9BA-3BF9-A04A-8797-C10FB0ADFA95}" type="datetime4">
              <a:rPr lang="en-US" smtClean="0"/>
              <a:pPr/>
              <a:t>April 16, 2015</a:t>
            </a:fld>
            <a:endParaRPr lang="en-GB"/>
          </a:p>
        </p:txBody>
      </p:sp>
      <p:sp>
        <p:nvSpPr>
          <p:cNvPr id="5" name="Footer Placeholder 4"/>
          <p:cNvSpPr>
            <a:spLocks noGrp="1"/>
          </p:cNvSpPr>
          <p:nvPr>
            <p:ph type="ftr" sz="quarter" idx="11"/>
          </p:nvPr>
        </p:nvSpPr>
        <p:spPr>
          <a:xfrm>
            <a:off x="800100" y="6172200"/>
            <a:ext cx="4000500" cy="457200"/>
          </a:xfrm>
        </p:spPr>
        <p:txBody>
          <a:bodyPr/>
          <a:lstStyle/>
          <a:p>
            <a:r>
              <a:rPr lang="en-US" smtClean="0"/>
              <a:t>© Gilb.com      Agility is the Tool</a:t>
            </a:r>
            <a:endParaRPr lang="en-GB"/>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18F51ADA-292D-0C4D-830D-A064BE0D8AF0}" type="slidenum">
              <a:rPr lang="en-GB" smtClean="0"/>
              <a:pPr/>
              <a:t>‹#›</a:t>
            </a:fld>
            <a:endParaRPr lang="en-GB"/>
          </a:p>
        </p:txBody>
      </p:sp>
    </p:spTree>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GB" smtClean="0"/>
              <a:t>Click to edit Master title style</a:t>
            </a:r>
            <a:endParaRPr kumimoji="0" lang="en-US"/>
          </a:p>
        </p:txBody>
      </p:sp>
      <p:sp>
        <p:nvSpPr>
          <p:cNvPr id="5" name="Date Placeholder 4"/>
          <p:cNvSpPr>
            <a:spLocks noGrp="1"/>
          </p:cNvSpPr>
          <p:nvPr>
            <p:ph type="dt" sz="half" idx="10"/>
          </p:nvPr>
        </p:nvSpPr>
        <p:spPr/>
        <p:txBody>
          <a:bodyPr/>
          <a:lstStyle/>
          <a:p>
            <a:fld id="{967D1A29-CA9F-4944-9329-E8ED12AA5C8B}" type="datetime4">
              <a:rPr lang="en-US" smtClean="0"/>
              <a:pPr/>
              <a:t>April 16, 2015</a:t>
            </a:fld>
            <a:endParaRPr lang="en-GB"/>
          </a:p>
        </p:txBody>
      </p:sp>
      <p:sp>
        <p:nvSpPr>
          <p:cNvPr id="6" name="Footer Placeholder 5"/>
          <p:cNvSpPr>
            <a:spLocks noGrp="1"/>
          </p:cNvSpPr>
          <p:nvPr>
            <p:ph type="ftr" sz="quarter" idx="11"/>
          </p:nvPr>
        </p:nvSpPr>
        <p:spPr/>
        <p:txBody>
          <a:bodyPr/>
          <a:lstStyle/>
          <a:p>
            <a:r>
              <a:rPr lang="en-US" smtClean="0"/>
              <a:t>© Gilb.com      Agility is the Tool</a:t>
            </a:r>
            <a:endParaRPr lang="en-GB"/>
          </a:p>
        </p:txBody>
      </p:sp>
      <p:sp>
        <p:nvSpPr>
          <p:cNvPr id="7" name="Slide Number Placeholder 6"/>
          <p:cNvSpPr>
            <a:spLocks noGrp="1"/>
          </p:cNvSpPr>
          <p:nvPr>
            <p:ph type="sldNum" sz="quarter" idx="12"/>
          </p:nvPr>
        </p:nvSpPr>
        <p:spPr/>
        <p:txBody>
          <a:bodyPr/>
          <a:lstStyle/>
          <a:p>
            <a:fld id="{18F51ADA-292D-0C4D-830D-A064BE0D8AF0}" type="slidenum">
              <a:rPr lang="en-GB" smtClean="0"/>
              <a:pPr/>
              <a:t>‹#›</a:t>
            </a:fld>
            <a:endParaRPr lang="en-GB"/>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GB" smtClean="0"/>
              <a:t>Click to edit Master text styles</a:t>
            </a:r>
          </a:p>
          <a:p>
            <a:pPr lvl="1" eaLnBrk="1" latinLnBrk="0" hangingPunct="1"/>
            <a:r>
              <a:rPr lang="en-GB" smtClean="0"/>
              <a:t>Second level</a:t>
            </a:r>
          </a:p>
          <a:p>
            <a:pPr lvl="2" eaLnBrk="1" latinLnBrk="0" hangingPunct="1"/>
            <a:r>
              <a:rPr lang="en-GB" smtClean="0"/>
              <a:t>Third level</a:t>
            </a:r>
          </a:p>
          <a:p>
            <a:pPr lvl="3" eaLnBrk="1" latinLnBrk="0" hangingPunct="1"/>
            <a:r>
              <a:rPr lang="en-GB" smtClean="0"/>
              <a:t>Fourth level</a:t>
            </a:r>
          </a:p>
          <a:p>
            <a:pPr lvl="4" eaLnBrk="1" latinLnBrk="0" hangingPunct="1"/>
            <a:r>
              <a:rPr lang="en-GB"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GB" smtClean="0"/>
              <a:t>Click to edit Master text styles</a:t>
            </a:r>
          </a:p>
          <a:p>
            <a:pPr lvl="1" eaLnBrk="1" latinLnBrk="0" hangingPunct="1"/>
            <a:r>
              <a:rPr lang="en-GB" smtClean="0"/>
              <a:t>Second level</a:t>
            </a:r>
          </a:p>
          <a:p>
            <a:pPr lvl="2" eaLnBrk="1" latinLnBrk="0" hangingPunct="1"/>
            <a:r>
              <a:rPr lang="en-GB" smtClean="0"/>
              <a:t>Third level</a:t>
            </a:r>
          </a:p>
          <a:p>
            <a:pPr lvl="3" eaLnBrk="1" latinLnBrk="0" hangingPunct="1"/>
            <a:r>
              <a:rPr lang="en-GB" smtClean="0"/>
              <a:t>Fourth level</a:t>
            </a:r>
          </a:p>
          <a:p>
            <a:pPr lvl="4" eaLnBrk="1" latinLnBrk="0" hangingPunct="1"/>
            <a:r>
              <a:rPr lang="en-GB" smtClean="0"/>
              <a:t>Fifth level</a:t>
            </a:r>
            <a:endParaRPr kumimoji="0"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GB"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GB"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GB" smtClean="0"/>
              <a:t>Click to edit Master text styles</a:t>
            </a:r>
          </a:p>
        </p:txBody>
      </p:sp>
      <p:sp>
        <p:nvSpPr>
          <p:cNvPr id="7" name="Date Placeholder 6"/>
          <p:cNvSpPr>
            <a:spLocks noGrp="1"/>
          </p:cNvSpPr>
          <p:nvPr>
            <p:ph type="dt" sz="half" idx="10"/>
          </p:nvPr>
        </p:nvSpPr>
        <p:spPr/>
        <p:txBody>
          <a:bodyPr/>
          <a:lstStyle/>
          <a:p>
            <a:fld id="{A40CC72E-6C12-2240-ADFF-9D357928A662}" type="datetime4">
              <a:rPr lang="en-US" smtClean="0"/>
              <a:pPr/>
              <a:t>April 16, 2015</a:t>
            </a:fld>
            <a:endParaRPr lang="en-GB"/>
          </a:p>
        </p:txBody>
      </p:sp>
      <p:sp>
        <p:nvSpPr>
          <p:cNvPr id="8" name="Footer Placeholder 7"/>
          <p:cNvSpPr>
            <a:spLocks noGrp="1"/>
          </p:cNvSpPr>
          <p:nvPr>
            <p:ph type="ftr" sz="quarter" idx="11"/>
          </p:nvPr>
        </p:nvSpPr>
        <p:spPr/>
        <p:txBody>
          <a:bodyPr/>
          <a:lstStyle/>
          <a:p>
            <a:r>
              <a:rPr lang="en-US" smtClean="0"/>
              <a:t>© Gilb.com      Agility is the Tool</a:t>
            </a:r>
            <a:endParaRPr lang="en-GB"/>
          </a:p>
        </p:txBody>
      </p:sp>
      <p:sp>
        <p:nvSpPr>
          <p:cNvPr id="9" name="Slide Number Placeholder 8"/>
          <p:cNvSpPr>
            <a:spLocks noGrp="1"/>
          </p:cNvSpPr>
          <p:nvPr>
            <p:ph type="sldNum" sz="quarter" idx="12"/>
          </p:nvPr>
        </p:nvSpPr>
        <p:spPr/>
        <p:txBody>
          <a:bodyPr/>
          <a:lstStyle/>
          <a:p>
            <a:fld id="{18F51ADA-292D-0C4D-830D-A064BE0D8AF0}" type="slidenum">
              <a:rPr lang="en-GB" smtClean="0"/>
              <a:pPr/>
              <a:t>‹#›</a:t>
            </a:fld>
            <a:endParaRPr lang="en-GB"/>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GB" smtClean="0"/>
              <a:t>Click to edit Master text styles</a:t>
            </a:r>
          </a:p>
          <a:p>
            <a:pPr lvl="1" eaLnBrk="1" latinLnBrk="0" hangingPunct="1"/>
            <a:r>
              <a:rPr lang="en-GB" smtClean="0"/>
              <a:t>Second level</a:t>
            </a:r>
          </a:p>
          <a:p>
            <a:pPr lvl="2" eaLnBrk="1" latinLnBrk="0" hangingPunct="1"/>
            <a:r>
              <a:rPr lang="en-GB" smtClean="0"/>
              <a:t>Third level</a:t>
            </a:r>
          </a:p>
          <a:p>
            <a:pPr lvl="3" eaLnBrk="1" latinLnBrk="0" hangingPunct="1"/>
            <a:r>
              <a:rPr lang="en-GB" smtClean="0"/>
              <a:t>Fourth level</a:t>
            </a:r>
          </a:p>
          <a:p>
            <a:pPr lvl="4" eaLnBrk="1" latinLnBrk="0" hangingPunct="1"/>
            <a:r>
              <a:rPr lang="en-GB"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GB" smtClean="0"/>
              <a:t>Click to edit Master text styles</a:t>
            </a:r>
          </a:p>
          <a:p>
            <a:pPr lvl="1" eaLnBrk="1" latinLnBrk="0" hangingPunct="1"/>
            <a:r>
              <a:rPr lang="en-GB" smtClean="0"/>
              <a:t>Second level</a:t>
            </a:r>
          </a:p>
          <a:p>
            <a:pPr lvl="2" eaLnBrk="1" latinLnBrk="0" hangingPunct="1"/>
            <a:r>
              <a:rPr lang="en-GB" smtClean="0"/>
              <a:t>Third level</a:t>
            </a:r>
          </a:p>
          <a:p>
            <a:pPr lvl="3" eaLnBrk="1" latinLnBrk="0" hangingPunct="1"/>
            <a:r>
              <a:rPr lang="en-GB" smtClean="0"/>
              <a:t>Fourth level</a:t>
            </a:r>
          </a:p>
          <a:p>
            <a:pPr lvl="4" eaLnBrk="1" latinLnBrk="0" hangingPunct="1"/>
            <a:r>
              <a:rPr lang="en-GB" smtClean="0"/>
              <a:t>Fifth level</a:t>
            </a:r>
            <a:endParaRPr kumimoji="0"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GB" smtClean="0"/>
              <a:t>Click to edit Master title style</a:t>
            </a:r>
            <a:endParaRPr kumimoji="0" lang="en-US"/>
          </a:p>
        </p:txBody>
      </p:sp>
      <p:sp>
        <p:nvSpPr>
          <p:cNvPr id="3" name="Date Placeholder 2"/>
          <p:cNvSpPr>
            <a:spLocks noGrp="1"/>
          </p:cNvSpPr>
          <p:nvPr>
            <p:ph type="dt" sz="half" idx="10"/>
          </p:nvPr>
        </p:nvSpPr>
        <p:spPr/>
        <p:txBody>
          <a:bodyPr/>
          <a:lstStyle/>
          <a:p>
            <a:fld id="{389B8304-F6A5-0846-BECA-B4A55F7D8C4B}" type="datetime4">
              <a:rPr lang="en-US" smtClean="0"/>
              <a:pPr/>
              <a:t>April 16, 2015</a:t>
            </a:fld>
            <a:endParaRPr lang="en-GB"/>
          </a:p>
        </p:txBody>
      </p:sp>
      <p:sp>
        <p:nvSpPr>
          <p:cNvPr id="4" name="Footer Placeholder 3"/>
          <p:cNvSpPr>
            <a:spLocks noGrp="1"/>
          </p:cNvSpPr>
          <p:nvPr>
            <p:ph type="ftr" sz="quarter" idx="11"/>
          </p:nvPr>
        </p:nvSpPr>
        <p:spPr/>
        <p:txBody>
          <a:bodyPr/>
          <a:lstStyle/>
          <a:p>
            <a:r>
              <a:rPr lang="en-US" smtClean="0"/>
              <a:t>© Gilb.com      Agility is the Tool</a:t>
            </a:r>
            <a:endParaRPr lang="en-GB"/>
          </a:p>
        </p:txBody>
      </p:sp>
      <p:sp>
        <p:nvSpPr>
          <p:cNvPr id="5" name="Slide Number Placeholder 4"/>
          <p:cNvSpPr>
            <a:spLocks noGrp="1"/>
          </p:cNvSpPr>
          <p:nvPr>
            <p:ph type="sldNum" sz="quarter" idx="12"/>
          </p:nvPr>
        </p:nvSpPr>
        <p:spPr/>
        <p:txBody>
          <a:bodyPr/>
          <a:lstStyle/>
          <a:p>
            <a:fld id="{18F51ADA-292D-0C4D-830D-A064BE0D8AF0}" type="slidenum">
              <a:rPr lang="en-GB" smtClean="0"/>
              <a:pPr/>
              <a:t>‹#›</a:t>
            </a:fld>
            <a:endParaRPr lang="en-GB"/>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AA69339-ED36-ED40-A056-A9728AABDA83}" type="datetime4">
              <a:rPr lang="en-US" smtClean="0"/>
              <a:pPr/>
              <a:t>April 16, 2015</a:t>
            </a:fld>
            <a:endParaRPr lang="en-GB"/>
          </a:p>
        </p:txBody>
      </p:sp>
      <p:sp>
        <p:nvSpPr>
          <p:cNvPr id="3" name="Footer Placeholder 2"/>
          <p:cNvSpPr>
            <a:spLocks noGrp="1"/>
          </p:cNvSpPr>
          <p:nvPr>
            <p:ph type="ftr" sz="quarter" idx="11"/>
          </p:nvPr>
        </p:nvSpPr>
        <p:spPr/>
        <p:txBody>
          <a:bodyPr/>
          <a:lstStyle/>
          <a:p>
            <a:r>
              <a:rPr lang="en-US" smtClean="0"/>
              <a:t>© Gilb.com      Agility is the Tool</a:t>
            </a:r>
            <a:endParaRPr lang="en-GB"/>
          </a:p>
        </p:txBody>
      </p:sp>
      <p:sp>
        <p:nvSpPr>
          <p:cNvPr id="4" name="Slide Number Placeholder 3"/>
          <p:cNvSpPr>
            <a:spLocks noGrp="1"/>
          </p:cNvSpPr>
          <p:nvPr>
            <p:ph type="sldNum" sz="quarter" idx="12"/>
          </p:nvPr>
        </p:nvSpPr>
        <p:spPr/>
        <p:txBody>
          <a:bodyPr/>
          <a:lstStyle/>
          <a:p>
            <a:fld id="{18F51ADA-292D-0C4D-830D-A064BE0D8AF0}"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eaLnBrk="1" latinLnBrk="0" hangingPunct="1"/>
            <a:r>
              <a:rPr lang="en-GB" smtClean="0"/>
              <a:t>Click to edit Master text styles</a:t>
            </a:r>
          </a:p>
          <a:p>
            <a:pPr lvl="1" eaLnBrk="1" latinLnBrk="0" hangingPunct="1"/>
            <a:r>
              <a:rPr lang="en-GB" smtClean="0"/>
              <a:t>Second level</a:t>
            </a:r>
          </a:p>
          <a:p>
            <a:pPr lvl="2" eaLnBrk="1" latinLnBrk="0" hangingPunct="1"/>
            <a:r>
              <a:rPr lang="en-GB" smtClean="0"/>
              <a:t>Third level</a:t>
            </a:r>
          </a:p>
          <a:p>
            <a:pPr lvl="3" eaLnBrk="1" latinLnBrk="0" hangingPunct="1"/>
            <a:r>
              <a:rPr lang="en-GB" smtClean="0"/>
              <a:t>Fourth level</a:t>
            </a:r>
          </a:p>
          <a:p>
            <a:pPr lvl="4" eaLnBrk="1" latinLnBrk="0" hangingPunct="1"/>
            <a:r>
              <a:rPr lang="en-GB" smtClean="0"/>
              <a:t>Fifth level</a:t>
            </a:r>
            <a:endParaRPr kumimoji="0" lang="en-US"/>
          </a:p>
        </p:txBody>
      </p:sp>
      <p:sp>
        <p:nvSpPr>
          <p:cNvPr id="4" name="Date Placeholder 3"/>
          <p:cNvSpPr>
            <a:spLocks noGrp="1"/>
          </p:cNvSpPr>
          <p:nvPr>
            <p:ph type="dt" sz="half" idx="10"/>
          </p:nvPr>
        </p:nvSpPr>
        <p:spPr/>
        <p:txBody>
          <a:bodyPr/>
          <a:lstStyle/>
          <a:p>
            <a:fld id="{7D2FD90C-93C9-6342-8101-1A087A72801C}" type="datetime4">
              <a:rPr lang="en-US" smtClean="0"/>
              <a:pPr/>
              <a:t>April 16, 2015</a:t>
            </a:fld>
            <a:endParaRPr lang="en-GB"/>
          </a:p>
        </p:txBody>
      </p:sp>
      <p:sp>
        <p:nvSpPr>
          <p:cNvPr id="5" name="Footer Placeholder 4"/>
          <p:cNvSpPr>
            <a:spLocks noGrp="1"/>
          </p:cNvSpPr>
          <p:nvPr>
            <p:ph type="ftr" sz="quarter" idx="11"/>
          </p:nvPr>
        </p:nvSpPr>
        <p:spPr/>
        <p:txBody>
          <a:bodyPr/>
          <a:lstStyle/>
          <a:p>
            <a:r>
              <a:rPr lang="en-US" smtClean="0"/>
              <a:t>© Gilb.com      Agility is the Tool</a:t>
            </a:r>
            <a:endParaRPr lang="en-GB"/>
          </a:p>
        </p:txBody>
      </p:sp>
      <p:sp>
        <p:nvSpPr>
          <p:cNvPr id="6" name="Slide Number Placeholder 5"/>
          <p:cNvSpPr>
            <a:spLocks noGrp="1"/>
          </p:cNvSpPr>
          <p:nvPr>
            <p:ph type="sldNum" sz="quarter" idx="12"/>
          </p:nvPr>
        </p:nvSpPr>
        <p:spPr/>
        <p:txBody>
          <a:bodyPr/>
          <a:lstStyle/>
          <a:p>
            <a:fld id="{18F51ADA-292D-0C4D-830D-A064BE0D8AF0}" type="slidenum">
              <a:rPr lang="en-GB" smtClean="0"/>
              <a:pPr/>
              <a:t>‹#›</a:t>
            </a:fld>
            <a:endParaRPr lang="en-GB"/>
          </a:p>
        </p:txBody>
      </p:sp>
      <p:sp>
        <p:nvSpPr>
          <p:cNvPr id="7" name="Title 6"/>
          <p:cNvSpPr>
            <a:spLocks noGrp="1"/>
          </p:cNvSpPr>
          <p:nvPr>
            <p:ph type="title"/>
          </p:nvPr>
        </p:nvSpPr>
        <p:spPr/>
        <p:txBody>
          <a:bodyPr rtlCol="0"/>
          <a:lstStyle/>
          <a:p>
            <a:r>
              <a:rPr kumimoji="0" lang="en-GB" smtClean="0"/>
              <a:t>Click to edit Master title style</a:t>
            </a:r>
            <a:endParaRPr kumimoji="0"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GB"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GB" smtClean="0"/>
              <a:t>Click to edit Master text styles</a:t>
            </a:r>
          </a:p>
        </p:txBody>
      </p:sp>
      <p:sp>
        <p:nvSpPr>
          <p:cNvPr id="5" name="Date Placeholder 4"/>
          <p:cNvSpPr>
            <a:spLocks noGrp="1"/>
          </p:cNvSpPr>
          <p:nvPr>
            <p:ph type="dt" sz="half" idx="10"/>
          </p:nvPr>
        </p:nvSpPr>
        <p:spPr/>
        <p:txBody>
          <a:bodyPr/>
          <a:lstStyle/>
          <a:p>
            <a:fld id="{EBA839BD-3F67-EE47-969C-9291AF8FBE40}" type="datetime4">
              <a:rPr lang="en-US" smtClean="0"/>
              <a:pPr/>
              <a:t>April 16, 2015</a:t>
            </a:fld>
            <a:endParaRPr lang="en-GB"/>
          </a:p>
        </p:txBody>
      </p:sp>
      <p:sp>
        <p:nvSpPr>
          <p:cNvPr id="6" name="Footer Placeholder 5"/>
          <p:cNvSpPr>
            <a:spLocks noGrp="1"/>
          </p:cNvSpPr>
          <p:nvPr>
            <p:ph type="ftr" sz="quarter" idx="11"/>
          </p:nvPr>
        </p:nvSpPr>
        <p:spPr/>
        <p:txBody>
          <a:bodyPr/>
          <a:lstStyle/>
          <a:p>
            <a:r>
              <a:rPr lang="en-US" smtClean="0"/>
              <a:t>© Gilb.com      Agility is the Tool</a:t>
            </a:r>
            <a:endParaRPr lang="en-GB"/>
          </a:p>
        </p:txBody>
      </p:sp>
      <p:sp>
        <p:nvSpPr>
          <p:cNvPr id="7" name="Slide Number Placeholder 6"/>
          <p:cNvSpPr>
            <a:spLocks noGrp="1"/>
          </p:cNvSpPr>
          <p:nvPr>
            <p:ph type="sldNum" sz="quarter" idx="12"/>
          </p:nvPr>
        </p:nvSpPr>
        <p:spPr/>
        <p:txBody>
          <a:bodyPr/>
          <a:lstStyle/>
          <a:p>
            <a:fld id="{3FFF1679-83E0-4571-98D7-4BB535B5F505}"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GB" smtClean="0"/>
              <a:t>Click to edit Master text styles</a:t>
            </a:r>
          </a:p>
          <a:p>
            <a:pPr lvl="1" eaLnBrk="1" latinLnBrk="0" hangingPunct="1"/>
            <a:r>
              <a:rPr lang="en-GB" smtClean="0"/>
              <a:t>Second level</a:t>
            </a:r>
          </a:p>
          <a:p>
            <a:pPr lvl="2" eaLnBrk="1" latinLnBrk="0" hangingPunct="1"/>
            <a:r>
              <a:rPr lang="en-GB" smtClean="0"/>
              <a:t>Third level</a:t>
            </a:r>
          </a:p>
          <a:p>
            <a:pPr lvl="3" eaLnBrk="1" latinLnBrk="0" hangingPunct="1"/>
            <a:r>
              <a:rPr lang="en-GB" smtClean="0"/>
              <a:t>Fourth level</a:t>
            </a:r>
          </a:p>
          <a:p>
            <a:pPr lvl="4" eaLnBrk="1" latinLnBrk="0" hangingPunct="1"/>
            <a:r>
              <a:rPr lang="en-GB" smtClean="0"/>
              <a:t>Fifth level</a:t>
            </a:r>
            <a:endParaRPr kumimoji="0"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GB"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GB" smtClean="0"/>
              <a:t>Click to edit Master text styles</a:t>
            </a:r>
          </a:p>
        </p:txBody>
      </p:sp>
      <p:sp>
        <p:nvSpPr>
          <p:cNvPr id="5" name="Date Placeholder 4"/>
          <p:cNvSpPr>
            <a:spLocks noGrp="1"/>
          </p:cNvSpPr>
          <p:nvPr>
            <p:ph type="dt" sz="half" idx="10"/>
          </p:nvPr>
        </p:nvSpPr>
        <p:spPr/>
        <p:txBody>
          <a:bodyPr/>
          <a:lstStyle/>
          <a:p>
            <a:fld id="{E49E3053-C939-7143-B48D-75CE0050A7F1}" type="datetime4">
              <a:rPr lang="en-US" smtClean="0"/>
              <a:pPr/>
              <a:t>April 16, 2015</a:t>
            </a:fld>
            <a:endParaRPr lang="en-GB"/>
          </a:p>
        </p:txBody>
      </p:sp>
      <p:sp>
        <p:nvSpPr>
          <p:cNvPr id="6" name="Footer Placeholder 5"/>
          <p:cNvSpPr>
            <a:spLocks noGrp="1"/>
          </p:cNvSpPr>
          <p:nvPr>
            <p:ph type="ftr" sz="quarter" idx="11"/>
          </p:nvPr>
        </p:nvSpPr>
        <p:spPr>
          <a:xfrm>
            <a:off x="914400" y="6172200"/>
            <a:ext cx="3886200" cy="457200"/>
          </a:xfrm>
        </p:spPr>
        <p:txBody>
          <a:bodyPr/>
          <a:lstStyle/>
          <a:p>
            <a:r>
              <a:rPr lang="en-US" smtClean="0"/>
              <a:t>© Gilb.com      Agility is the Tool</a:t>
            </a:r>
            <a:endParaRPr lang="en-GB"/>
          </a:p>
        </p:txBody>
      </p:sp>
      <p:sp>
        <p:nvSpPr>
          <p:cNvPr id="7" name="Slide Number Placeholder 6"/>
          <p:cNvSpPr>
            <a:spLocks noGrp="1"/>
          </p:cNvSpPr>
          <p:nvPr>
            <p:ph type="sldNum" sz="quarter" idx="12"/>
          </p:nvPr>
        </p:nvSpPr>
        <p:spPr>
          <a:xfrm>
            <a:off x="146304" y="6208776"/>
            <a:ext cx="457200" cy="457200"/>
          </a:xfrm>
        </p:spPr>
        <p:txBody>
          <a:bodyPr/>
          <a:lstStyle/>
          <a:p>
            <a:fld id="{18F51ADA-292D-0C4D-830D-A064BE0D8AF0}" type="slidenum">
              <a:rPr lang="en-GB" smtClean="0"/>
              <a:pPr/>
              <a:t>‹#›</a:t>
            </a:fld>
            <a:endParaRPr lang="en-GB"/>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GB" smtClean="0"/>
              <a:t>Click icon to add picture</a:t>
            </a:r>
            <a:endParaRPr kumimoji="0"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GB"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GB" smtClean="0"/>
              <a:t>Click to edit Master text styles</a:t>
            </a:r>
          </a:p>
          <a:p>
            <a:pPr lvl="1" eaLnBrk="1" latinLnBrk="0" hangingPunct="1"/>
            <a:r>
              <a:rPr lang="en-GB" smtClean="0"/>
              <a:t>Second level</a:t>
            </a:r>
          </a:p>
          <a:p>
            <a:pPr lvl="2" eaLnBrk="1" latinLnBrk="0" hangingPunct="1"/>
            <a:r>
              <a:rPr lang="en-GB" smtClean="0"/>
              <a:t>Third level</a:t>
            </a:r>
          </a:p>
          <a:p>
            <a:pPr lvl="3" eaLnBrk="1" latinLnBrk="0" hangingPunct="1"/>
            <a:r>
              <a:rPr lang="en-GB" smtClean="0"/>
              <a:t>Fourth level</a:t>
            </a:r>
          </a:p>
          <a:p>
            <a:pPr lvl="4" eaLnBrk="1" latinLnBrk="0" hangingPunct="1"/>
            <a:r>
              <a:rPr lang="en-GB" smtClean="0"/>
              <a:t>Fifth level</a:t>
            </a:r>
            <a:endParaRPr kumimoji="0" lang="en-US"/>
          </a:p>
        </p:txBody>
      </p:sp>
      <p:sp>
        <p:nvSpPr>
          <p:cNvPr id="4" name="Date Placeholder 3"/>
          <p:cNvSpPr>
            <a:spLocks noGrp="1"/>
          </p:cNvSpPr>
          <p:nvPr>
            <p:ph type="dt" sz="half" idx="10"/>
          </p:nvPr>
        </p:nvSpPr>
        <p:spPr/>
        <p:txBody>
          <a:bodyPr/>
          <a:lstStyle/>
          <a:p>
            <a:fld id="{2BE4CCDC-2D5A-3440-963D-09ECDB7246AC}" type="datetime4">
              <a:rPr lang="en-US" smtClean="0"/>
              <a:pPr/>
              <a:t>April 16, 2015</a:t>
            </a:fld>
            <a:endParaRPr lang="en-GB"/>
          </a:p>
        </p:txBody>
      </p:sp>
      <p:sp>
        <p:nvSpPr>
          <p:cNvPr id="5" name="Footer Placeholder 4"/>
          <p:cNvSpPr>
            <a:spLocks noGrp="1"/>
          </p:cNvSpPr>
          <p:nvPr>
            <p:ph type="ftr" sz="quarter" idx="11"/>
          </p:nvPr>
        </p:nvSpPr>
        <p:spPr/>
        <p:txBody>
          <a:bodyPr/>
          <a:lstStyle/>
          <a:p>
            <a:r>
              <a:rPr lang="en-US" smtClean="0"/>
              <a:t>© Gilb.com      Agility is the Tool</a:t>
            </a:r>
            <a:endParaRPr lang="en-GB"/>
          </a:p>
        </p:txBody>
      </p:sp>
      <p:sp>
        <p:nvSpPr>
          <p:cNvPr id="6" name="Slide Number Placeholder 5"/>
          <p:cNvSpPr>
            <a:spLocks noGrp="1"/>
          </p:cNvSpPr>
          <p:nvPr>
            <p:ph type="sldNum" sz="quarter" idx="12"/>
          </p:nvPr>
        </p:nvSpPr>
        <p:spPr/>
        <p:txBody>
          <a:bodyPr/>
          <a:lstStyle/>
          <a:p>
            <a:fld id="{18F51ADA-292D-0C4D-830D-A064BE0D8AF0}" type="slidenum">
              <a:rPr lang="en-GB" smtClean="0"/>
              <a:pPr/>
              <a:t>‹#›</a:t>
            </a:fld>
            <a:endParaRPr lang="en-GB"/>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GB"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GB" smtClean="0"/>
              <a:t>Click to edit Master text styles</a:t>
            </a:r>
          </a:p>
          <a:p>
            <a:pPr lvl="1" eaLnBrk="1" latinLnBrk="0" hangingPunct="1"/>
            <a:r>
              <a:rPr lang="en-GB" smtClean="0"/>
              <a:t>Second level</a:t>
            </a:r>
          </a:p>
          <a:p>
            <a:pPr lvl="2" eaLnBrk="1" latinLnBrk="0" hangingPunct="1"/>
            <a:r>
              <a:rPr lang="en-GB" smtClean="0"/>
              <a:t>Third level</a:t>
            </a:r>
          </a:p>
          <a:p>
            <a:pPr lvl="3" eaLnBrk="1" latinLnBrk="0" hangingPunct="1"/>
            <a:r>
              <a:rPr lang="en-GB" smtClean="0"/>
              <a:t>Fourth level</a:t>
            </a:r>
          </a:p>
          <a:p>
            <a:pPr lvl="4" eaLnBrk="1" latinLnBrk="0" hangingPunct="1"/>
            <a:r>
              <a:rPr lang="en-GB" smtClean="0"/>
              <a:t>Fifth level</a:t>
            </a:r>
            <a:endParaRPr kumimoji="0" lang="en-US"/>
          </a:p>
        </p:txBody>
      </p:sp>
      <p:sp>
        <p:nvSpPr>
          <p:cNvPr id="4" name="Date Placeholder 3"/>
          <p:cNvSpPr>
            <a:spLocks noGrp="1"/>
          </p:cNvSpPr>
          <p:nvPr>
            <p:ph type="dt" sz="half" idx="10"/>
          </p:nvPr>
        </p:nvSpPr>
        <p:spPr/>
        <p:txBody>
          <a:bodyPr/>
          <a:lstStyle/>
          <a:p>
            <a:fld id="{0807B6CA-C3B2-214A-A4D6-768291803B7C}" type="datetime4">
              <a:rPr lang="en-US" smtClean="0"/>
              <a:pPr/>
              <a:t>April 16, 2015</a:t>
            </a:fld>
            <a:endParaRPr lang="en-GB"/>
          </a:p>
        </p:txBody>
      </p:sp>
      <p:sp>
        <p:nvSpPr>
          <p:cNvPr id="5" name="Footer Placeholder 4"/>
          <p:cNvSpPr>
            <a:spLocks noGrp="1"/>
          </p:cNvSpPr>
          <p:nvPr>
            <p:ph type="ftr" sz="quarter" idx="11"/>
          </p:nvPr>
        </p:nvSpPr>
        <p:spPr/>
        <p:txBody>
          <a:bodyPr/>
          <a:lstStyle/>
          <a:p>
            <a:r>
              <a:rPr lang="en-US" smtClean="0"/>
              <a:t>© Gilb.com      Agility is the Tool</a:t>
            </a:r>
            <a:endParaRPr lang="en-GB"/>
          </a:p>
        </p:txBody>
      </p:sp>
      <p:sp>
        <p:nvSpPr>
          <p:cNvPr id="6" name="Slide Number Placeholder 5"/>
          <p:cNvSpPr>
            <a:spLocks noGrp="1"/>
          </p:cNvSpPr>
          <p:nvPr>
            <p:ph type="sldNum" sz="quarter" idx="12"/>
          </p:nvPr>
        </p:nvSpPr>
        <p:spPr/>
        <p:txBody>
          <a:bodyPr/>
          <a:lstStyle/>
          <a:p>
            <a:fld id="{18F51ADA-292D-0C4D-830D-A064BE0D8AF0}" type="slidenum">
              <a:rPr lang="en-GB" smtClean="0"/>
              <a:pPr/>
              <a:t>‹#›</a:t>
            </a:fld>
            <a:endParaRPr lang="en-GB"/>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GB" smtClean="0"/>
              <a:t>Click to edit Master subtitle style</a:t>
            </a:r>
            <a:endParaRPr kumimoji="0" lang="en-US"/>
          </a:p>
        </p:txBody>
      </p:sp>
      <p:sp>
        <p:nvSpPr>
          <p:cNvPr id="28" name="Date Placeholder 27"/>
          <p:cNvSpPr>
            <a:spLocks noGrp="1"/>
          </p:cNvSpPr>
          <p:nvPr>
            <p:ph type="dt" sz="half" idx="10"/>
          </p:nvPr>
        </p:nvSpPr>
        <p:spPr/>
        <p:txBody>
          <a:bodyPr/>
          <a:lstStyle/>
          <a:p>
            <a:fld id="{E46962CC-BF10-5B40-97F8-87FAF6551D48}" type="datetime4">
              <a:rPr lang="en-US" smtClean="0"/>
              <a:pPr/>
              <a:t>April 16, 2015</a:t>
            </a:fld>
            <a:endParaRPr lang="en-GB"/>
          </a:p>
        </p:txBody>
      </p:sp>
      <p:sp>
        <p:nvSpPr>
          <p:cNvPr id="17" name="Footer Placeholder 16"/>
          <p:cNvSpPr>
            <a:spLocks noGrp="1"/>
          </p:cNvSpPr>
          <p:nvPr>
            <p:ph type="ftr" sz="quarter" idx="11"/>
          </p:nvPr>
        </p:nvSpPr>
        <p:spPr/>
        <p:txBody>
          <a:bodyPr/>
          <a:lstStyle/>
          <a:p>
            <a:r>
              <a:rPr lang="en-US" smtClean="0"/>
              <a:t>© Gilb.com      Agility is the Tool</a:t>
            </a:r>
            <a:endParaRPr lang="en-GB"/>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5822FB46-FB7B-4879-9B1A-EE9F4DE9AFD3}"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GB"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GB" smtClean="0"/>
              <a:t>Click to edit Master title style</a:t>
            </a:r>
            <a:endParaRPr kumimoji="0" lang="en-US"/>
          </a:p>
        </p:txBody>
      </p:sp>
      <p:sp>
        <p:nvSpPr>
          <p:cNvPr id="4" name="Date Placeholder 3"/>
          <p:cNvSpPr>
            <a:spLocks noGrp="1"/>
          </p:cNvSpPr>
          <p:nvPr>
            <p:ph type="dt" sz="half" idx="10"/>
          </p:nvPr>
        </p:nvSpPr>
        <p:spPr/>
        <p:txBody>
          <a:bodyPr/>
          <a:lstStyle/>
          <a:p>
            <a:fld id="{228E9C45-94B4-7843-B750-816B59BB1094}" type="datetime4">
              <a:rPr lang="en-US" smtClean="0"/>
              <a:pPr/>
              <a:t>April 16, 2015</a:t>
            </a:fld>
            <a:endParaRPr lang="en-GB"/>
          </a:p>
        </p:txBody>
      </p:sp>
      <p:sp>
        <p:nvSpPr>
          <p:cNvPr id="5" name="Footer Placeholder 4"/>
          <p:cNvSpPr>
            <a:spLocks noGrp="1"/>
          </p:cNvSpPr>
          <p:nvPr>
            <p:ph type="ftr" sz="quarter" idx="11"/>
          </p:nvPr>
        </p:nvSpPr>
        <p:spPr/>
        <p:txBody>
          <a:bodyPr/>
          <a:lstStyle/>
          <a:p>
            <a:r>
              <a:rPr lang="en-US" smtClean="0"/>
              <a:t>© Gilb.com      Agility is the Tool</a:t>
            </a:r>
            <a:endParaRPr lang="en-GB"/>
          </a:p>
        </p:txBody>
      </p:sp>
      <p:sp>
        <p:nvSpPr>
          <p:cNvPr id="6" name="Slide Number Placeholder 5"/>
          <p:cNvSpPr>
            <a:spLocks noGrp="1"/>
          </p:cNvSpPr>
          <p:nvPr>
            <p:ph type="sldNum" sz="quarter" idx="12"/>
          </p:nvPr>
        </p:nvSpPr>
        <p:spPr/>
        <p:txBody>
          <a:bodyPr/>
          <a:lstStyle/>
          <a:p>
            <a:fld id="{18F51ADA-292D-0C4D-830D-A064BE0D8AF0}" type="slidenum">
              <a:rPr lang="en-GB" smtClean="0"/>
              <a:pPr/>
              <a:t>‹#›</a:t>
            </a:fld>
            <a:endParaRPr lang="en-GB"/>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GB" smtClean="0"/>
              <a:t>Click to edit Master text styles</a:t>
            </a:r>
          </a:p>
          <a:p>
            <a:pPr lvl="1" eaLnBrk="1" latinLnBrk="0" hangingPunct="1"/>
            <a:r>
              <a:rPr lang="en-GB" smtClean="0"/>
              <a:t>Second level</a:t>
            </a:r>
          </a:p>
          <a:p>
            <a:pPr lvl="2" eaLnBrk="1" latinLnBrk="0" hangingPunct="1"/>
            <a:r>
              <a:rPr lang="en-GB" smtClean="0"/>
              <a:t>Third level</a:t>
            </a:r>
          </a:p>
          <a:p>
            <a:pPr lvl="3" eaLnBrk="1" latinLnBrk="0" hangingPunct="1"/>
            <a:r>
              <a:rPr lang="en-GB" smtClean="0"/>
              <a:t>Fourth level</a:t>
            </a:r>
          </a:p>
          <a:p>
            <a:pPr lvl="4" eaLnBrk="1" latinLnBrk="0" hangingPunct="1"/>
            <a:r>
              <a:rPr lang="en-GB" smtClean="0"/>
              <a:t>Fifth level</a:t>
            </a:r>
            <a:endParaRPr kumimoji="0"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GB"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GB" smtClean="0"/>
              <a:t>Click to edit Master text styles</a:t>
            </a:r>
          </a:p>
        </p:txBody>
      </p:sp>
      <p:sp>
        <p:nvSpPr>
          <p:cNvPr id="4" name="Date Placeholder 3"/>
          <p:cNvSpPr>
            <a:spLocks noGrp="1"/>
          </p:cNvSpPr>
          <p:nvPr>
            <p:ph type="dt" sz="half" idx="10"/>
          </p:nvPr>
        </p:nvSpPr>
        <p:spPr/>
        <p:txBody>
          <a:bodyPr/>
          <a:lstStyle/>
          <a:p>
            <a:fld id="{2E0094EC-DC34-9E46-BF03-003E0E843C17}" type="datetime4">
              <a:rPr lang="en-US" smtClean="0"/>
              <a:pPr/>
              <a:t>April 16, 2015</a:t>
            </a:fld>
            <a:endParaRPr lang="en-GB"/>
          </a:p>
        </p:txBody>
      </p:sp>
      <p:sp>
        <p:nvSpPr>
          <p:cNvPr id="5" name="Footer Placeholder 4"/>
          <p:cNvSpPr>
            <a:spLocks noGrp="1"/>
          </p:cNvSpPr>
          <p:nvPr>
            <p:ph type="ftr" sz="quarter" idx="11"/>
          </p:nvPr>
        </p:nvSpPr>
        <p:spPr>
          <a:xfrm>
            <a:off x="800100" y="6172200"/>
            <a:ext cx="4000500" cy="457200"/>
          </a:xfrm>
        </p:spPr>
        <p:txBody>
          <a:bodyPr/>
          <a:lstStyle/>
          <a:p>
            <a:r>
              <a:rPr lang="en-US" smtClean="0"/>
              <a:t>© Gilb.com      Agility is the Tool</a:t>
            </a:r>
            <a:endParaRPr lang="en-GB"/>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18F51ADA-292D-0C4D-830D-A064BE0D8AF0}" type="slidenum">
              <a:rPr lang="en-GB" smtClean="0"/>
              <a:pPr/>
              <a:t>‹#›</a:t>
            </a:fld>
            <a:endParaRPr lang="en-GB"/>
          </a:p>
        </p:txBody>
      </p:sp>
    </p:spTree>
  </p:cSld>
  <p:clrMapOvr>
    <a:overrideClrMapping bg1="lt1" tx1="dk1" bg2="lt2" tx2="dk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GB" smtClean="0"/>
              <a:t>Click to edit Master title style</a:t>
            </a:r>
            <a:endParaRPr kumimoji="0" lang="en-US"/>
          </a:p>
        </p:txBody>
      </p:sp>
      <p:sp>
        <p:nvSpPr>
          <p:cNvPr id="5" name="Date Placeholder 4"/>
          <p:cNvSpPr>
            <a:spLocks noGrp="1"/>
          </p:cNvSpPr>
          <p:nvPr>
            <p:ph type="dt" sz="half" idx="10"/>
          </p:nvPr>
        </p:nvSpPr>
        <p:spPr/>
        <p:txBody>
          <a:bodyPr/>
          <a:lstStyle/>
          <a:p>
            <a:fld id="{7B47CCA0-E002-FA45-B3C4-3F5A6200FDA0}" type="datetime4">
              <a:rPr lang="en-US" smtClean="0"/>
              <a:pPr/>
              <a:t>April 16, 2015</a:t>
            </a:fld>
            <a:endParaRPr lang="en-GB"/>
          </a:p>
        </p:txBody>
      </p:sp>
      <p:sp>
        <p:nvSpPr>
          <p:cNvPr id="6" name="Footer Placeholder 5"/>
          <p:cNvSpPr>
            <a:spLocks noGrp="1"/>
          </p:cNvSpPr>
          <p:nvPr>
            <p:ph type="ftr" sz="quarter" idx="11"/>
          </p:nvPr>
        </p:nvSpPr>
        <p:spPr/>
        <p:txBody>
          <a:bodyPr/>
          <a:lstStyle/>
          <a:p>
            <a:r>
              <a:rPr lang="en-US" smtClean="0"/>
              <a:t>© Gilb.com      Agility is the Tool</a:t>
            </a:r>
            <a:endParaRPr lang="en-GB"/>
          </a:p>
        </p:txBody>
      </p:sp>
      <p:sp>
        <p:nvSpPr>
          <p:cNvPr id="7" name="Slide Number Placeholder 6"/>
          <p:cNvSpPr>
            <a:spLocks noGrp="1"/>
          </p:cNvSpPr>
          <p:nvPr>
            <p:ph type="sldNum" sz="quarter" idx="12"/>
          </p:nvPr>
        </p:nvSpPr>
        <p:spPr/>
        <p:txBody>
          <a:bodyPr/>
          <a:lstStyle/>
          <a:p>
            <a:fld id="{18F51ADA-292D-0C4D-830D-A064BE0D8AF0}" type="slidenum">
              <a:rPr lang="en-GB" smtClean="0"/>
              <a:pPr/>
              <a:t>‹#›</a:t>
            </a:fld>
            <a:endParaRPr lang="en-GB"/>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GB" smtClean="0"/>
              <a:t>Click to edit Master text styles</a:t>
            </a:r>
          </a:p>
          <a:p>
            <a:pPr lvl="1" eaLnBrk="1" latinLnBrk="0" hangingPunct="1"/>
            <a:r>
              <a:rPr lang="en-GB" smtClean="0"/>
              <a:t>Second level</a:t>
            </a:r>
          </a:p>
          <a:p>
            <a:pPr lvl="2" eaLnBrk="1" latinLnBrk="0" hangingPunct="1"/>
            <a:r>
              <a:rPr lang="en-GB" smtClean="0"/>
              <a:t>Third level</a:t>
            </a:r>
          </a:p>
          <a:p>
            <a:pPr lvl="3" eaLnBrk="1" latinLnBrk="0" hangingPunct="1"/>
            <a:r>
              <a:rPr lang="en-GB" smtClean="0"/>
              <a:t>Fourth level</a:t>
            </a:r>
          </a:p>
          <a:p>
            <a:pPr lvl="4" eaLnBrk="1" latinLnBrk="0" hangingPunct="1"/>
            <a:r>
              <a:rPr lang="en-GB"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GB" smtClean="0"/>
              <a:t>Click to edit Master text styles</a:t>
            </a:r>
          </a:p>
          <a:p>
            <a:pPr lvl="1" eaLnBrk="1" latinLnBrk="0" hangingPunct="1"/>
            <a:r>
              <a:rPr lang="en-GB" smtClean="0"/>
              <a:t>Second level</a:t>
            </a:r>
          </a:p>
          <a:p>
            <a:pPr lvl="2" eaLnBrk="1" latinLnBrk="0" hangingPunct="1"/>
            <a:r>
              <a:rPr lang="en-GB" smtClean="0"/>
              <a:t>Third level</a:t>
            </a:r>
          </a:p>
          <a:p>
            <a:pPr lvl="3" eaLnBrk="1" latinLnBrk="0" hangingPunct="1"/>
            <a:r>
              <a:rPr lang="en-GB" smtClean="0"/>
              <a:t>Fourth level</a:t>
            </a:r>
          </a:p>
          <a:p>
            <a:pPr lvl="4" eaLnBrk="1" latinLnBrk="0" hangingPunct="1"/>
            <a:r>
              <a:rPr lang="en-GB" smtClean="0"/>
              <a:t>Fifth level</a:t>
            </a:r>
            <a:endParaRPr kumimoji="0"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GB"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GB"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GB" smtClean="0"/>
              <a:t>Click to edit Master text styles</a:t>
            </a:r>
          </a:p>
        </p:txBody>
      </p:sp>
      <p:sp>
        <p:nvSpPr>
          <p:cNvPr id="7" name="Date Placeholder 6"/>
          <p:cNvSpPr>
            <a:spLocks noGrp="1"/>
          </p:cNvSpPr>
          <p:nvPr>
            <p:ph type="dt" sz="half" idx="10"/>
          </p:nvPr>
        </p:nvSpPr>
        <p:spPr/>
        <p:txBody>
          <a:bodyPr/>
          <a:lstStyle/>
          <a:p>
            <a:fld id="{4141F146-BC93-1E41-A112-EB50FE79C01D}" type="datetime4">
              <a:rPr lang="en-US" smtClean="0"/>
              <a:pPr/>
              <a:t>April 16, 2015</a:t>
            </a:fld>
            <a:endParaRPr lang="en-GB"/>
          </a:p>
        </p:txBody>
      </p:sp>
      <p:sp>
        <p:nvSpPr>
          <p:cNvPr id="8" name="Footer Placeholder 7"/>
          <p:cNvSpPr>
            <a:spLocks noGrp="1"/>
          </p:cNvSpPr>
          <p:nvPr>
            <p:ph type="ftr" sz="quarter" idx="11"/>
          </p:nvPr>
        </p:nvSpPr>
        <p:spPr/>
        <p:txBody>
          <a:bodyPr/>
          <a:lstStyle/>
          <a:p>
            <a:r>
              <a:rPr lang="en-US" smtClean="0"/>
              <a:t>© Gilb.com      Agility is the Tool</a:t>
            </a:r>
            <a:endParaRPr lang="en-GB"/>
          </a:p>
        </p:txBody>
      </p:sp>
      <p:sp>
        <p:nvSpPr>
          <p:cNvPr id="9" name="Slide Number Placeholder 8"/>
          <p:cNvSpPr>
            <a:spLocks noGrp="1"/>
          </p:cNvSpPr>
          <p:nvPr>
            <p:ph type="sldNum" sz="quarter" idx="12"/>
          </p:nvPr>
        </p:nvSpPr>
        <p:spPr/>
        <p:txBody>
          <a:bodyPr/>
          <a:lstStyle/>
          <a:p>
            <a:fld id="{18F51ADA-292D-0C4D-830D-A064BE0D8AF0}" type="slidenum">
              <a:rPr lang="en-GB" smtClean="0"/>
              <a:pPr/>
              <a:t>‹#›</a:t>
            </a:fld>
            <a:endParaRPr lang="en-GB"/>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GB" smtClean="0"/>
              <a:t>Click to edit Master text styles</a:t>
            </a:r>
          </a:p>
          <a:p>
            <a:pPr lvl="1" eaLnBrk="1" latinLnBrk="0" hangingPunct="1"/>
            <a:r>
              <a:rPr lang="en-GB" smtClean="0"/>
              <a:t>Second level</a:t>
            </a:r>
          </a:p>
          <a:p>
            <a:pPr lvl="2" eaLnBrk="1" latinLnBrk="0" hangingPunct="1"/>
            <a:r>
              <a:rPr lang="en-GB" smtClean="0"/>
              <a:t>Third level</a:t>
            </a:r>
          </a:p>
          <a:p>
            <a:pPr lvl="3" eaLnBrk="1" latinLnBrk="0" hangingPunct="1"/>
            <a:r>
              <a:rPr lang="en-GB" smtClean="0"/>
              <a:t>Fourth level</a:t>
            </a:r>
          </a:p>
          <a:p>
            <a:pPr lvl="4" eaLnBrk="1" latinLnBrk="0" hangingPunct="1"/>
            <a:r>
              <a:rPr lang="en-GB"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GB" smtClean="0"/>
              <a:t>Click to edit Master text styles</a:t>
            </a:r>
          </a:p>
          <a:p>
            <a:pPr lvl="1" eaLnBrk="1" latinLnBrk="0" hangingPunct="1"/>
            <a:r>
              <a:rPr lang="en-GB" smtClean="0"/>
              <a:t>Second level</a:t>
            </a:r>
          </a:p>
          <a:p>
            <a:pPr lvl="2" eaLnBrk="1" latinLnBrk="0" hangingPunct="1"/>
            <a:r>
              <a:rPr lang="en-GB" smtClean="0"/>
              <a:t>Third level</a:t>
            </a:r>
          </a:p>
          <a:p>
            <a:pPr lvl="3" eaLnBrk="1" latinLnBrk="0" hangingPunct="1"/>
            <a:r>
              <a:rPr lang="en-GB" smtClean="0"/>
              <a:t>Fourth level</a:t>
            </a:r>
          </a:p>
          <a:p>
            <a:pPr lvl="4" eaLnBrk="1" latinLnBrk="0" hangingPunct="1"/>
            <a:r>
              <a:rPr lang="en-GB" smtClean="0"/>
              <a:t>Fifth level</a:t>
            </a:r>
            <a:endParaRPr kumimoji="0"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GB" smtClean="0"/>
              <a:t>Click to edit Master title style</a:t>
            </a:r>
            <a:endParaRPr kumimoji="0" lang="en-US"/>
          </a:p>
        </p:txBody>
      </p:sp>
      <p:sp>
        <p:nvSpPr>
          <p:cNvPr id="3" name="Date Placeholder 2"/>
          <p:cNvSpPr>
            <a:spLocks noGrp="1"/>
          </p:cNvSpPr>
          <p:nvPr>
            <p:ph type="dt" sz="half" idx="10"/>
          </p:nvPr>
        </p:nvSpPr>
        <p:spPr/>
        <p:txBody>
          <a:bodyPr/>
          <a:lstStyle/>
          <a:p>
            <a:fld id="{6083D1BD-5B59-524E-B19E-966F26A9644E}" type="datetime4">
              <a:rPr lang="en-US" smtClean="0"/>
              <a:pPr/>
              <a:t>April 16, 2015</a:t>
            </a:fld>
            <a:endParaRPr lang="en-GB"/>
          </a:p>
        </p:txBody>
      </p:sp>
      <p:sp>
        <p:nvSpPr>
          <p:cNvPr id="4" name="Footer Placeholder 3"/>
          <p:cNvSpPr>
            <a:spLocks noGrp="1"/>
          </p:cNvSpPr>
          <p:nvPr>
            <p:ph type="ftr" sz="quarter" idx="11"/>
          </p:nvPr>
        </p:nvSpPr>
        <p:spPr/>
        <p:txBody>
          <a:bodyPr/>
          <a:lstStyle/>
          <a:p>
            <a:r>
              <a:rPr lang="en-US" smtClean="0"/>
              <a:t>© Gilb.com      Agility is the Tool</a:t>
            </a:r>
            <a:endParaRPr lang="en-GB"/>
          </a:p>
        </p:txBody>
      </p:sp>
      <p:sp>
        <p:nvSpPr>
          <p:cNvPr id="5" name="Slide Number Placeholder 4"/>
          <p:cNvSpPr>
            <a:spLocks noGrp="1"/>
          </p:cNvSpPr>
          <p:nvPr>
            <p:ph type="sldNum" sz="quarter" idx="12"/>
          </p:nvPr>
        </p:nvSpPr>
        <p:spPr/>
        <p:txBody>
          <a:bodyPr/>
          <a:lstStyle/>
          <a:p>
            <a:fld id="{18F51ADA-292D-0C4D-830D-A064BE0D8AF0}"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lstStyle>
          <a:p>
            <a:r>
              <a:rPr kumimoji="0" lang="en-GB"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GB" smtClean="0"/>
              <a:t>Click to edit Master text styles</a:t>
            </a:r>
          </a:p>
        </p:txBody>
      </p:sp>
      <p:sp>
        <p:nvSpPr>
          <p:cNvPr id="4" name="Date Placeholder 3"/>
          <p:cNvSpPr>
            <a:spLocks noGrp="1"/>
          </p:cNvSpPr>
          <p:nvPr>
            <p:ph type="dt" sz="half" idx="10"/>
          </p:nvPr>
        </p:nvSpPr>
        <p:spPr/>
        <p:txBody>
          <a:bodyPr/>
          <a:lstStyle/>
          <a:p>
            <a:fld id="{BE22666D-9DE2-374B-92DF-42CEDB703D54}" type="datetime4">
              <a:rPr lang="en-US" smtClean="0"/>
              <a:pPr/>
              <a:t>April 16, 2015</a:t>
            </a:fld>
            <a:endParaRPr lang="en-GB"/>
          </a:p>
        </p:txBody>
      </p:sp>
      <p:sp>
        <p:nvSpPr>
          <p:cNvPr id="5" name="Footer Placeholder 4"/>
          <p:cNvSpPr>
            <a:spLocks noGrp="1"/>
          </p:cNvSpPr>
          <p:nvPr>
            <p:ph type="ftr" sz="quarter" idx="11"/>
          </p:nvPr>
        </p:nvSpPr>
        <p:spPr/>
        <p:txBody>
          <a:bodyPr/>
          <a:lstStyle/>
          <a:p>
            <a:r>
              <a:rPr lang="en-US" smtClean="0"/>
              <a:t>© Gilb.com      Agility is the Tool</a:t>
            </a:r>
            <a:endParaRPr lang="en-GB"/>
          </a:p>
        </p:txBody>
      </p:sp>
      <p:sp>
        <p:nvSpPr>
          <p:cNvPr id="6" name="Slide Number Placeholder 5"/>
          <p:cNvSpPr>
            <a:spLocks noGrp="1"/>
          </p:cNvSpPr>
          <p:nvPr>
            <p:ph type="sldNum" sz="quarter" idx="12"/>
          </p:nvPr>
        </p:nvSpPr>
        <p:spPr/>
        <p:txBody>
          <a:bodyPr/>
          <a:lstStyle/>
          <a:p>
            <a:fld id="{18F51ADA-292D-0C4D-830D-A064BE0D8AF0}" type="slidenum">
              <a:rPr lang="en-GB" smtClean="0"/>
              <a:pPr/>
              <a:t>‹#›</a:t>
            </a:fld>
            <a:endParaRPr lang="en-GB"/>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59BA3F8-E4AA-B546-A3BA-F5D235DA5276}" type="datetime4">
              <a:rPr lang="en-US" smtClean="0"/>
              <a:pPr/>
              <a:t>April 16, 2015</a:t>
            </a:fld>
            <a:endParaRPr lang="en-GB"/>
          </a:p>
        </p:txBody>
      </p:sp>
      <p:sp>
        <p:nvSpPr>
          <p:cNvPr id="3" name="Footer Placeholder 2"/>
          <p:cNvSpPr>
            <a:spLocks noGrp="1"/>
          </p:cNvSpPr>
          <p:nvPr>
            <p:ph type="ftr" sz="quarter" idx="11"/>
          </p:nvPr>
        </p:nvSpPr>
        <p:spPr/>
        <p:txBody>
          <a:bodyPr/>
          <a:lstStyle/>
          <a:p>
            <a:r>
              <a:rPr lang="en-US" smtClean="0"/>
              <a:t>© Gilb.com      Agility is the Tool</a:t>
            </a:r>
            <a:endParaRPr lang="en-GB"/>
          </a:p>
        </p:txBody>
      </p:sp>
      <p:sp>
        <p:nvSpPr>
          <p:cNvPr id="4" name="Slide Number Placeholder 3"/>
          <p:cNvSpPr>
            <a:spLocks noGrp="1"/>
          </p:cNvSpPr>
          <p:nvPr>
            <p:ph type="sldNum" sz="quarter" idx="12"/>
          </p:nvPr>
        </p:nvSpPr>
        <p:spPr/>
        <p:txBody>
          <a:bodyPr/>
          <a:lstStyle/>
          <a:p>
            <a:fld id="{18F51ADA-292D-0C4D-830D-A064BE0D8AF0}" type="slidenum">
              <a:rPr lang="en-GB" smtClean="0"/>
              <a:pPr/>
              <a:t>‹#›</a:t>
            </a:fld>
            <a:endParaRPr lang="en-GB"/>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GB"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GB" smtClean="0"/>
              <a:t>Click to edit Master text styles</a:t>
            </a:r>
          </a:p>
        </p:txBody>
      </p:sp>
      <p:sp>
        <p:nvSpPr>
          <p:cNvPr id="5" name="Date Placeholder 4"/>
          <p:cNvSpPr>
            <a:spLocks noGrp="1"/>
          </p:cNvSpPr>
          <p:nvPr>
            <p:ph type="dt" sz="half" idx="10"/>
          </p:nvPr>
        </p:nvSpPr>
        <p:spPr/>
        <p:txBody>
          <a:bodyPr/>
          <a:lstStyle/>
          <a:p>
            <a:fld id="{3F923E49-9DDB-724B-B16D-63140DE3F87A}" type="datetime4">
              <a:rPr lang="en-US" smtClean="0"/>
              <a:pPr/>
              <a:t>April 16, 2015</a:t>
            </a:fld>
            <a:endParaRPr lang="en-GB"/>
          </a:p>
        </p:txBody>
      </p:sp>
      <p:sp>
        <p:nvSpPr>
          <p:cNvPr id="6" name="Footer Placeholder 5"/>
          <p:cNvSpPr>
            <a:spLocks noGrp="1"/>
          </p:cNvSpPr>
          <p:nvPr>
            <p:ph type="ftr" sz="quarter" idx="11"/>
          </p:nvPr>
        </p:nvSpPr>
        <p:spPr/>
        <p:txBody>
          <a:bodyPr/>
          <a:lstStyle/>
          <a:p>
            <a:r>
              <a:rPr lang="en-US" smtClean="0"/>
              <a:t>© Gilb.com      Agility is the Tool</a:t>
            </a:r>
            <a:endParaRPr lang="en-GB"/>
          </a:p>
        </p:txBody>
      </p:sp>
      <p:sp>
        <p:nvSpPr>
          <p:cNvPr id="7" name="Slide Number Placeholder 6"/>
          <p:cNvSpPr>
            <a:spLocks noGrp="1"/>
          </p:cNvSpPr>
          <p:nvPr>
            <p:ph type="sldNum" sz="quarter" idx="12"/>
          </p:nvPr>
        </p:nvSpPr>
        <p:spPr/>
        <p:txBody>
          <a:bodyPr/>
          <a:lstStyle/>
          <a:p>
            <a:fld id="{3FFF1679-83E0-4571-98D7-4BB535B5F505}"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GB" smtClean="0"/>
              <a:t>Click to edit Master text styles</a:t>
            </a:r>
          </a:p>
          <a:p>
            <a:pPr lvl="1" eaLnBrk="1" latinLnBrk="0" hangingPunct="1"/>
            <a:r>
              <a:rPr lang="en-GB" smtClean="0"/>
              <a:t>Second level</a:t>
            </a:r>
          </a:p>
          <a:p>
            <a:pPr lvl="2" eaLnBrk="1" latinLnBrk="0" hangingPunct="1"/>
            <a:r>
              <a:rPr lang="en-GB" smtClean="0"/>
              <a:t>Third level</a:t>
            </a:r>
          </a:p>
          <a:p>
            <a:pPr lvl="3" eaLnBrk="1" latinLnBrk="0" hangingPunct="1"/>
            <a:r>
              <a:rPr lang="en-GB" smtClean="0"/>
              <a:t>Fourth level</a:t>
            </a:r>
          </a:p>
          <a:p>
            <a:pPr lvl="4" eaLnBrk="1" latinLnBrk="0" hangingPunct="1"/>
            <a:r>
              <a:rPr lang="en-GB" smtClean="0"/>
              <a:t>Fifth level</a:t>
            </a:r>
            <a:endParaRPr kumimoji="0"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GB"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GB" smtClean="0"/>
              <a:t>Click to edit Master text styles</a:t>
            </a:r>
          </a:p>
        </p:txBody>
      </p:sp>
      <p:sp>
        <p:nvSpPr>
          <p:cNvPr id="5" name="Date Placeholder 4"/>
          <p:cNvSpPr>
            <a:spLocks noGrp="1"/>
          </p:cNvSpPr>
          <p:nvPr>
            <p:ph type="dt" sz="half" idx="10"/>
          </p:nvPr>
        </p:nvSpPr>
        <p:spPr/>
        <p:txBody>
          <a:bodyPr/>
          <a:lstStyle/>
          <a:p>
            <a:fld id="{A247E807-6747-5943-93AC-75D36C95A904}" type="datetime4">
              <a:rPr lang="en-US" smtClean="0"/>
              <a:pPr/>
              <a:t>April 16, 2015</a:t>
            </a:fld>
            <a:endParaRPr lang="en-GB"/>
          </a:p>
        </p:txBody>
      </p:sp>
      <p:sp>
        <p:nvSpPr>
          <p:cNvPr id="6" name="Footer Placeholder 5"/>
          <p:cNvSpPr>
            <a:spLocks noGrp="1"/>
          </p:cNvSpPr>
          <p:nvPr>
            <p:ph type="ftr" sz="quarter" idx="11"/>
          </p:nvPr>
        </p:nvSpPr>
        <p:spPr>
          <a:xfrm>
            <a:off x="914400" y="6172200"/>
            <a:ext cx="3886200" cy="457200"/>
          </a:xfrm>
        </p:spPr>
        <p:txBody>
          <a:bodyPr/>
          <a:lstStyle/>
          <a:p>
            <a:r>
              <a:rPr lang="en-US" smtClean="0"/>
              <a:t>© Gilb.com      Agility is the Tool</a:t>
            </a:r>
            <a:endParaRPr lang="en-GB"/>
          </a:p>
        </p:txBody>
      </p:sp>
      <p:sp>
        <p:nvSpPr>
          <p:cNvPr id="7" name="Slide Number Placeholder 6"/>
          <p:cNvSpPr>
            <a:spLocks noGrp="1"/>
          </p:cNvSpPr>
          <p:nvPr>
            <p:ph type="sldNum" sz="quarter" idx="12"/>
          </p:nvPr>
        </p:nvSpPr>
        <p:spPr>
          <a:xfrm>
            <a:off x="146304" y="6208776"/>
            <a:ext cx="457200" cy="457200"/>
          </a:xfrm>
        </p:spPr>
        <p:txBody>
          <a:bodyPr/>
          <a:lstStyle/>
          <a:p>
            <a:fld id="{18F51ADA-292D-0C4D-830D-A064BE0D8AF0}" type="slidenum">
              <a:rPr lang="en-GB" smtClean="0"/>
              <a:pPr/>
              <a:t>‹#›</a:t>
            </a:fld>
            <a:endParaRPr lang="en-GB"/>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GB" smtClean="0"/>
              <a:t>Click icon to add picture</a:t>
            </a:r>
            <a:endParaRPr kumimoji="0" 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GB"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GB" smtClean="0"/>
              <a:t>Click to edit Master text styles</a:t>
            </a:r>
          </a:p>
          <a:p>
            <a:pPr lvl="1" eaLnBrk="1" latinLnBrk="0" hangingPunct="1"/>
            <a:r>
              <a:rPr lang="en-GB" smtClean="0"/>
              <a:t>Second level</a:t>
            </a:r>
          </a:p>
          <a:p>
            <a:pPr lvl="2" eaLnBrk="1" latinLnBrk="0" hangingPunct="1"/>
            <a:r>
              <a:rPr lang="en-GB" smtClean="0"/>
              <a:t>Third level</a:t>
            </a:r>
          </a:p>
          <a:p>
            <a:pPr lvl="3" eaLnBrk="1" latinLnBrk="0" hangingPunct="1"/>
            <a:r>
              <a:rPr lang="en-GB" smtClean="0"/>
              <a:t>Fourth level</a:t>
            </a:r>
          </a:p>
          <a:p>
            <a:pPr lvl="4" eaLnBrk="1" latinLnBrk="0" hangingPunct="1"/>
            <a:r>
              <a:rPr lang="en-GB" smtClean="0"/>
              <a:t>Fifth level</a:t>
            </a:r>
            <a:endParaRPr kumimoji="0" lang="en-US"/>
          </a:p>
        </p:txBody>
      </p:sp>
      <p:sp>
        <p:nvSpPr>
          <p:cNvPr id="4" name="Date Placeholder 3"/>
          <p:cNvSpPr>
            <a:spLocks noGrp="1"/>
          </p:cNvSpPr>
          <p:nvPr>
            <p:ph type="dt" sz="half" idx="10"/>
          </p:nvPr>
        </p:nvSpPr>
        <p:spPr/>
        <p:txBody>
          <a:bodyPr/>
          <a:lstStyle/>
          <a:p>
            <a:fld id="{A2058601-B2B6-1141-87E5-12415B6D8F2B}" type="datetime4">
              <a:rPr lang="en-US" smtClean="0"/>
              <a:pPr/>
              <a:t>April 16, 2015</a:t>
            </a:fld>
            <a:endParaRPr lang="en-GB"/>
          </a:p>
        </p:txBody>
      </p:sp>
      <p:sp>
        <p:nvSpPr>
          <p:cNvPr id="5" name="Footer Placeholder 4"/>
          <p:cNvSpPr>
            <a:spLocks noGrp="1"/>
          </p:cNvSpPr>
          <p:nvPr>
            <p:ph type="ftr" sz="quarter" idx="11"/>
          </p:nvPr>
        </p:nvSpPr>
        <p:spPr/>
        <p:txBody>
          <a:bodyPr/>
          <a:lstStyle/>
          <a:p>
            <a:r>
              <a:rPr lang="en-US" smtClean="0"/>
              <a:t>© Gilb.com      Agility is the Tool</a:t>
            </a:r>
            <a:endParaRPr lang="en-GB"/>
          </a:p>
        </p:txBody>
      </p:sp>
      <p:sp>
        <p:nvSpPr>
          <p:cNvPr id="6" name="Slide Number Placeholder 5"/>
          <p:cNvSpPr>
            <a:spLocks noGrp="1"/>
          </p:cNvSpPr>
          <p:nvPr>
            <p:ph type="sldNum" sz="quarter" idx="12"/>
          </p:nvPr>
        </p:nvSpPr>
        <p:spPr/>
        <p:txBody>
          <a:bodyPr/>
          <a:lstStyle/>
          <a:p>
            <a:fld id="{18F51ADA-292D-0C4D-830D-A064BE0D8AF0}" type="slidenum">
              <a:rPr lang="en-GB" smtClean="0"/>
              <a:pPr/>
              <a:t>‹#›</a:t>
            </a:fld>
            <a:endParaRPr lang="en-GB"/>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GB"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GB" smtClean="0"/>
              <a:t>Click to edit Master text styles</a:t>
            </a:r>
          </a:p>
          <a:p>
            <a:pPr lvl="1" eaLnBrk="1" latinLnBrk="0" hangingPunct="1"/>
            <a:r>
              <a:rPr lang="en-GB" smtClean="0"/>
              <a:t>Second level</a:t>
            </a:r>
          </a:p>
          <a:p>
            <a:pPr lvl="2" eaLnBrk="1" latinLnBrk="0" hangingPunct="1"/>
            <a:r>
              <a:rPr lang="en-GB" smtClean="0"/>
              <a:t>Third level</a:t>
            </a:r>
          </a:p>
          <a:p>
            <a:pPr lvl="3" eaLnBrk="1" latinLnBrk="0" hangingPunct="1"/>
            <a:r>
              <a:rPr lang="en-GB" smtClean="0"/>
              <a:t>Fourth level</a:t>
            </a:r>
          </a:p>
          <a:p>
            <a:pPr lvl="4" eaLnBrk="1" latinLnBrk="0" hangingPunct="1"/>
            <a:r>
              <a:rPr lang="en-GB" smtClean="0"/>
              <a:t>Fifth level</a:t>
            </a:r>
            <a:endParaRPr kumimoji="0" lang="en-US"/>
          </a:p>
        </p:txBody>
      </p:sp>
      <p:sp>
        <p:nvSpPr>
          <p:cNvPr id="4" name="Date Placeholder 3"/>
          <p:cNvSpPr>
            <a:spLocks noGrp="1"/>
          </p:cNvSpPr>
          <p:nvPr>
            <p:ph type="dt" sz="half" idx="10"/>
          </p:nvPr>
        </p:nvSpPr>
        <p:spPr/>
        <p:txBody>
          <a:bodyPr/>
          <a:lstStyle/>
          <a:p>
            <a:fld id="{EA147583-531F-374A-B3EB-583561028AD6}" type="datetime4">
              <a:rPr lang="en-US" smtClean="0"/>
              <a:pPr/>
              <a:t>April 16, 2015</a:t>
            </a:fld>
            <a:endParaRPr lang="en-GB"/>
          </a:p>
        </p:txBody>
      </p:sp>
      <p:sp>
        <p:nvSpPr>
          <p:cNvPr id="5" name="Footer Placeholder 4"/>
          <p:cNvSpPr>
            <a:spLocks noGrp="1"/>
          </p:cNvSpPr>
          <p:nvPr>
            <p:ph type="ftr" sz="quarter" idx="11"/>
          </p:nvPr>
        </p:nvSpPr>
        <p:spPr/>
        <p:txBody>
          <a:bodyPr/>
          <a:lstStyle/>
          <a:p>
            <a:r>
              <a:rPr lang="en-US" smtClean="0"/>
              <a:t>© Gilb.com      Agility is the Tool</a:t>
            </a:r>
            <a:endParaRPr lang="en-GB"/>
          </a:p>
        </p:txBody>
      </p:sp>
      <p:sp>
        <p:nvSpPr>
          <p:cNvPr id="6" name="Slide Number Placeholder 5"/>
          <p:cNvSpPr>
            <a:spLocks noGrp="1"/>
          </p:cNvSpPr>
          <p:nvPr>
            <p:ph type="sldNum" sz="quarter" idx="12"/>
          </p:nvPr>
        </p:nvSpPr>
        <p:spPr/>
        <p:txBody>
          <a:bodyPr/>
          <a:lstStyle/>
          <a:p>
            <a:fld id="{18F51ADA-292D-0C4D-830D-A064BE0D8AF0}" type="slidenum">
              <a:rPr lang="en-GB" smtClean="0"/>
              <a:pPr/>
              <a:t>‹#›</a:t>
            </a:fld>
            <a:endParaRPr lang="en-GB"/>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800600" y="4624668"/>
            <a:ext cx="4038600" cy="933450"/>
          </a:xfrm>
        </p:spPr>
        <p:txBody>
          <a:bodyPr>
            <a:normAutofit/>
          </a:bodyPr>
          <a:lstStyle>
            <a:lvl1pPr>
              <a:defRPr sz="2800"/>
            </a:lvl1pPr>
          </a:lstStyle>
          <a:p>
            <a:r>
              <a:rPr lang="en-GB" smtClean="0"/>
              <a:t>Click to edit Master title style</a:t>
            </a:r>
            <a:endParaRPr/>
          </a:p>
        </p:txBody>
      </p:sp>
      <p:sp>
        <p:nvSpPr>
          <p:cNvPr id="3" name="Subtitle 2"/>
          <p:cNvSpPr>
            <a:spLocks noGrp="1"/>
          </p:cNvSpPr>
          <p:nvPr>
            <p:ph type="subTitle" idx="1"/>
          </p:nvPr>
        </p:nvSpPr>
        <p:spPr>
          <a:xfrm>
            <a:off x="4800600" y="5562599"/>
            <a:ext cx="4038600" cy="748553"/>
          </a:xfrm>
        </p:spPr>
        <p:txBody>
          <a:bodyPr>
            <a:normAutofit/>
          </a:bodyPr>
          <a:lstStyle>
            <a:lvl1pPr marL="0" indent="0" algn="l">
              <a:spcBef>
                <a:spcPts val="300"/>
              </a:spcBef>
              <a:buNone/>
              <a:defRPr sz="1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a:p>
        </p:txBody>
      </p:sp>
      <p:sp>
        <p:nvSpPr>
          <p:cNvPr id="4" name="Date Placeholder 3"/>
          <p:cNvSpPr>
            <a:spLocks noGrp="1"/>
          </p:cNvSpPr>
          <p:nvPr>
            <p:ph type="dt" sz="half" idx="10"/>
          </p:nvPr>
        </p:nvSpPr>
        <p:spPr>
          <a:xfrm>
            <a:off x="4800600" y="6425640"/>
            <a:ext cx="1232647" cy="365125"/>
          </a:xfrm>
        </p:spPr>
        <p:txBody>
          <a:bodyPr/>
          <a:lstStyle>
            <a:lvl1pPr algn="l">
              <a:defRPr/>
            </a:lvl1pPr>
          </a:lstStyle>
          <a:p>
            <a:fld id="{614BEF32-22F4-E149-A663-1CD4413AB507}" type="datetime4">
              <a:rPr lang="en-US" smtClean="0"/>
              <a:pPr/>
              <a:t>April 16, 2015</a:t>
            </a:fld>
            <a:endParaRPr lang="en-US"/>
          </a:p>
        </p:txBody>
      </p:sp>
      <p:sp>
        <p:nvSpPr>
          <p:cNvPr id="5" name="Footer Placeholder 4"/>
          <p:cNvSpPr>
            <a:spLocks noGrp="1"/>
          </p:cNvSpPr>
          <p:nvPr>
            <p:ph type="ftr" sz="quarter" idx="11"/>
          </p:nvPr>
        </p:nvSpPr>
        <p:spPr>
          <a:xfrm>
            <a:off x="6311153" y="6425640"/>
            <a:ext cx="2617694" cy="365125"/>
          </a:xfrm>
        </p:spPr>
        <p:txBody>
          <a:bodyPr/>
          <a:lstStyle>
            <a:lvl1pPr algn="r">
              <a:defRPr/>
            </a:lvl1pPr>
          </a:lstStyle>
          <a:p>
            <a:r>
              <a:rPr lang="en-US" smtClean="0"/>
              <a:t>© Gilb.com      Agility is the Tool</a:t>
            </a:r>
            <a:endParaRPr lang="en-US"/>
          </a:p>
        </p:txBody>
      </p:sp>
      <p:sp>
        <p:nvSpPr>
          <p:cNvPr id="7" name="Rectangle 6"/>
          <p:cNvSpPr/>
          <p:nvPr/>
        </p:nvSpPr>
        <p:spPr>
          <a:xfrm>
            <a:off x="282575" y="228600"/>
            <a:ext cx="4235450" cy="4187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6802438" y="228600"/>
            <a:ext cx="2057400" cy="20391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4624388" y="2377440"/>
            <a:ext cx="2057400" cy="2039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5" name="TextBox 14"/>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
        <p:nvSpPr>
          <p:cNvPr id="11" name="Rectangle 10"/>
          <p:cNvSpPr/>
          <p:nvPr/>
        </p:nvSpPr>
        <p:spPr>
          <a:xfrm>
            <a:off x="4624388" y="228600"/>
            <a:ext cx="2057400" cy="203911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p:nvSpPr>
        <p:spPr>
          <a:xfrm>
            <a:off x="6802438" y="2377440"/>
            <a:ext cx="2057400" cy="20391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7" name="Rectangle 6"/>
          <p:cNvSpPr/>
          <p:nvPr/>
        </p:nvSpPr>
        <p:spPr>
          <a:xfrm>
            <a:off x="8210550" y="282574"/>
            <a:ext cx="642097"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p:txBody>
          <a:bodyPr/>
          <a:lstStyle/>
          <a:p>
            <a:r>
              <a:rPr lang="en-GB" smtClean="0"/>
              <a:t>Click to edit Master title style</a:t>
            </a:r>
            <a:endParaRPr/>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a:p>
        </p:txBody>
      </p:sp>
      <p:sp>
        <p:nvSpPr>
          <p:cNvPr id="4" name="Date Placeholder 3"/>
          <p:cNvSpPr>
            <a:spLocks noGrp="1"/>
          </p:cNvSpPr>
          <p:nvPr>
            <p:ph type="dt" sz="half" idx="10"/>
          </p:nvPr>
        </p:nvSpPr>
        <p:spPr/>
        <p:txBody>
          <a:bodyPr/>
          <a:lstStyle/>
          <a:p>
            <a:fld id="{DA30E8AB-68AE-FD43-9C1A-9A8E205E43E1}" type="datetime4">
              <a:rPr lang="en-US" smtClean="0"/>
              <a:pPr/>
              <a:t>April 16, 2015</a:t>
            </a:fld>
            <a:endParaRPr lang="en-GB"/>
          </a:p>
        </p:txBody>
      </p:sp>
      <p:sp>
        <p:nvSpPr>
          <p:cNvPr id="5" name="Footer Placeholder 4"/>
          <p:cNvSpPr>
            <a:spLocks noGrp="1"/>
          </p:cNvSpPr>
          <p:nvPr>
            <p:ph type="ftr" sz="quarter" idx="11"/>
          </p:nvPr>
        </p:nvSpPr>
        <p:spPr/>
        <p:txBody>
          <a:bodyPr/>
          <a:lstStyle/>
          <a:p>
            <a:r>
              <a:rPr lang="en-US" smtClean="0"/>
              <a:t>© Gilb.com      Agility is the Tool</a:t>
            </a:r>
            <a:endParaRPr lang="en-GB"/>
          </a:p>
        </p:txBody>
      </p:sp>
      <p:sp>
        <p:nvSpPr>
          <p:cNvPr id="6" name="Slide Number Placeholder 5"/>
          <p:cNvSpPr>
            <a:spLocks noGrp="1"/>
          </p:cNvSpPr>
          <p:nvPr>
            <p:ph type="sldNum" sz="quarter" idx="12"/>
          </p:nvPr>
        </p:nvSpPr>
        <p:spPr/>
        <p:txBody>
          <a:bodyPr/>
          <a:lstStyle/>
          <a:p>
            <a:fld id="{18F51ADA-292D-0C4D-830D-A064BE0D8AF0}" type="slidenum">
              <a:rPr lang="en-GB" smtClean="0"/>
              <a:pPr/>
              <a:t>‹#›</a:t>
            </a:fld>
            <a:endParaRPr lang="en-GB"/>
          </a:p>
        </p:txBody>
      </p:sp>
      <p:sp>
        <p:nvSpPr>
          <p:cNvPr id="9" name="TextBox 8"/>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10" name="Rectangle 9"/>
          <p:cNvSpPr/>
          <p:nvPr/>
        </p:nvSpPr>
        <p:spPr>
          <a:xfrm>
            <a:off x="8068235" y="282574"/>
            <a:ext cx="91440" cy="1600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Title and Content, Alt.">
    <p:spTree>
      <p:nvGrpSpPr>
        <p:cNvPr id="1" name=""/>
        <p:cNvGrpSpPr/>
        <p:nvPr/>
      </p:nvGrpSpPr>
      <p:grpSpPr>
        <a:xfrm>
          <a:off x="0" y="0"/>
          <a:ext cx="0" cy="0"/>
          <a:chOff x="0" y="0"/>
          <a:chExt cx="0" cy="0"/>
        </a:xfrm>
      </p:grpSpPr>
      <p:sp>
        <p:nvSpPr>
          <p:cNvPr id="7" name="Rectangle 6"/>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98474" y="134471"/>
            <a:ext cx="7556313" cy="995082"/>
          </a:xfrm>
        </p:spPr>
        <p:txBody>
          <a:bodyPr anchor="b" anchorCtr="0"/>
          <a:lstStyle/>
          <a:p>
            <a:r>
              <a:rPr lang="en-GB" smtClean="0"/>
              <a:t>Click to edit Master title style</a:t>
            </a:r>
            <a:endParaRPr/>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a:p>
        </p:txBody>
      </p:sp>
      <p:sp>
        <p:nvSpPr>
          <p:cNvPr id="4" name="Date Placeholder 3"/>
          <p:cNvSpPr>
            <a:spLocks noGrp="1"/>
          </p:cNvSpPr>
          <p:nvPr>
            <p:ph type="dt" sz="half" idx="10"/>
          </p:nvPr>
        </p:nvSpPr>
        <p:spPr/>
        <p:txBody>
          <a:bodyPr/>
          <a:lstStyle/>
          <a:p>
            <a:fld id="{DBE44121-828B-6C49-869A-A4A4E619A916}" type="datetime4">
              <a:rPr lang="en-US" smtClean="0"/>
              <a:pPr/>
              <a:t>April 16, 2015</a:t>
            </a:fld>
            <a:endParaRPr lang="en-GB"/>
          </a:p>
        </p:txBody>
      </p:sp>
      <p:sp>
        <p:nvSpPr>
          <p:cNvPr id="5" name="Footer Placeholder 4"/>
          <p:cNvSpPr>
            <a:spLocks noGrp="1"/>
          </p:cNvSpPr>
          <p:nvPr>
            <p:ph type="ftr" sz="quarter" idx="11"/>
          </p:nvPr>
        </p:nvSpPr>
        <p:spPr/>
        <p:txBody>
          <a:bodyPr/>
          <a:lstStyle/>
          <a:p>
            <a:r>
              <a:rPr lang="en-US" smtClean="0"/>
              <a:t>© Gilb.com      Agility is the Tool</a:t>
            </a:r>
            <a:endParaRPr lang="en-GB"/>
          </a:p>
        </p:txBody>
      </p:sp>
      <p:sp>
        <p:nvSpPr>
          <p:cNvPr id="6" name="Slide Number Placeholder 5"/>
          <p:cNvSpPr>
            <a:spLocks noGrp="1"/>
          </p:cNvSpPr>
          <p:nvPr>
            <p:ph type="sldNum" sz="quarter" idx="12"/>
          </p:nvPr>
        </p:nvSpPr>
        <p:spPr/>
        <p:txBody>
          <a:bodyPr/>
          <a:lstStyle/>
          <a:p>
            <a:fld id="{18F51ADA-292D-0C4D-830D-A064BE0D8AF0}" type="slidenum">
              <a:rPr lang="en-GB" smtClean="0"/>
              <a:pPr/>
              <a:t>‹#›</a:t>
            </a:fld>
            <a:endParaRPr lang="en-GB"/>
          </a:p>
        </p:txBody>
      </p:sp>
      <p:sp>
        <p:nvSpPr>
          <p:cNvPr id="9" name="TextBox 8"/>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10" name="Text Placeholder 3"/>
          <p:cNvSpPr>
            <a:spLocks noGrp="1"/>
          </p:cNvSpPr>
          <p:nvPr>
            <p:ph type="body" sz="half" idx="2"/>
          </p:nvPr>
        </p:nvSpPr>
        <p:spPr>
          <a:xfrm>
            <a:off x="498518" y="1129553"/>
            <a:ext cx="7558960" cy="774700"/>
          </a:xfrm>
        </p:spPr>
        <p:txBody>
          <a:bodyPr vert="horz" lIns="91440" tIns="45720" rIns="91440" bIns="45720" rtlCol="0" anchor="t" anchorCtr="0">
            <a:noAutofit/>
          </a:bodyPr>
          <a:lstStyle>
            <a:lvl1pPr marL="0" indent="0">
              <a:buNone/>
              <a:defRPr kumimoji="0" sz="2400" b="0" i="0" u="none" strike="noStrike" kern="1200" cap="none" spc="0" normalizeH="0" baseline="0">
                <a:ln>
                  <a:noFill/>
                </a:ln>
                <a:solidFill>
                  <a:schemeClr val="accent3"/>
                </a:solidFill>
                <a:effectLst/>
                <a:uLnTx/>
                <a:uFillTx/>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GB" smtClean="0"/>
              <a:t>Click to edit Master text styles</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Title Slide with 2 Pictures">
    <p:spTree>
      <p:nvGrpSpPr>
        <p:cNvPr id="1" name=""/>
        <p:cNvGrpSpPr/>
        <p:nvPr/>
      </p:nvGrpSpPr>
      <p:grpSpPr>
        <a:xfrm>
          <a:off x="0" y="0"/>
          <a:ext cx="0" cy="0"/>
          <a:chOff x="0" y="0"/>
          <a:chExt cx="0" cy="0"/>
        </a:xfrm>
      </p:grpSpPr>
      <p:sp>
        <p:nvSpPr>
          <p:cNvPr id="2" name="Title 1"/>
          <p:cNvSpPr>
            <a:spLocks noGrp="1"/>
          </p:cNvSpPr>
          <p:nvPr>
            <p:ph type="ctrTitle"/>
          </p:nvPr>
        </p:nvSpPr>
        <p:spPr>
          <a:xfrm>
            <a:off x="4800600" y="4624668"/>
            <a:ext cx="4038600" cy="933450"/>
          </a:xfrm>
        </p:spPr>
        <p:txBody>
          <a:bodyPr>
            <a:normAutofit/>
          </a:bodyPr>
          <a:lstStyle>
            <a:lvl1pPr>
              <a:defRPr sz="2800"/>
            </a:lvl1pPr>
          </a:lstStyle>
          <a:p>
            <a:r>
              <a:rPr lang="en-GB" smtClean="0"/>
              <a:t>Click to edit Master title style</a:t>
            </a:r>
            <a:endParaRPr/>
          </a:p>
        </p:txBody>
      </p:sp>
      <p:sp>
        <p:nvSpPr>
          <p:cNvPr id="3" name="Subtitle 2"/>
          <p:cNvSpPr>
            <a:spLocks noGrp="1"/>
          </p:cNvSpPr>
          <p:nvPr>
            <p:ph type="subTitle" idx="1"/>
          </p:nvPr>
        </p:nvSpPr>
        <p:spPr>
          <a:xfrm>
            <a:off x="4800600" y="5562599"/>
            <a:ext cx="4038600" cy="748553"/>
          </a:xfrm>
        </p:spPr>
        <p:txBody>
          <a:bodyPr>
            <a:normAutofit/>
          </a:bodyPr>
          <a:lstStyle>
            <a:lvl1pPr marL="0" indent="0" algn="l">
              <a:spcBef>
                <a:spcPts val="300"/>
              </a:spcBef>
              <a:buNone/>
              <a:defRPr sz="1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a:p>
        </p:txBody>
      </p:sp>
      <p:sp>
        <p:nvSpPr>
          <p:cNvPr id="4" name="Date Placeholder 3"/>
          <p:cNvSpPr>
            <a:spLocks noGrp="1"/>
          </p:cNvSpPr>
          <p:nvPr>
            <p:ph type="dt" sz="half" idx="10"/>
          </p:nvPr>
        </p:nvSpPr>
        <p:spPr>
          <a:xfrm>
            <a:off x="4800600" y="6425640"/>
            <a:ext cx="1232647" cy="365125"/>
          </a:xfrm>
        </p:spPr>
        <p:txBody>
          <a:bodyPr/>
          <a:lstStyle>
            <a:lvl1pPr algn="l">
              <a:defRPr/>
            </a:lvl1pPr>
          </a:lstStyle>
          <a:p>
            <a:fld id="{FEAEDA15-7FA4-3041-92DB-FD3F17E2D655}" type="datetime4">
              <a:rPr lang="en-US" smtClean="0"/>
              <a:pPr/>
              <a:t>April 16, 2015</a:t>
            </a:fld>
            <a:endParaRPr lang="en-GB"/>
          </a:p>
        </p:txBody>
      </p:sp>
      <p:sp>
        <p:nvSpPr>
          <p:cNvPr id="5" name="Footer Placeholder 4"/>
          <p:cNvSpPr>
            <a:spLocks noGrp="1"/>
          </p:cNvSpPr>
          <p:nvPr>
            <p:ph type="ftr" sz="quarter" idx="11"/>
          </p:nvPr>
        </p:nvSpPr>
        <p:spPr>
          <a:xfrm>
            <a:off x="6311153" y="6425640"/>
            <a:ext cx="2617694" cy="365125"/>
          </a:xfrm>
        </p:spPr>
        <p:txBody>
          <a:bodyPr/>
          <a:lstStyle>
            <a:lvl1pPr algn="r">
              <a:defRPr/>
            </a:lvl1pPr>
          </a:lstStyle>
          <a:p>
            <a:r>
              <a:rPr lang="en-US" smtClean="0"/>
              <a:t>© Gilb.com      Agility is the Tool</a:t>
            </a:r>
            <a:endParaRPr lang="en-GB"/>
          </a:p>
        </p:txBody>
      </p:sp>
      <p:sp>
        <p:nvSpPr>
          <p:cNvPr id="7" name="Rectangle 6"/>
          <p:cNvSpPr/>
          <p:nvPr/>
        </p:nvSpPr>
        <p:spPr>
          <a:xfrm>
            <a:off x="282575" y="228600"/>
            <a:ext cx="4235450" cy="4187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6802438" y="228600"/>
            <a:ext cx="2057400" cy="20391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4624388" y="2377440"/>
            <a:ext cx="2057400" cy="2039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3" name="Picture Placeholder 12"/>
          <p:cNvSpPr>
            <a:spLocks noGrp="1"/>
          </p:cNvSpPr>
          <p:nvPr>
            <p:ph type="pic" sz="quarter" idx="12"/>
          </p:nvPr>
        </p:nvSpPr>
        <p:spPr>
          <a:xfrm>
            <a:off x="4624388" y="228600"/>
            <a:ext cx="2057400" cy="2039112"/>
          </a:xfrm>
        </p:spPr>
        <p:txBody>
          <a:bodyPr/>
          <a:lstStyle>
            <a:lvl1pPr>
              <a:buNone/>
              <a:defRPr/>
            </a:lvl1pPr>
          </a:lstStyle>
          <a:p>
            <a:r>
              <a:rPr lang="en-GB" smtClean="0"/>
              <a:t>Click icon to add picture</a:t>
            </a:r>
            <a:endParaRPr/>
          </a:p>
        </p:txBody>
      </p:sp>
      <p:sp>
        <p:nvSpPr>
          <p:cNvPr id="14" name="Picture Placeholder 12"/>
          <p:cNvSpPr>
            <a:spLocks noGrp="1"/>
          </p:cNvSpPr>
          <p:nvPr>
            <p:ph type="pic" sz="quarter" idx="13"/>
          </p:nvPr>
        </p:nvSpPr>
        <p:spPr>
          <a:xfrm>
            <a:off x="6802438" y="2377440"/>
            <a:ext cx="2057400" cy="2039112"/>
          </a:xfrm>
        </p:spPr>
        <p:txBody>
          <a:bodyPr/>
          <a:lstStyle>
            <a:lvl1pPr>
              <a:buNone/>
              <a:defRPr/>
            </a:lvl1pPr>
          </a:lstStyle>
          <a:p>
            <a:r>
              <a:rPr lang="en-GB" smtClean="0"/>
              <a:t>Click icon to add picture</a:t>
            </a:r>
            <a:endParaRPr/>
          </a:p>
        </p:txBody>
      </p:sp>
      <p:sp>
        <p:nvSpPr>
          <p:cNvPr id="16" name="Text Placeholder 3"/>
          <p:cNvSpPr>
            <a:spLocks noGrp="1"/>
          </p:cNvSpPr>
          <p:nvPr>
            <p:ph type="body" sz="half" idx="2"/>
          </p:nvPr>
        </p:nvSpPr>
        <p:spPr>
          <a:xfrm>
            <a:off x="857250" y="1779494"/>
            <a:ext cx="3086100" cy="2040905"/>
          </a:xfrm>
        </p:spPr>
        <p:txBody>
          <a:bodyPr lIns="45720" tIns="45720" rIns="45720" anchor="t">
            <a:noAutofit/>
          </a:bodyPr>
          <a:lstStyle>
            <a:lvl1pPr marL="0" indent="0" algn="ctr">
              <a:buNone/>
              <a:defRPr sz="4600">
                <a:solidFill>
                  <a:schemeClr val="bg1"/>
                </a:solidFill>
              </a:defRPr>
            </a:lvl1pPr>
            <a:lvl2pPr>
              <a:defRPr sz="1200"/>
            </a:lvl2pPr>
            <a:lvl3pPr>
              <a:defRPr sz="1000"/>
            </a:lvl3pPr>
            <a:lvl4pPr>
              <a:defRPr sz="900"/>
            </a:lvl4pPr>
            <a:lvl5pPr>
              <a:defRPr sz="900"/>
            </a:lvl5pPr>
          </a:lstStyle>
          <a:p>
            <a:pPr lvl="0" eaLnBrk="1" latinLnBrk="0" hangingPunct="1"/>
            <a:r>
              <a:rPr kumimoji="0" lang="en-GB" smtClean="0"/>
              <a:t>Click to edit Master text styles</a:t>
            </a:r>
          </a:p>
        </p:txBody>
      </p:sp>
      <p:sp>
        <p:nvSpPr>
          <p:cNvPr id="15" name="TextBox 14"/>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658907" y="228600"/>
            <a:ext cx="8200930" cy="6345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2286000" y="3124200"/>
            <a:ext cx="5638800" cy="1362075"/>
          </a:xfrm>
        </p:spPr>
        <p:txBody>
          <a:bodyPr anchor="b" anchorCtr="0">
            <a:normAutofit/>
          </a:bodyPr>
          <a:lstStyle>
            <a:lvl1pPr algn="l">
              <a:defRPr sz="3200" b="0" cap="none" baseline="0">
                <a:solidFill>
                  <a:schemeClr val="bg1"/>
                </a:solidFill>
              </a:defRPr>
            </a:lvl1pPr>
          </a:lstStyle>
          <a:p>
            <a:r>
              <a:rPr lang="en-GB" smtClean="0"/>
              <a:t>Click to edit Master title style</a:t>
            </a:r>
            <a:endParaRPr/>
          </a:p>
        </p:txBody>
      </p:sp>
      <p:sp>
        <p:nvSpPr>
          <p:cNvPr id="3" name="Text Placeholder 2"/>
          <p:cNvSpPr>
            <a:spLocks noGrp="1"/>
          </p:cNvSpPr>
          <p:nvPr>
            <p:ph type="body" idx="1"/>
          </p:nvPr>
        </p:nvSpPr>
        <p:spPr>
          <a:xfrm>
            <a:off x="2286000" y="4495800"/>
            <a:ext cx="5638800" cy="1500187"/>
          </a:xfrm>
        </p:spPr>
        <p:txBody>
          <a:bodyPr anchor="t" anchorCtr="0">
            <a:normAutofit/>
          </a:bodyPr>
          <a:lstStyle>
            <a:lvl1pPr marL="0" indent="0">
              <a:spcBef>
                <a:spcPts val="300"/>
              </a:spcBef>
              <a:buNone/>
              <a:defRPr sz="1400" cap="none" baseline="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4" name="Date Placeholder 3"/>
          <p:cNvSpPr>
            <a:spLocks noGrp="1"/>
          </p:cNvSpPr>
          <p:nvPr>
            <p:ph type="dt" sz="half" idx="10"/>
          </p:nvPr>
        </p:nvSpPr>
        <p:spPr>
          <a:xfrm>
            <a:off x="658906" y="6248774"/>
            <a:ext cx="1474694" cy="365125"/>
          </a:xfrm>
        </p:spPr>
        <p:txBody>
          <a:bodyPr/>
          <a:lstStyle>
            <a:lvl1pPr algn="l">
              <a:defRPr>
                <a:solidFill>
                  <a:schemeClr val="bg1"/>
                </a:solidFill>
              </a:defRPr>
            </a:lvl1pPr>
          </a:lstStyle>
          <a:p>
            <a:fld id="{6E69B930-AA15-E243-B72A-8DC741848FE2}" type="datetime4">
              <a:rPr lang="en-US" smtClean="0"/>
              <a:pPr/>
              <a:t>April 16, 2015</a:t>
            </a:fld>
            <a:endParaRPr lang="en-US"/>
          </a:p>
        </p:txBody>
      </p:sp>
      <p:sp>
        <p:nvSpPr>
          <p:cNvPr id="5" name="Footer Placeholder 4"/>
          <p:cNvSpPr>
            <a:spLocks noGrp="1"/>
          </p:cNvSpPr>
          <p:nvPr>
            <p:ph type="ftr" sz="quarter" idx="11"/>
          </p:nvPr>
        </p:nvSpPr>
        <p:spPr>
          <a:xfrm>
            <a:off x="2286000" y="6248774"/>
            <a:ext cx="5638800" cy="365125"/>
          </a:xfrm>
        </p:spPr>
        <p:txBody>
          <a:bodyPr/>
          <a:lstStyle>
            <a:lvl1pPr>
              <a:defRPr>
                <a:solidFill>
                  <a:schemeClr val="bg1"/>
                </a:solidFill>
              </a:defRPr>
            </a:lvl1pPr>
          </a:lstStyle>
          <a:p>
            <a:r>
              <a:rPr lang="en-US" smtClean="0"/>
              <a:t>© Gilb.com      Agility is the Tool</a:t>
            </a:r>
            <a:endParaRPr lang="en-US"/>
          </a:p>
        </p:txBody>
      </p:sp>
      <p:sp>
        <p:nvSpPr>
          <p:cNvPr id="6" name="Slide Number Placeholder 5"/>
          <p:cNvSpPr>
            <a:spLocks noGrp="1"/>
          </p:cNvSpPr>
          <p:nvPr>
            <p:ph type="sldNum" sz="quarter" idx="12"/>
          </p:nvPr>
        </p:nvSpPr>
        <p:spPr>
          <a:xfrm>
            <a:off x="8305800" y="6248774"/>
            <a:ext cx="554038" cy="365125"/>
          </a:xfrm>
        </p:spPr>
        <p:txBody>
          <a:bodyPr/>
          <a:lstStyle/>
          <a:p>
            <a:fld id="{CD8CFD7C-5133-4F31-B8DD-48811D9CC472}" type="slidenum">
              <a:rPr lang="en-US" smtClean="0"/>
              <a:pPr/>
              <a:t>‹#›</a:t>
            </a:fld>
            <a:endParaRPr lang="en-US"/>
          </a:p>
        </p:txBody>
      </p:sp>
      <p:sp>
        <p:nvSpPr>
          <p:cNvPr id="8" name="TextBox 7"/>
          <p:cNvSpPr txBox="1"/>
          <p:nvPr/>
        </p:nvSpPr>
        <p:spPr>
          <a:xfrm>
            <a:off x="2003612" y="3110754"/>
            <a:ext cx="260909" cy="615553"/>
          </a:xfrm>
          <a:prstGeom prst="rect">
            <a:avLst/>
          </a:prstGeom>
          <a:noFill/>
        </p:spPr>
        <p:txBody>
          <a:bodyPr wrap="square" lIns="0" tIns="0" rIns="0" bIns="0" rtlCol="0">
            <a:spAutoFit/>
          </a:bodyPr>
          <a:lstStyle/>
          <a:p>
            <a:r>
              <a:rPr sz="4000" b="1">
                <a:solidFill>
                  <a:schemeClr val="accent1">
                    <a:lumMod val="60000"/>
                    <a:lumOff val="40000"/>
                  </a:schemeClr>
                </a:solidFill>
              </a:rPr>
              <a:t>+</a:t>
            </a:r>
          </a:p>
        </p:txBody>
      </p:sp>
      <p:sp>
        <p:nvSpPr>
          <p:cNvPr id="9" name="Rectangle 8"/>
          <p:cNvSpPr/>
          <p:nvPr/>
        </p:nvSpPr>
        <p:spPr>
          <a:xfrm>
            <a:off x="285750" y="228600"/>
            <a:ext cx="212725" cy="634523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lstStyle>
          <a:p>
            <a:pPr lvl="0" eaLnBrk="1" latinLnBrk="0" hangingPunct="1"/>
            <a:r>
              <a:rPr lang="en-GB" smtClean="0"/>
              <a:t>Click to edit Master text styles</a:t>
            </a:r>
          </a:p>
          <a:p>
            <a:pPr lvl="1" eaLnBrk="1" latinLnBrk="0" hangingPunct="1"/>
            <a:r>
              <a:rPr lang="en-GB" smtClean="0"/>
              <a:t>Second level</a:t>
            </a:r>
          </a:p>
          <a:p>
            <a:pPr lvl="2" eaLnBrk="1" latinLnBrk="0" hangingPunct="1"/>
            <a:r>
              <a:rPr lang="en-GB" smtClean="0"/>
              <a:t>Third level</a:t>
            </a:r>
          </a:p>
          <a:p>
            <a:pPr lvl="3" eaLnBrk="1" latinLnBrk="0" hangingPunct="1"/>
            <a:r>
              <a:rPr lang="en-GB" smtClean="0"/>
              <a:t>Fourth level</a:t>
            </a:r>
          </a:p>
          <a:p>
            <a:pPr lvl="4" eaLnBrk="1" latinLnBrk="0" hangingPunct="1"/>
            <a:r>
              <a:rPr lang="en-GB"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lstStyle>
          <a:p>
            <a:pPr lvl="0" eaLnBrk="1" latinLnBrk="0" hangingPunct="1"/>
            <a:r>
              <a:rPr lang="en-GB" smtClean="0"/>
              <a:t>Click to edit Master text styles</a:t>
            </a:r>
          </a:p>
          <a:p>
            <a:pPr lvl="1" eaLnBrk="1" latinLnBrk="0" hangingPunct="1"/>
            <a:r>
              <a:rPr lang="en-GB" smtClean="0"/>
              <a:t>Second level</a:t>
            </a:r>
          </a:p>
          <a:p>
            <a:pPr lvl="2" eaLnBrk="1" latinLnBrk="0" hangingPunct="1"/>
            <a:r>
              <a:rPr lang="en-GB" smtClean="0"/>
              <a:t>Third level</a:t>
            </a:r>
          </a:p>
          <a:p>
            <a:pPr lvl="3" eaLnBrk="1" latinLnBrk="0" hangingPunct="1"/>
            <a:r>
              <a:rPr lang="en-GB" smtClean="0"/>
              <a:t>Fourth level</a:t>
            </a:r>
          </a:p>
          <a:p>
            <a:pPr lvl="4" eaLnBrk="1" latinLnBrk="0" hangingPunct="1"/>
            <a:r>
              <a:rPr lang="en-GB" smtClean="0"/>
              <a:t>Fifth level</a:t>
            </a:r>
            <a:endParaRPr kumimoji="0" lang="en-US"/>
          </a:p>
        </p:txBody>
      </p:sp>
      <p:sp>
        <p:nvSpPr>
          <p:cNvPr id="5" name="Date Placeholder 4"/>
          <p:cNvSpPr>
            <a:spLocks noGrp="1"/>
          </p:cNvSpPr>
          <p:nvPr>
            <p:ph type="dt" sz="half" idx="10"/>
          </p:nvPr>
        </p:nvSpPr>
        <p:spPr/>
        <p:txBody>
          <a:bodyPr/>
          <a:lstStyle/>
          <a:p>
            <a:fld id="{F6739CDB-18E6-6148-BAAA-3C6A67C722B3}" type="datetime4">
              <a:rPr lang="en-US" smtClean="0"/>
              <a:pPr/>
              <a:t>April 16, 2015</a:t>
            </a:fld>
            <a:endParaRPr lang="en-GB"/>
          </a:p>
        </p:txBody>
      </p:sp>
      <p:sp>
        <p:nvSpPr>
          <p:cNvPr id="6" name="Footer Placeholder 5"/>
          <p:cNvSpPr>
            <a:spLocks noGrp="1"/>
          </p:cNvSpPr>
          <p:nvPr>
            <p:ph type="ftr" sz="quarter" idx="11"/>
          </p:nvPr>
        </p:nvSpPr>
        <p:spPr/>
        <p:txBody>
          <a:bodyPr/>
          <a:lstStyle/>
          <a:p>
            <a:r>
              <a:rPr lang="en-US" smtClean="0"/>
              <a:t>© Gilb.com      Agility is the Tool</a:t>
            </a:r>
            <a:endParaRPr lang="en-GB"/>
          </a:p>
        </p:txBody>
      </p:sp>
      <p:sp>
        <p:nvSpPr>
          <p:cNvPr id="7" name="Slide Number Placeholder 6"/>
          <p:cNvSpPr>
            <a:spLocks noGrp="1"/>
          </p:cNvSpPr>
          <p:nvPr>
            <p:ph type="sldNum" sz="quarter" idx="12"/>
          </p:nvPr>
        </p:nvSpPr>
        <p:spPr/>
        <p:txBody>
          <a:bodyPr/>
          <a:lstStyle/>
          <a:p>
            <a:fld id="{18F51ADA-292D-0C4D-830D-A064BE0D8AF0}" type="slidenum">
              <a:rPr lang="en-GB" smtClean="0"/>
              <a:pPr/>
              <a:t>‹#›</a:t>
            </a:fld>
            <a:endParaRPr lang="en-GB"/>
          </a:p>
        </p:txBody>
      </p:sp>
      <p:sp>
        <p:nvSpPr>
          <p:cNvPr id="8" name="Title 7"/>
          <p:cNvSpPr>
            <a:spLocks noGrp="1"/>
          </p:cNvSpPr>
          <p:nvPr>
            <p:ph type="title"/>
          </p:nvPr>
        </p:nvSpPr>
        <p:spPr/>
        <p:txBody>
          <a:bodyPr rtlCol="0"/>
          <a:lstStyle/>
          <a:p>
            <a:r>
              <a:rPr kumimoji="0" lang="en-GB"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11" name="Rectangle 10"/>
          <p:cNvSpPr/>
          <p:nvPr/>
        </p:nvSpPr>
        <p:spPr>
          <a:xfrm>
            <a:off x="8210550" y="282574"/>
            <a:ext cx="642097"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p:nvSpPr>
        <p:spPr>
          <a:xfrm>
            <a:off x="8068235" y="282574"/>
            <a:ext cx="91440" cy="1600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TextBox 9"/>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GB" smtClean="0"/>
              <a:t>Click to edit Master title style</a:t>
            </a:r>
            <a:endParaRPr/>
          </a:p>
        </p:txBody>
      </p:sp>
      <p:sp>
        <p:nvSpPr>
          <p:cNvPr id="3" name="Content Placeholder 2"/>
          <p:cNvSpPr>
            <a:spLocks noGrp="1"/>
          </p:cNvSpPr>
          <p:nvPr>
            <p:ph sz="half" idx="1"/>
          </p:nvPr>
        </p:nvSpPr>
        <p:spPr>
          <a:xfrm>
            <a:off x="498518" y="1985963"/>
            <a:ext cx="3657600" cy="4140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a:p>
        </p:txBody>
      </p:sp>
      <p:sp>
        <p:nvSpPr>
          <p:cNvPr id="4" name="Content Placeholder 3"/>
          <p:cNvSpPr>
            <a:spLocks noGrp="1"/>
          </p:cNvSpPr>
          <p:nvPr>
            <p:ph sz="half" idx="2"/>
          </p:nvPr>
        </p:nvSpPr>
        <p:spPr>
          <a:xfrm>
            <a:off x="4399878" y="1985963"/>
            <a:ext cx="3657600" cy="4140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a:p>
        </p:txBody>
      </p:sp>
      <p:sp>
        <p:nvSpPr>
          <p:cNvPr id="5" name="Date Placeholder 4"/>
          <p:cNvSpPr>
            <a:spLocks noGrp="1"/>
          </p:cNvSpPr>
          <p:nvPr>
            <p:ph type="dt" sz="half" idx="10"/>
          </p:nvPr>
        </p:nvSpPr>
        <p:spPr/>
        <p:txBody>
          <a:bodyPr/>
          <a:lstStyle/>
          <a:p>
            <a:fld id="{FD763E53-F8CB-9445-949F-CDC8F79B79D6}" type="datetime4">
              <a:rPr lang="en-US" smtClean="0"/>
              <a:pPr/>
              <a:t>April 16, 2015</a:t>
            </a:fld>
            <a:endParaRPr lang="en-GB"/>
          </a:p>
        </p:txBody>
      </p:sp>
      <p:sp>
        <p:nvSpPr>
          <p:cNvPr id="6" name="Footer Placeholder 5"/>
          <p:cNvSpPr>
            <a:spLocks noGrp="1"/>
          </p:cNvSpPr>
          <p:nvPr>
            <p:ph type="ftr" sz="quarter" idx="11"/>
          </p:nvPr>
        </p:nvSpPr>
        <p:spPr/>
        <p:txBody>
          <a:bodyPr/>
          <a:lstStyle/>
          <a:p>
            <a:r>
              <a:rPr lang="en-US" smtClean="0"/>
              <a:t>© Gilb.com      Agility is the Tool</a:t>
            </a:r>
            <a:endParaRPr lang="en-GB"/>
          </a:p>
        </p:txBody>
      </p:sp>
      <p:sp>
        <p:nvSpPr>
          <p:cNvPr id="7" name="Slide Number Placeholder 6"/>
          <p:cNvSpPr>
            <a:spLocks noGrp="1"/>
          </p:cNvSpPr>
          <p:nvPr>
            <p:ph type="sldNum" sz="quarter" idx="12"/>
          </p:nvPr>
        </p:nvSpPr>
        <p:spPr/>
        <p:txBody>
          <a:bodyPr/>
          <a:lstStyle/>
          <a:p>
            <a:fld id="{18F51ADA-292D-0C4D-830D-A064BE0D8AF0}" type="slidenum">
              <a:rPr lang="en-GB" smtClean="0"/>
              <a:pPr/>
              <a:t>‹#›</a:t>
            </a:fld>
            <a:endParaRPr lang="en-GB"/>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Rectangle 9"/>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TextBox 11"/>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lvl1pPr>
              <a:defRPr/>
            </a:lvl1pPr>
          </a:lstStyle>
          <a:p>
            <a:r>
              <a:rPr lang="en-GB" smtClean="0"/>
              <a:t>Click to edit Master title style</a:t>
            </a:r>
            <a:endParaRPr/>
          </a:p>
        </p:txBody>
      </p:sp>
      <p:sp>
        <p:nvSpPr>
          <p:cNvPr id="4" name="Content Placeholder 3"/>
          <p:cNvSpPr>
            <a:spLocks noGrp="1"/>
          </p:cNvSpPr>
          <p:nvPr>
            <p:ph sz="half" idx="2"/>
          </p:nvPr>
        </p:nvSpPr>
        <p:spPr>
          <a:xfrm>
            <a:off x="497541" y="2447365"/>
            <a:ext cx="3657600" cy="3678797"/>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a:p>
        </p:txBody>
      </p:sp>
      <p:sp>
        <p:nvSpPr>
          <p:cNvPr id="6" name="Content Placeholder 5"/>
          <p:cNvSpPr>
            <a:spLocks noGrp="1"/>
          </p:cNvSpPr>
          <p:nvPr>
            <p:ph sz="quarter" idx="4"/>
          </p:nvPr>
        </p:nvSpPr>
        <p:spPr>
          <a:xfrm>
            <a:off x="4399878" y="2447365"/>
            <a:ext cx="3657600" cy="3678797"/>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a:p>
        </p:txBody>
      </p:sp>
      <p:sp>
        <p:nvSpPr>
          <p:cNvPr id="7" name="Date Placeholder 6"/>
          <p:cNvSpPr>
            <a:spLocks noGrp="1"/>
          </p:cNvSpPr>
          <p:nvPr>
            <p:ph type="dt" sz="half" idx="10"/>
          </p:nvPr>
        </p:nvSpPr>
        <p:spPr/>
        <p:txBody>
          <a:bodyPr/>
          <a:lstStyle/>
          <a:p>
            <a:fld id="{870365C6-79DD-D94F-9181-324287379A87}" type="datetime4">
              <a:rPr lang="en-US" smtClean="0"/>
              <a:pPr/>
              <a:t>April 16, 2015</a:t>
            </a:fld>
            <a:endParaRPr lang="en-GB"/>
          </a:p>
        </p:txBody>
      </p:sp>
      <p:sp>
        <p:nvSpPr>
          <p:cNvPr id="8" name="Footer Placeholder 7"/>
          <p:cNvSpPr>
            <a:spLocks noGrp="1"/>
          </p:cNvSpPr>
          <p:nvPr>
            <p:ph type="ftr" sz="quarter" idx="11"/>
          </p:nvPr>
        </p:nvSpPr>
        <p:spPr/>
        <p:txBody>
          <a:bodyPr/>
          <a:lstStyle/>
          <a:p>
            <a:r>
              <a:rPr lang="en-US" smtClean="0"/>
              <a:t>© Gilb.com      Agility is the Tool</a:t>
            </a:r>
            <a:endParaRPr lang="en-GB"/>
          </a:p>
        </p:txBody>
      </p:sp>
      <p:sp>
        <p:nvSpPr>
          <p:cNvPr id="9" name="Slide Number Placeholder 8"/>
          <p:cNvSpPr>
            <a:spLocks noGrp="1"/>
          </p:cNvSpPr>
          <p:nvPr>
            <p:ph type="sldNum" sz="quarter" idx="12"/>
          </p:nvPr>
        </p:nvSpPr>
        <p:spPr/>
        <p:txBody>
          <a:bodyPr/>
          <a:lstStyle/>
          <a:p>
            <a:fld id="{18F51ADA-292D-0C4D-830D-A064BE0D8AF0}" type="slidenum">
              <a:rPr lang="en-GB" smtClean="0"/>
              <a:pPr/>
              <a:t>‹#›</a:t>
            </a:fld>
            <a:endParaRPr lang="en-GB"/>
          </a:p>
        </p:txBody>
      </p:sp>
      <p:sp>
        <p:nvSpPr>
          <p:cNvPr id="3" name="Text Placeholder 2"/>
          <p:cNvSpPr>
            <a:spLocks noGrp="1"/>
          </p:cNvSpPr>
          <p:nvPr>
            <p:ph type="body" idx="1"/>
          </p:nvPr>
        </p:nvSpPr>
        <p:spPr>
          <a:xfrm>
            <a:off x="497541" y="2070847"/>
            <a:ext cx="3657600" cy="322729"/>
          </a:xfrm>
          <a:prstGeom prst="rect">
            <a:avLst/>
          </a:prstGeom>
          <a:solidFill>
            <a:schemeClr val="accent3"/>
          </a:solidFill>
        </p:spPr>
        <p:txBody>
          <a:bodyPr tIns="0" bIns="0" anchor="ctr" anchorCtr="0">
            <a:noAutofit/>
          </a:bodyPr>
          <a:lstStyle>
            <a:lvl1pPr marL="0" indent="0" algn="ctr">
              <a:spcBef>
                <a:spcPts val="0"/>
              </a:spcBef>
              <a:buNone/>
              <a:defRPr sz="1800" b="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5" name="Text Placeholder 4"/>
          <p:cNvSpPr>
            <a:spLocks noGrp="1"/>
          </p:cNvSpPr>
          <p:nvPr>
            <p:ph type="body" sz="quarter" idx="3"/>
          </p:nvPr>
        </p:nvSpPr>
        <p:spPr>
          <a:xfrm>
            <a:off x="4399878" y="2070847"/>
            <a:ext cx="3657600" cy="322729"/>
          </a:xfrm>
          <a:prstGeom prst="rect">
            <a:avLst/>
          </a:prstGeom>
          <a:solidFill>
            <a:schemeClr val="accent3">
              <a:lumMod val="60000"/>
              <a:lumOff val="40000"/>
            </a:schemeClr>
          </a:solidFill>
        </p:spPr>
        <p:txBody>
          <a:bodyPr tIns="0" bIns="0" anchor="ctr" anchorCtr="0">
            <a:noAutofit/>
          </a:bodyPr>
          <a:lstStyle>
            <a:lvl1pPr marL="0" indent="0" algn="ctr">
              <a:spcBef>
                <a:spcPts val="0"/>
              </a:spcBef>
              <a:buNone/>
              <a:defRPr sz="1800" b="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2 Content, Top and Bottom">
    <p:spTree>
      <p:nvGrpSpPr>
        <p:cNvPr id="1" name=""/>
        <p:cNvGrpSpPr/>
        <p:nvPr/>
      </p:nvGrpSpPr>
      <p:grpSpPr>
        <a:xfrm>
          <a:off x="0" y="0"/>
          <a:ext cx="0" cy="0"/>
          <a:chOff x="0" y="0"/>
          <a:chExt cx="0" cy="0"/>
        </a:xfrm>
      </p:grpSpPr>
      <p:sp>
        <p:nvSpPr>
          <p:cNvPr id="10" name="TextBox 9"/>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GB" smtClean="0"/>
              <a:t>Click to edit Master title style</a:t>
            </a:r>
            <a:endParaRPr/>
          </a:p>
        </p:txBody>
      </p:sp>
      <p:sp>
        <p:nvSpPr>
          <p:cNvPr id="3" name="Content Placeholder 2"/>
          <p:cNvSpPr>
            <a:spLocks noGrp="1"/>
          </p:cNvSpPr>
          <p:nvPr>
            <p:ph sz="half" idx="1"/>
          </p:nvPr>
        </p:nvSpPr>
        <p:spPr>
          <a:xfrm>
            <a:off x="498517" y="1985963"/>
            <a:ext cx="7569157"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a:p>
        </p:txBody>
      </p:sp>
      <p:sp>
        <p:nvSpPr>
          <p:cNvPr id="5" name="Date Placeholder 4"/>
          <p:cNvSpPr>
            <a:spLocks noGrp="1"/>
          </p:cNvSpPr>
          <p:nvPr>
            <p:ph type="dt" sz="half" idx="10"/>
          </p:nvPr>
        </p:nvSpPr>
        <p:spPr/>
        <p:txBody>
          <a:bodyPr/>
          <a:lstStyle/>
          <a:p>
            <a:fld id="{7837B65A-82E8-E34F-83DC-454CEC179E87}" type="datetime4">
              <a:rPr lang="en-US" smtClean="0"/>
              <a:pPr/>
              <a:t>April 16, 2015</a:t>
            </a:fld>
            <a:endParaRPr lang="en-GB"/>
          </a:p>
        </p:txBody>
      </p:sp>
      <p:sp>
        <p:nvSpPr>
          <p:cNvPr id="6" name="Footer Placeholder 5"/>
          <p:cNvSpPr>
            <a:spLocks noGrp="1"/>
          </p:cNvSpPr>
          <p:nvPr>
            <p:ph type="ftr" sz="quarter" idx="11"/>
          </p:nvPr>
        </p:nvSpPr>
        <p:spPr/>
        <p:txBody>
          <a:bodyPr/>
          <a:lstStyle/>
          <a:p>
            <a:r>
              <a:rPr lang="en-US" smtClean="0"/>
              <a:t>© Gilb.com      Agility is the Tool</a:t>
            </a:r>
            <a:endParaRPr lang="en-GB"/>
          </a:p>
        </p:txBody>
      </p:sp>
      <p:sp>
        <p:nvSpPr>
          <p:cNvPr id="13" name="Content Placeholder 2"/>
          <p:cNvSpPr>
            <a:spLocks noGrp="1"/>
          </p:cNvSpPr>
          <p:nvPr>
            <p:ph sz="half" idx="14"/>
          </p:nvPr>
        </p:nvSpPr>
        <p:spPr>
          <a:xfrm>
            <a:off x="498517" y="4164965"/>
            <a:ext cx="7569157"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a:p>
        </p:txBody>
      </p:sp>
      <p:sp>
        <p:nvSpPr>
          <p:cNvPr id="14" name="Rectangle 13"/>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5" name="Slide Number Placeholder 6"/>
          <p:cNvSpPr>
            <a:spLocks noGrp="1"/>
          </p:cNvSpPr>
          <p:nvPr>
            <p:ph type="sldNum" sz="quarter" idx="12"/>
          </p:nvPr>
        </p:nvSpPr>
        <p:spPr>
          <a:xfrm>
            <a:off x="8305800" y="242234"/>
            <a:ext cx="554038" cy="365125"/>
          </a:xfrm>
        </p:spPr>
        <p:txBody>
          <a:bodyPr/>
          <a:lstStyle/>
          <a:p>
            <a:fld id="{18F51ADA-292D-0C4D-830D-A064BE0D8AF0}" type="slidenum">
              <a:rPr lang="en-GB" smtClean="0"/>
              <a:pPr/>
              <a:t>‹#›</a:t>
            </a:fld>
            <a:endParaRPr lang="en-GB"/>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3 Content">
    <p:spTree>
      <p:nvGrpSpPr>
        <p:cNvPr id="1" name=""/>
        <p:cNvGrpSpPr/>
        <p:nvPr/>
      </p:nvGrpSpPr>
      <p:grpSpPr>
        <a:xfrm>
          <a:off x="0" y="0"/>
          <a:ext cx="0" cy="0"/>
          <a:chOff x="0" y="0"/>
          <a:chExt cx="0" cy="0"/>
        </a:xfrm>
      </p:grpSpPr>
      <p:sp>
        <p:nvSpPr>
          <p:cNvPr id="8" name="Rectangle 7"/>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TextBox 9"/>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GB" smtClean="0"/>
              <a:t>Click to edit Master title style</a:t>
            </a:r>
            <a:endParaRPr/>
          </a:p>
        </p:txBody>
      </p:sp>
      <p:sp>
        <p:nvSpPr>
          <p:cNvPr id="3" name="Content Placeholder 2"/>
          <p:cNvSpPr>
            <a:spLocks noGrp="1"/>
          </p:cNvSpPr>
          <p:nvPr>
            <p:ph sz="half" idx="1"/>
          </p:nvPr>
        </p:nvSpPr>
        <p:spPr>
          <a:xfrm>
            <a:off x="4410075" y="1985963"/>
            <a:ext cx="3657600"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a:p>
        </p:txBody>
      </p:sp>
      <p:sp>
        <p:nvSpPr>
          <p:cNvPr id="5" name="Date Placeholder 4"/>
          <p:cNvSpPr>
            <a:spLocks noGrp="1"/>
          </p:cNvSpPr>
          <p:nvPr>
            <p:ph type="dt" sz="half" idx="10"/>
          </p:nvPr>
        </p:nvSpPr>
        <p:spPr/>
        <p:txBody>
          <a:bodyPr/>
          <a:lstStyle/>
          <a:p>
            <a:fld id="{D93AD866-D30C-DE45-B04B-1352C0B4EDE2}" type="datetime4">
              <a:rPr lang="en-US" smtClean="0"/>
              <a:pPr/>
              <a:t>April 16, 2015</a:t>
            </a:fld>
            <a:endParaRPr lang="en-GB"/>
          </a:p>
        </p:txBody>
      </p:sp>
      <p:sp>
        <p:nvSpPr>
          <p:cNvPr id="6" name="Footer Placeholder 5"/>
          <p:cNvSpPr>
            <a:spLocks noGrp="1"/>
          </p:cNvSpPr>
          <p:nvPr>
            <p:ph type="ftr" sz="quarter" idx="11"/>
          </p:nvPr>
        </p:nvSpPr>
        <p:spPr/>
        <p:txBody>
          <a:bodyPr/>
          <a:lstStyle/>
          <a:p>
            <a:r>
              <a:rPr lang="en-US" smtClean="0"/>
              <a:t>© Gilb.com      Agility is the Tool</a:t>
            </a:r>
            <a:endParaRPr lang="en-GB"/>
          </a:p>
        </p:txBody>
      </p:sp>
      <p:sp>
        <p:nvSpPr>
          <p:cNvPr id="7" name="Slide Number Placeholder 6"/>
          <p:cNvSpPr>
            <a:spLocks noGrp="1"/>
          </p:cNvSpPr>
          <p:nvPr>
            <p:ph type="sldNum" sz="quarter" idx="12"/>
          </p:nvPr>
        </p:nvSpPr>
        <p:spPr/>
        <p:txBody>
          <a:bodyPr/>
          <a:lstStyle/>
          <a:p>
            <a:fld id="{18F51ADA-292D-0C4D-830D-A064BE0D8AF0}" type="slidenum">
              <a:rPr lang="en-GB" smtClean="0"/>
              <a:pPr/>
              <a:t>‹#›</a:t>
            </a:fld>
            <a:endParaRPr lang="en-GB"/>
          </a:p>
        </p:txBody>
      </p:sp>
      <p:sp>
        <p:nvSpPr>
          <p:cNvPr id="11" name="Content Placeholder 2"/>
          <p:cNvSpPr>
            <a:spLocks noGrp="1"/>
          </p:cNvSpPr>
          <p:nvPr>
            <p:ph sz="half" idx="15"/>
          </p:nvPr>
        </p:nvSpPr>
        <p:spPr>
          <a:xfrm>
            <a:off x="498518" y="1985963"/>
            <a:ext cx="3657600" cy="4140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a:p>
        </p:txBody>
      </p:sp>
      <p:sp>
        <p:nvSpPr>
          <p:cNvPr id="13" name="Content Placeholder 2"/>
          <p:cNvSpPr>
            <a:spLocks noGrp="1"/>
          </p:cNvSpPr>
          <p:nvPr>
            <p:ph sz="half" idx="16"/>
          </p:nvPr>
        </p:nvSpPr>
        <p:spPr>
          <a:xfrm>
            <a:off x="4410075" y="4169664"/>
            <a:ext cx="3657600"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4 Content">
    <p:spTree>
      <p:nvGrpSpPr>
        <p:cNvPr id="1" name=""/>
        <p:cNvGrpSpPr/>
        <p:nvPr/>
      </p:nvGrpSpPr>
      <p:grpSpPr>
        <a:xfrm>
          <a:off x="0" y="0"/>
          <a:ext cx="0" cy="0"/>
          <a:chOff x="0" y="0"/>
          <a:chExt cx="0" cy="0"/>
        </a:xfrm>
      </p:grpSpPr>
      <p:sp>
        <p:nvSpPr>
          <p:cNvPr id="8" name="Rectangle 7"/>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TextBox 9"/>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GB" smtClean="0"/>
              <a:t>Click to edit Master title style</a:t>
            </a:r>
            <a:endParaRPr/>
          </a:p>
        </p:txBody>
      </p:sp>
      <p:sp>
        <p:nvSpPr>
          <p:cNvPr id="5" name="Date Placeholder 4"/>
          <p:cNvSpPr>
            <a:spLocks noGrp="1"/>
          </p:cNvSpPr>
          <p:nvPr>
            <p:ph type="dt" sz="half" idx="10"/>
          </p:nvPr>
        </p:nvSpPr>
        <p:spPr/>
        <p:txBody>
          <a:bodyPr/>
          <a:lstStyle/>
          <a:p>
            <a:fld id="{B7D06657-0080-1D43-ADE2-4E1C92688252}" type="datetime4">
              <a:rPr lang="en-US" smtClean="0"/>
              <a:pPr/>
              <a:t>April 16, 2015</a:t>
            </a:fld>
            <a:endParaRPr lang="en-GB"/>
          </a:p>
        </p:txBody>
      </p:sp>
      <p:sp>
        <p:nvSpPr>
          <p:cNvPr id="6" name="Footer Placeholder 5"/>
          <p:cNvSpPr>
            <a:spLocks noGrp="1"/>
          </p:cNvSpPr>
          <p:nvPr>
            <p:ph type="ftr" sz="quarter" idx="11"/>
          </p:nvPr>
        </p:nvSpPr>
        <p:spPr/>
        <p:txBody>
          <a:bodyPr/>
          <a:lstStyle/>
          <a:p>
            <a:r>
              <a:rPr lang="en-US" smtClean="0"/>
              <a:t>© Gilb.com      Agility is the Tool</a:t>
            </a:r>
            <a:endParaRPr lang="en-GB"/>
          </a:p>
        </p:txBody>
      </p:sp>
      <p:sp>
        <p:nvSpPr>
          <p:cNvPr id="7" name="Slide Number Placeholder 6"/>
          <p:cNvSpPr>
            <a:spLocks noGrp="1"/>
          </p:cNvSpPr>
          <p:nvPr>
            <p:ph type="sldNum" sz="quarter" idx="12"/>
          </p:nvPr>
        </p:nvSpPr>
        <p:spPr/>
        <p:txBody>
          <a:bodyPr/>
          <a:lstStyle/>
          <a:p>
            <a:fld id="{18F51ADA-292D-0C4D-830D-A064BE0D8AF0}" type="slidenum">
              <a:rPr lang="en-GB" smtClean="0"/>
              <a:pPr/>
              <a:t>‹#›</a:t>
            </a:fld>
            <a:endParaRPr lang="en-GB"/>
          </a:p>
        </p:txBody>
      </p:sp>
      <p:sp>
        <p:nvSpPr>
          <p:cNvPr id="12" name="Content Placeholder 2"/>
          <p:cNvSpPr>
            <a:spLocks noGrp="1"/>
          </p:cNvSpPr>
          <p:nvPr>
            <p:ph sz="half" idx="17"/>
          </p:nvPr>
        </p:nvSpPr>
        <p:spPr>
          <a:xfrm>
            <a:off x="502920" y="1985963"/>
            <a:ext cx="3657413"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a:p>
        </p:txBody>
      </p:sp>
      <p:sp>
        <p:nvSpPr>
          <p:cNvPr id="14" name="Content Placeholder 2"/>
          <p:cNvSpPr>
            <a:spLocks noGrp="1"/>
          </p:cNvSpPr>
          <p:nvPr>
            <p:ph sz="half" idx="18"/>
          </p:nvPr>
        </p:nvSpPr>
        <p:spPr>
          <a:xfrm>
            <a:off x="502920" y="4164965"/>
            <a:ext cx="3657413"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a:p>
        </p:txBody>
      </p:sp>
      <p:sp>
        <p:nvSpPr>
          <p:cNvPr id="15" name="Content Placeholder 2"/>
          <p:cNvSpPr>
            <a:spLocks noGrp="1"/>
          </p:cNvSpPr>
          <p:nvPr>
            <p:ph sz="half" idx="1"/>
          </p:nvPr>
        </p:nvSpPr>
        <p:spPr>
          <a:xfrm>
            <a:off x="4410075" y="1985963"/>
            <a:ext cx="3657600"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a:p>
        </p:txBody>
      </p:sp>
      <p:sp>
        <p:nvSpPr>
          <p:cNvPr id="16" name="Content Placeholder 2"/>
          <p:cNvSpPr>
            <a:spLocks noGrp="1"/>
          </p:cNvSpPr>
          <p:nvPr>
            <p:ph sz="half" idx="16"/>
          </p:nvPr>
        </p:nvSpPr>
        <p:spPr>
          <a:xfrm>
            <a:off x="4410075" y="4169664"/>
            <a:ext cx="3657600"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6" name="Rectangle 5"/>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TextBox 7"/>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GB" smtClean="0"/>
              <a:t>Click to edit Master title style</a:t>
            </a:r>
            <a:endParaRPr/>
          </a:p>
        </p:txBody>
      </p:sp>
      <p:sp>
        <p:nvSpPr>
          <p:cNvPr id="3" name="Date Placeholder 2"/>
          <p:cNvSpPr>
            <a:spLocks noGrp="1"/>
          </p:cNvSpPr>
          <p:nvPr>
            <p:ph type="dt" sz="half" idx="10"/>
          </p:nvPr>
        </p:nvSpPr>
        <p:spPr/>
        <p:txBody>
          <a:bodyPr/>
          <a:lstStyle/>
          <a:p>
            <a:fld id="{4C6879A4-0D48-0E47-861D-F727C2E0289D}" type="datetime4">
              <a:rPr lang="en-US" smtClean="0"/>
              <a:pPr/>
              <a:t>April 16, 2015</a:t>
            </a:fld>
            <a:endParaRPr lang="en-GB"/>
          </a:p>
        </p:txBody>
      </p:sp>
      <p:sp>
        <p:nvSpPr>
          <p:cNvPr id="4" name="Footer Placeholder 3"/>
          <p:cNvSpPr>
            <a:spLocks noGrp="1"/>
          </p:cNvSpPr>
          <p:nvPr>
            <p:ph type="ftr" sz="quarter" idx="11"/>
          </p:nvPr>
        </p:nvSpPr>
        <p:spPr/>
        <p:txBody>
          <a:bodyPr/>
          <a:lstStyle/>
          <a:p>
            <a:r>
              <a:rPr lang="en-US" smtClean="0"/>
              <a:t>© Gilb.com      Agility is the Tool</a:t>
            </a:r>
            <a:endParaRPr lang="en-GB"/>
          </a:p>
        </p:txBody>
      </p:sp>
      <p:sp>
        <p:nvSpPr>
          <p:cNvPr id="5" name="Slide Number Placeholder 4"/>
          <p:cNvSpPr>
            <a:spLocks noGrp="1"/>
          </p:cNvSpPr>
          <p:nvPr>
            <p:ph type="sldNum" sz="quarter" idx="12"/>
          </p:nvPr>
        </p:nvSpPr>
        <p:spPr/>
        <p:txBody>
          <a:bodyPr/>
          <a:lstStyle/>
          <a:p>
            <a:fld id="{18F51ADA-292D-0C4D-830D-A064BE0D8AF0}" type="slidenum">
              <a:rPr lang="en-GB" smtClean="0"/>
              <a:pPr/>
              <a:t>‹#›</a:t>
            </a:fld>
            <a:endParaRPr lang="en-GB"/>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5" name="Rectangle 4"/>
          <p:cNvSpPr/>
          <p:nvPr/>
        </p:nvSpPr>
        <p:spPr>
          <a:xfrm>
            <a:off x="8166847" y="282573"/>
            <a:ext cx="685800" cy="302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Date Placeholder 1"/>
          <p:cNvSpPr>
            <a:spLocks noGrp="1"/>
          </p:cNvSpPr>
          <p:nvPr>
            <p:ph type="dt" sz="half" idx="10"/>
          </p:nvPr>
        </p:nvSpPr>
        <p:spPr/>
        <p:txBody>
          <a:bodyPr/>
          <a:lstStyle/>
          <a:p>
            <a:fld id="{BC9D62DB-8479-C14D-A653-A2CFD84AF97C}" type="datetime4">
              <a:rPr lang="en-US" smtClean="0"/>
              <a:pPr/>
              <a:t>April 16, 2015</a:t>
            </a:fld>
            <a:endParaRPr lang="en-GB"/>
          </a:p>
        </p:txBody>
      </p:sp>
      <p:sp>
        <p:nvSpPr>
          <p:cNvPr id="3" name="Footer Placeholder 2"/>
          <p:cNvSpPr>
            <a:spLocks noGrp="1"/>
          </p:cNvSpPr>
          <p:nvPr>
            <p:ph type="ftr" sz="quarter" idx="11"/>
          </p:nvPr>
        </p:nvSpPr>
        <p:spPr/>
        <p:txBody>
          <a:bodyPr/>
          <a:lstStyle/>
          <a:p>
            <a:r>
              <a:rPr lang="en-US" smtClean="0"/>
              <a:t>© Gilb.com      Agility is the Tool</a:t>
            </a:r>
            <a:endParaRPr lang="en-GB"/>
          </a:p>
        </p:txBody>
      </p:sp>
      <p:sp>
        <p:nvSpPr>
          <p:cNvPr id="4" name="Slide Number Placeholder 3"/>
          <p:cNvSpPr>
            <a:spLocks noGrp="1"/>
          </p:cNvSpPr>
          <p:nvPr>
            <p:ph type="sldNum" sz="quarter" idx="12"/>
          </p:nvPr>
        </p:nvSpPr>
        <p:spPr/>
        <p:txBody>
          <a:bodyPr/>
          <a:lstStyle/>
          <a:p>
            <a:fld id="{18F51ADA-292D-0C4D-830D-A064BE0D8AF0}" type="slidenum">
              <a:rPr lang="en-GB" smtClean="0"/>
              <a:pPr/>
              <a:t>‹#›</a:t>
            </a:fld>
            <a:endParaRPr lang="en-GB"/>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282575" y="228600"/>
            <a:ext cx="3451225" cy="6345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380555" y="2571750"/>
            <a:ext cx="3255264" cy="1162050"/>
          </a:xfrm>
        </p:spPr>
        <p:txBody>
          <a:bodyPr anchor="b">
            <a:normAutofit/>
          </a:bodyPr>
          <a:lstStyle>
            <a:lvl1pPr algn="l">
              <a:defRPr sz="2600" b="0">
                <a:solidFill>
                  <a:schemeClr val="bg1"/>
                </a:solidFill>
              </a:defRPr>
            </a:lvl1pPr>
          </a:lstStyle>
          <a:p>
            <a:r>
              <a:rPr lang="en-GB" smtClean="0"/>
              <a:t>Click to edit Master title style</a:t>
            </a:r>
            <a:endParaRPr/>
          </a:p>
        </p:txBody>
      </p:sp>
      <p:sp>
        <p:nvSpPr>
          <p:cNvPr id="3" name="Content Placeholder 2"/>
          <p:cNvSpPr>
            <a:spLocks noGrp="1"/>
          </p:cNvSpPr>
          <p:nvPr>
            <p:ph idx="1"/>
          </p:nvPr>
        </p:nvSpPr>
        <p:spPr>
          <a:xfrm>
            <a:off x="4168775" y="273050"/>
            <a:ext cx="4597399" cy="5853113"/>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a:p>
        </p:txBody>
      </p:sp>
      <p:sp>
        <p:nvSpPr>
          <p:cNvPr id="4" name="Text Placeholder 3"/>
          <p:cNvSpPr>
            <a:spLocks noGrp="1"/>
          </p:cNvSpPr>
          <p:nvPr>
            <p:ph type="body" sz="half" idx="2"/>
          </p:nvPr>
        </p:nvSpPr>
        <p:spPr>
          <a:xfrm>
            <a:off x="381093" y="3733800"/>
            <a:ext cx="3255264" cy="2392363"/>
          </a:xfrm>
        </p:spPr>
        <p:txBody>
          <a:bodyPr/>
          <a:lstStyle>
            <a:lvl1pPr marL="0" indent="0">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a:xfrm>
            <a:off x="7391399" y="6423585"/>
            <a:ext cx="1537447" cy="365125"/>
          </a:xfrm>
        </p:spPr>
        <p:txBody>
          <a:bodyPr/>
          <a:lstStyle/>
          <a:p>
            <a:fld id="{6A441002-3AB1-8E4F-8808-BF144927AFE3}" type="datetime4">
              <a:rPr lang="en-US" smtClean="0"/>
              <a:pPr/>
              <a:t>April 16, 2015</a:t>
            </a:fld>
            <a:endParaRPr lang="en-GB"/>
          </a:p>
        </p:txBody>
      </p:sp>
      <p:sp>
        <p:nvSpPr>
          <p:cNvPr id="6" name="Footer Placeholder 5"/>
          <p:cNvSpPr>
            <a:spLocks noGrp="1"/>
          </p:cNvSpPr>
          <p:nvPr>
            <p:ph type="ftr" sz="quarter" idx="11"/>
          </p:nvPr>
        </p:nvSpPr>
        <p:spPr>
          <a:xfrm>
            <a:off x="3859305" y="6423585"/>
            <a:ext cx="3316941" cy="365125"/>
          </a:xfrm>
        </p:spPr>
        <p:txBody>
          <a:bodyPr/>
          <a:lstStyle/>
          <a:p>
            <a:r>
              <a:rPr lang="en-US" smtClean="0"/>
              <a:t>© Gilb.com      Agility is the Tool</a:t>
            </a:r>
            <a:endParaRPr lang="en-GB"/>
          </a:p>
        </p:txBody>
      </p:sp>
      <p:sp>
        <p:nvSpPr>
          <p:cNvPr id="9" name="TextBox 8"/>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1" name="Rectangle 10"/>
          <p:cNvSpPr/>
          <p:nvPr/>
        </p:nvSpPr>
        <p:spPr>
          <a:xfrm>
            <a:off x="8166847" y="282573"/>
            <a:ext cx="685800" cy="302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169404" y="3124200"/>
            <a:ext cx="3898272" cy="871538"/>
          </a:xfrm>
        </p:spPr>
        <p:txBody>
          <a:bodyPr anchor="b">
            <a:normAutofit/>
          </a:bodyPr>
          <a:lstStyle>
            <a:lvl1pPr algn="l">
              <a:defRPr sz="2600" b="0"/>
            </a:lvl1pPr>
          </a:lstStyle>
          <a:p>
            <a:r>
              <a:rPr lang="en-GB" smtClean="0"/>
              <a:t>Click to edit Master title style</a:t>
            </a:r>
            <a:endParaRPr/>
          </a:p>
        </p:txBody>
      </p:sp>
      <p:sp>
        <p:nvSpPr>
          <p:cNvPr id="3" name="Picture Placeholder 2"/>
          <p:cNvSpPr>
            <a:spLocks noGrp="1"/>
          </p:cNvSpPr>
          <p:nvPr>
            <p:ph type="pic" idx="1"/>
          </p:nvPr>
        </p:nvSpPr>
        <p:spPr>
          <a:xfrm>
            <a:off x="277906" y="228600"/>
            <a:ext cx="3460658" cy="634523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smtClean="0"/>
              <a:t>Click icon to add picture</a:t>
            </a:r>
            <a:endParaRPr/>
          </a:p>
        </p:txBody>
      </p:sp>
      <p:sp>
        <p:nvSpPr>
          <p:cNvPr id="4" name="Text Placeholder 3"/>
          <p:cNvSpPr>
            <a:spLocks noGrp="1"/>
          </p:cNvSpPr>
          <p:nvPr>
            <p:ph type="body" sz="half" idx="2"/>
          </p:nvPr>
        </p:nvSpPr>
        <p:spPr>
          <a:xfrm>
            <a:off x="4169404" y="3995737"/>
            <a:ext cx="3898272" cy="214788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a:xfrm>
            <a:off x="7391399" y="6423585"/>
            <a:ext cx="1537447" cy="365125"/>
          </a:xfrm>
        </p:spPr>
        <p:txBody>
          <a:bodyPr/>
          <a:lstStyle/>
          <a:p>
            <a:fld id="{61CD0510-8816-5046-9801-FD7F0EBCB065}" type="datetime4">
              <a:rPr lang="en-US" smtClean="0"/>
              <a:pPr/>
              <a:t>April 16, 2015</a:t>
            </a:fld>
            <a:endParaRPr lang="en-GB"/>
          </a:p>
        </p:txBody>
      </p:sp>
      <p:sp>
        <p:nvSpPr>
          <p:cNvPr id="6" name="Footer Placeholder 5"/>
          <p:cNvSpPr>
            <a:spLocks noGrp="1"/>
          </p:cNvSpPr>
          <p:nvPr>
            <p:ph type="ftr" sz="quarter" idx="11"/>
          </p:nvPr>
        </p:nvSpPr>
        <p:spPr>
          <a:xfrm>
            <a:off x="4191000" y="6423585"/>
            <a:ext cx="3005138" cy="365125"/>
          </a:xfrm>
        </p:spPr>
        <p:txBody>
          <a:bodyPr/>
          <a:lstStyle/>
          <a:p>
            <a:r>
              <a:rPr lang="en-US" smtClean="0"/>
              <a:t>© Gilb.com      Agility is the Tool</a:t>
            </a:r>
            <a:endParaRPr lang="en-GB"/>
          </a:p>
        </p:txBody>
      </p:sp>
      <p:sp>
        <p:nvSpPr>
          <p:cNvPr id="7" name="Slide Number Placeholder 6"/>
          <p:cNvSpPr>
            <a:spLocks noGrp="1"/>
          </p:cNvSpPr>
          <p:nvPr>
            <p:ph type="sldNum" sz="quarter" idx="12"/>
          </p:nvPr>
        </p:nvSpPr>
        <p:spPr/>
        <p:txBody>
          <a:bodyPr/>
          <a:lstStyle/>
          <a:p>
            <a:fld id="{18F51ADA-292D-0C4D-830D-A064BE0D8AF0}" type="slidenum">
              <a:rPr lang="en-GB" smtClean="0"/>
              <a:pPr/>
              <a:t>‹#›</a:t>
            </a:fld>
            <a:endParaRPr lang="en-GB"/>
          </a:p>
        </p:txBody>
      </p:sp>
      <p:sp>
        <p:nvSpPr>
          <p:cNvPr id="10" name="TextBox 9"/>
          <p:cNvSpPr txBox="1"/>
          <p:nvPr/>
        </p:nvSpPr>
        <p:spPr>
          <a:xfrm>
            <a:off x="3990110" y="3370730"/>
            <a:ext cx="220568" cy="369332"/>
          </a:xfrm>
          <a:prstGeom prst="rect">
            <a:avLst/>
          </a:prstGeom>
          <a:noFill/>
        </p:spPr>
        <p:txBody>
          <a:bodyPr wrap="square" lIns="0" tIns="0" rIns="0" bIns="0" rtlCol="0">
            <a:spAutoFit/>
          </a:bodyPr>
          <a:lstStyle/>
          <a:p>
            <a:r>
              <a:rPr sz="2400" b="1" baseline="0">
                <a:solidFill>
                  <a:schemeClr val="accent1">
                    <a:lumMod val="60000"/>
                    <a:lumOff val="40000"/>
                  </a:schemeClr>
                </a:solidFill>
              </a:rPr>
              <a:t>+ </a:t>
            </a: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506505" y="4424082"/>
            <a:ext cx="6191157" cy="833718"/>
          </a:xfrm>
        </p:spPr>
        <p:txBody>
          <a:bodyPr anchor="b">
            <a:normAutofit/>
          </a:bodyPr>
          <a:lstStyle>
            <a:lvl1pPr algn="l">
              <a:defRPr sz="2600" b="0"/>
            </a:lvl1pPr>
          </a:lstStyle>
          <a:p>
            <a:r>
              <a:rPr lang="en-GB" smtClean="0"/>
              <a:t>Click to edit Master title style</a:t>
            </a:r>
            <a:endParaRPr/>
          </a:p>
        </p:txBody>
      </p:sp>
      <p:sp>
        <p:nvSpPr>
          <p:cNvPr id="3" name="Picture Placeholder 2"/>
          <p:cNvSpPr>
            <a:spLocks noGrp="1"/>
          </p:cNvSpPr>
          <p:nvPr>
            <p:ph type="pic" idx="1"/>
          </p:nvPr>
        </p:nvSpPr>
        <p:spPr>
          <a:xfrm>
            <a:off x="277905" y="228600"/>
            <a:ext cx="6378389" cy="418795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smtClean="0"/>
              <a:t>Click icon to add picture</a:t>
            </a:r>
            <a:endParaRPr/>
          </a:p>
        </p:txBody>
      </p:sp>
      <p:sp>
        <p:nvSpPr>
          <p:cNvPr id="4" name="Text Placeholder 3"/>
          <p:cNvSpPr>
            <a:spLocks noGrp="1"/>
          </p:cNvSpPr>
          <p:nvPr>
            <p:ph type="body" sz="half" idx="2"/>
          </p:nvPr>
        </p:nvSpPr>
        <p:spPr>
          <a:xfrm>
            <a:off x="506505" y="5257799"/>
            <a:ext cx="6191157" cy="885825"/>
          </a:xfrm>
        </p:spPr>
        <p:txBody>
          <a:bodyPr/>
          <a:lstStyle>
            <a:lvl1pPr marL="0" indent="0">
              <a:spcBef>
                <a:spcPts val="300"/>
              </a:spcBef>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FEE3CEA4-7767-7642-932E-9BC1FB3611A4}" type="datetime4">
              <a:rPr lang="en-US" smtClean="0"/>
              <a:pPr/>
              <a:t>April 16, 2015</a:t>
            </a:fld>
            <a:endParaRPr lang="en-GB"/>
          </a:p>
        </p:txBody>
      </p:sp>
      <p:sp>
        <p:nvSpPr>
          <p:cNvPr id="6" name="Footer Placeholder 5"/>
          <p:cNvSpPr>
            <a:spLocks noGrp="1"/>
          </p:cNvSpPr>
          <p:nvPr>
            <p:ph type="ftr" sz="quarter" idx="11"/>
          </p:nvPr>
        </p:nvSpPr>
        <p:spPr/>
        <p:txBody>
          <a:bodyPr/>
          <a:lstStyle/>
          <a:p>
            <a:r>
              <a:rPr lang="en-US" smtClean="0"/>
              <a:t>© Gilb.com      Agility is the Tool</a:t>
            </a:r>
            <a:endParaRPr lang="en-GB"/>
          </a:p>
        </p:txBody>
      </p:sp>
      <p:sp>
        <p:nvSpPr>
          <p:cNvPr id="7" name="Slide Number Placeholder 6"/>
          <p:cNvSpPr>
            <a:spLocks noGrp="1"/>
          </p:cNvSpPr>
          <p:nvPr>
            <p:ph type="sldNum" sz="quarter" idx="12"/>
          </p:nvPr>
        </p:nvSpPr>
        <p:spPr/>
        <p:txBody>
          <a:bodyPr/>
          <a:lstStyle/>
          <a:p>
            <a:fld id="{18F51ADA-292D-0C4D-830D-A064BE0D8AF0}" type="slidenum">
              <a:rPr lang="en-GB" smtClean="0"/>
              <a:pPr/>
              <a:t>‹#›</a:t>
            </a:fld>
            <a:endParaRPr lang="en-GB"/>
          </a:p>
        </p:txBody>
      </p:sp>
      <p:sp>
        <p:nvSpPr>
          <p:cNvPr id="8" name="Rectangle 7"/>
          <p:cNvSpPr/>
          <p:nvPr/>
        </p:nvSpPr>
        <p:spPr>
          <a:xfrm>
            <a:off x="6802438" y="228600"/>
            <a:ext cx="2057400" cy="2039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Rectangle 8"/>
          <p:cNvSpPr/>
          <p:nvPr/>
        </p:nvSpPr>
        <p:spPr>
          <a:xfrm>
            <a:off x="6802438" y="2377440"/>
            <a:ext cx="2057400" cy="20391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TextBox 9"/>
          <p:cNvSpPr txBox="1"/>
          <p:nvPr/>
        </p:nvSpPr>
        <p:spPr>
          <a:xfrm>
            <a:off x="327212" y="4632792"/>
            <a:ext cx="220568" cy="369332"/>
          </a:xfrm>
          <a:prstGeom prst="rect">
            <a:avLst/>
          </a:prstGeom>
          <a:noFill/>
        </p:spPr>
        <p:txBody>
          <a:bodyPr wrap="square" lIns="0" tIns="0" rIns="0" bIns="0" rtlCol="0">
            <a:spAutoFit/>
          </a:bodyPr>
          <a:lstStyle/>
          <a:p>
            <a:r>
              <a:rPr sz="2400" b="1" baseline="0">
                <a:solidFill>
                  <a:schemeClr val="accent1">
                    <a:lumMod val="60000"/>
                    <a:lumOff val="40000"/>
                  </a:schemeClr>
                </a:solidFill>
              </a:rPr>
              <a:t>+ </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GB"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GB"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GB"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lstStyle>
          <a:p>
            <a:pPr lvl="0" eaLnBrk="1" latinLnBrk="0" hangingPunct="1"/>
            <a:r>
              <a:rPr lang="en-GB" smtClean="0"/>
              <a:t>Click to edit Master text styles</a:t>
            </a:r>
          </a:p>
          <a:p>
            <a:pPr lvl="1" eaLnBrk="1" latinLnBrk="0" hangingPunct="1"/>
            <a:r>
              <a:rPr lang="en-GB" smtClean="0"/>
              <a:t>Second level</a:t>
            </a:r>
          </a:p>
          <a:p>
            <a:pPr lvl="2" eaLnBrk="1" latinLnBrk="0" hangingPunct="1"/>
            <a:r>
              <a:rPr lang="en-GB" smtClean="0"/>
              <a:t>Third level</a:t>
            </a:r>
          </a:p>
          <a:p>
            <a:pPr lvl="3" eaLnBrk="1" latinLnBrk="0" hangingPunct="1"/>
            <a:r>
              <a:rPr lang="en-GB" smtClean="0"/>
              <a:t>Fourth level</a:t>
            </a:r>
          </a:p>
          <a:p>
            <a:pPr lvl="4" eaLnBrk="1" latinLnBrk="0" hangingPunct="1"/>
            <a:r>
              <a:rPr lang="en-GB"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lstStyle>
          <a:p>
            <a:pPr lvl="0" eaLnBrk="1" latinLnBrk="0" hangingPunct="1"/>
            <a:r>
              <a:rPr lang="en-GB" smtClean="0"/>
              <a:t>Click to edit Master text styles</a:t>
            </a:r>
          </a:p>
          <a:p>
            <a:pPr lvl="1" eaLnBrk="1" latinLnBrk="0" hangingPunct="1"/>
            <a:r>
              <a:rPr lang="en-GB" smtClean="0"/>
              <a:t>Second level</a:t>
            </a:r>
          </a:p>
          <a:p>
            <a:pPr lvl="2" eaLnBrk="1" latinLnBrk="0" hangingPunct="1"/>
            <a:r>
              <a:rPr lang="en-GB" smtClean="0"/>
              <a:t>Third level</a:t>
            </a:r>
          </a:p>
          <a:p>
            <a:pPr lvl="3" eaLnBrk="1" latinLnBrk="0" hangingPunct="1"/>
            <a:r>
              <a:rPr lang="en-GB" smtClean="0"/>
              <a:t>Fourth level</a:t>
            </a:r>
          </a:p>
          <a:p>
            <a:pPr lvl="4" eaLnBrk="1" latinLnBrk="0" hangingPunct="1"/>
            <a:r>
              <a:rPr lang="en-GB" smtClean="0"/>
              <a:t>Fifth level</a:t>
            </a:r>
            <a:endParaRPr kumimoji="0" lang="en-US"/>
          </a:p>
        </p:txBody>
      </p:sp>
      <p:sp>
        <p:nvSpPr>
          <p:cNvPr id="7" name="Date Placeholder 6"/>
          <p:cNvSpPr>
            <a:spLocks noGrp="1"/>
          </p:cNvSpPr>
          <p:nvPr>
            <p:ph type="dt" sz="half" idx="10"/>
          </p:nvPr>
        </p:nvSpPr>
        <p:spPr/>
        <p:txBody>
          <a:bodyPr/>
          <a:lstStyle/>
          <a:p>
            <a:fld id="{63286855-7FEE-444D-A4FE-80B406F2207C}" type="datetime4">
              <a:rPr lang="en-US" smtClean="0"/>
              <a:pPr/>
              <a:t>April 16, 2015</a:t>
            </a:fld>
            <a:endParaRPr lang="en-GB"/>
          </a:p>
        </p:txBody>
      </p:sp>
      <p:sp>
        <p:nvSpPr>
          <p:cNvPr id="8" name="Footer Placeholder 7"/>
          <p:cNvSpPr>
            <a:spLocks noGrp="1"/>
          </p:cNvSpPr>
          <p:nvPr>
            <p:ph type="ftr" sz="quarter" idx="11"/>
          </p:nvPr>
        </p:nvSpPr>
        <p:spPr/>
        <p:txBody>
          <a:bodyPr/>
          <a:lstStyle/>
          <a:p>
            <a:r>
              <a:rPr lang="en-US" smtClean="0"/>
              <a:t>© Gilb.com      Agility is the Tool</a:t>
            </a:r>
            <a:endParaRPr lang="en-GB"/>
          </a:p>
        </p:txBody>
      </p:sp>
      <p:sp>
        <p:nvSpPr>
          <p:cNvPr id="9" name="Slide Number Placeholder 8"/>
          <p:cNvSpPr>
            <a:spLocks noGrp="1"/>
          </p:cNvSpPr>
          <p:nvPr>
            <p:ph type="sldNum" sz="quarter" idx="12"/>
          </p:nvPr>
        </p:nvSpPr>
        <p:spPr/>
        <p:txBody>
          <a:bodyPr/>
          <a:lstStyle/>
          <a:p>
            <a:fld id="{18F51ADA-292D-0C4D-830D-A064BE0D8AF0}" type="slidenum">
              <a:rPr lang="en-GB" smtClean="0"/>
              <a:pPr/>
              <a:t>‹#›</a:t>
            </a:fld>
            <a:endParaRPr lang="en-GB"/>
          </a:p>
        </p:txBody>
      </p:sp>
    </p:spTree>
  </p:cSld>
  <p:clrMapOvr>
    <a:overrideClrMapping bg1="lt1" tx1="dk1" bg2="lt2" tx2="dk2" accent1="accent1" accent2="accent2" accent3="accent3" accent4="accent4" accent5="accent5" accent6="accent6" hlink="hlink" folHlink="folHlink"/>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2 Pictures with Caption">
    <p:spTree>
      <p:nvGrpSpPr>
        <p:cNvPr id="1" name=""/>
        <p:cNvGrpSpPr/>
        <p:nvPr/>
      </p:nvGrpSpPr>
      <p:grpSpPr>
        <a:xfrm>
          <a:off x="0" y="0"/>
          <a:ext cx="0" cy="0"/>
          <a:chOff x="0" y="0"/>
          <a:chExt cx="0" cy="0"/>
        </a:xfrm>
      </p:grpSpPr>
      <p:sp>
        <p:nvSpPr>
          <p:cNvPr id="8" name="Rectangle 7"/>
          <p:cNvSpPr/>
          <p:nvPr/>
        </p:nvSpPr>
        <p:spPr>
          <a:xfrm>
            <a:off x="282574" y="228600"/>
            <a:ext cx="6387167" cy="6345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380554" y="2571750"/>
            <a:ext cx="6181611" cy="1162050"/>
          </a:xfrm>
        </p:spPr>
        <p:txBody>
          <a:bodyPr anchor="b">
            <a:normAutofit/>
          </a:bodyPr>
          <a:lstStyle>
            <a:lvl1pPr algn="l">
              <a:defRPr sz="2600" b="0">
                <a:solidFill>
                  <a:schemeClr val="bg1"/>
                </a:solidFill>
              </a:defRPr>
            </a:lvl1pPr>
          </a:lstStyle>
          <a:p>
            <a:r>
              <a:rPr lang="en-GB" smtClean="0"/>
              <a:t>Click to edit Master title style</a:t>
            </a:r>
            <a:endParaRPr/>
          </a:p>
        </p:txBody>
      </p:sp>
      <p:sp>
        <p:nvSpPr>
          <p:cNvPr id="4" name="Text Placeholder 3"/>
          <p:cNvSpPr>
            <a:spLocks noGrp="1"/>
          </p:cNvSpPr>
          <p:nvPr>
            <p:ph type="body" sz="half" idx="2"/>
          </p:nvPr>
        </p:nvSpPr>
        <p:spPr>
          <a:xfrm>
            <a:off x="381094" y="3733800"/>
            <a:ext cx="6179566" cy="2392363"/>
          </a:xfrm>
        </p:spPr>
        <p:txBody>
          <a:bodyPr/>
          <a:lstStyle>
            <a:lvl1pPr marL="0" indent="0">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a:xfrm>
            <a:off x="5212262" y="6235607"/>
            <a:ext cx="1348398" cy="365125"/>
          </a:xfrm>
        </p:spPr>
        <p:txBody>
          <a:bodyPr/>
          <a:lstStyle>
            <a:lvl1pPr>
              <a:defRPr>
                <a:solidFill>
                  <a:schemeClr val="bg1"/>
                </a:solidFill>
              </a:defRPr>
            </a:lvl1pPr>
          </a:lstStyle>
          <a:p>
            <a:fld id="{227DC69B-B6B0-BD43-8CA3-495DB175EA2C}" type="datetime4">
              <a:rPr lang="en-US" smtClean="0"/>
              <a:pPr/>
              <a:t>April 16, 2015</a:t>
            </a:fld>
            <a:endParaRPr lang="en-GB"/>
          </a:p>
        </p:txBody>
      </p:sp>
      <p:sp>
        <p:nvSpPr>
          <p:cNvPr id="6" name="Footer Placeholder 5"/>
          <p:cNvSpPr>
            <a:spLocks noGrp="1"/>
          </p:cNvSpPr>
          <p:nvPr>
            <p:ph type="ftr" sz="quarter" idx="11"/>
          </p:nvPr>
        </p:nvSpPr>
        <p:spPr>
          <a:xfrm>
            <a:off x="381095" y="6235607"/>
            <a:ext cx="4648105" cy="365125"/>
          </a:xfrm>
        </p:spPr>
        <p:txBody>
          <a:bodyPr/>
          <a:lstStyle>
            <a:lvl1pPr>
              <a:defRPr>
                <a:solidFill>
                  <a:schemeClr val="bg1"/>
                </a:solidFill>
              </a:defRPr>
            </a:lvl1pPr>
          </a:lstStyle>
          <a:p>
            <a:r>
              <a:rPr lang="en-US" smtClean="0"/>
              <a:t>© Gilb.com      Agility is the Tool</a:t>
            </a:r>
            <a:endParaRPr lang="en-GB"/>
          </a:p>
        </p:txBody>
      </p:sp>
      <p:sp>
        <p:nvSpPr>
          <p:cNvPr id="7" name="Slide Number Placeholder 6"/>
          <p:cNvSpPr>
            <a:spLocks noGrp="1"/>
          </p:cNvSpPr>
          <p:nvPr>
            <p:ph type="sldNum" sz="quarter" idx="12"/>
          </p:nvPr>
        </p:nvSpPr>
        <p:spPr/>
        <p:txBody>
          <a:bodyPr/>
          <a:lstStyle/>
          <a:p>
            <a:fld id="{18F51ADA-292D-0C4D-830D-A064BE0D8AF0}" type="slidenum">
              <a:rPr lang="en-GB" smtClean="0"/>
              <a:pPr/>
              <a:t>‹#›</a:t>
            </a:fld>
            <a:endParaRPr lang="en-GB"/>
          </a:p>
        </p:txBody>
      </p:sp>
      <p:sp>
        <p:nvSpPr>
          <p:cNvPr id="9" name="TextBox 8"/>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
        <p:nvSpPr>
          <p:cNvPr id="10" name="Rectangle 9"/>
          <p:cNvSpPr/>
          <p:nvPr/>
        </p:nvSpPr>
        <p:spPr>
          <a:xfrm>
            <a:off x="6802438" y="228600"/>
            <a:ext cx="2057400" cy="20391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Picture Placeholder 12"/>
          <p:cNvSpPr>
            <a:spLocks noGrp="1"/>
          </p:cNvSpPr>
          <p:nvPr>
            <p:ph type="pic" sz="quarter" idx="13"/>
          </p:nvPr>
        </p:nvSpPr>
        <p:spPr>
          <a:xfrm>
            <a:off x="6802438" y="2374940"/>
            <a:ext cx="2057400" cy="2039112"/>
          </a:xfrm>
        </p:spPr>
        <p:txBody>
          <a:bodyPr/>
          <a:lstStyle>
            <a:lvl1pPr>
              <a:buNone/>
              <a:defRPr/>
            </a:lvl1pPr>
          </a:lstStyle>
          <a:p>
            <a:r>
              <a:rPr lang="en-GB" smtClean="0"/>
              <a:t>Click icon to add picture</a:t>
            </a:r>
            <a:endParaRPr/>
          </a:p>
        </p:txBody>
      </p:sp>
      <p:sp>
        <p:nvSpPr>
          <p:cNvPr id="13" name="Picture Placeholder 12"/>
          <p:cNvSpPr>
            <a:spLocks noGrp="1"/>
          </p:cNvSpPr>
          <p:nvPr>
            <p:ph type="pic" sz="quarter" idx="14"/>
          </p:nvPr>
        </p:nvSpPr>
        <p:spPr>
          <a:xfrm>
            <a:off x="6802438" y="4535424"/>
            <a:ext cx="2057400" cy="2039112"/>
          </a:xfrm>
        </p:spPr>
        <p:txBody>
          <a:bodyPr/>
          <a:lstStyle>
            <a:lvl1pPr>
              <a:buNone/>
              <a:defRPr/>
            </a:lvl1pPr>
          </a:lstStyle>
          <a:p>
            <a:r>
              <a:rPr lang="en-GB" smtClean="0"/>
              <a:t>Click icon to add picture</a:t>
            </a:r>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3 Pictures with Caption">
    <p:spTree>
      <p:nvGrpSpPr>
        <p:cNvPr id="1" name=""/>
        <p:cNvGrpSpPr/>
        <p:nvPr/>
      </p:nvGrpSpPr>
      <p:grpSpPr>
        <a:xfrm>
          <a:off x="0" y="0"/>
          <a:ext cx="0" cy="0"/>
          <a:chOff x="0" y="0"/>
          <a:chExt cx="0" cy="0"/>
        </a:xfrm>
      </p:grpSpPr>
      <p:sp>
        <p:nvSpPr>
          <p:cNvPr id="8" name="Rectangle 7"/>
          <p:cNvSpPr/>
          <p:nvPr/>
        </p:nvSpPr>
        <p:spPr>
          <a:xfrm>
            <a:off x="282575" y="228600"/>
            <a:ext cx="4235450" cy="6345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380554" y="2571750"/>
            <a:ext cx="4016633" cy="1162050"/>
          </a:xfrm>
        </p:spPr>
        <p:txBody>
          <a:bodyPr anchor="b">
            <a:normAutofit/>
          </a:bodyPr>
          <a:lstStyle>
            <a:lvl1pPr algn="l">
              <a:defRPr sz="2600" b="0">
                <a:solidFill>
                  <a:schemeClr val="bg1"/>
                </a:solidFill>
              </a:defRPr>
            </a:lvl1pPr>
          </a:lstStyle>
          <a:p>
            <a:r>
              <a:rPr lang="en-GB" smtClean="0"/>
              <a:t>Click to edit Master title style</a:t>
            </a:r>
            <a:endParaRPr/>
          </a:p>
        </p:txBody>
      </p:sp>
      <p:sp>
        <p:nvSpPr>
          <p:cNvPr id="4" name="Text Placeholder 3"/>
          <p:cNvSpPr>
            <a:spLocks noGrp="1"/>
          </p:cNvSpPr>
          <p:nvPr>
            <p:ph type="body" sz="half" idx="2"/>
          </p:nvPr>
        </p:nvSpPr>
        <p:spPr>
          <a:xfrm>
            <a:off x="381094" y="3733800"/>
            <a:ext cx="4015304" cy="2392363"/>
          </a:xfrm>
        </p:spPr>
        <p:txBody>
          <a:bodyPr/>
          <a:lstStyle>
            <a:lvl1pPr marL="0" indent="0">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a:xfrm>
            <a:off x="3048000" y="6235607"/>
            <a:ext cx="1348398" cy="365125"/>
          </a:xfrm>
        </p:spPr>
        <p:txBody>
          <a:bodyPr/>
          <a:lstStyle>
            <a:lvl1pPr>
              <a:defRPr>
                <a:solidFill>
                  <a:schemeClr val="bg1"/>
                </a:solidFill>
              </a:defRPr>
            </a:lvl1pPr>
          </a:lstStyle>
          <a:p>
            <a:fld id="{0263EF8A-74A1-7244-99C7-45C59A393EF0}" type="datetime4">
              <a:rPr lang="en-US" smtClean="0"/>
              <a:pPr/>
              <a:t>April 16, 2015</a:t>
            </a:fld>
            <a:endParaRPr lang="en-GB"/>
          </a:p>
        </p:txBody>
      </p:sp>
      <p:sp>
        <p:nvSpPr>
          <p:cNvPr id="6" name="Footer Placeholder 5"/>
          <p:cNvSpPr>
            <a:spLocks noGrp="1"/>
          </p:cNvSpPr>
          <p:nvPr>
            <p:ph type="ftr" sz="quarter" idx="11"/>
          </p:nvPr>
        </p:nvSpPr>
        <p:spPr>
          <a:xfrm>
            <a:off x="381095" y="6235607"/>
            <a:ext cx="2590705" cy="365125"/>
          </a:xfrm>
        </p:spPr>
        <p:txBody>
          <a:bodyPr/>
          <a:lstStyle>
            <a:lvl1pPr>
              <a:defRPr>
                <a:solidFill>
                  <a:schemeClr val="bg1"/>
                </a:solidFill>
              </a:defRPr>
            </a:lvl1pPr>
          </a:lstStyle>
          <a:p>
            <a:r>
              <a:rPr lang="en-US" smtClean="0"/>
              <a:t>© Gilb.com      Agility is the Tool</a:t>
            </a:r>
            <a:endParaRPr lang="en-GB"/>
          </a:p>
        </p:txBody>
      </p:sp>
      <p:sp>
        <p:nvSpPr>
          <p:cNvPr id="7" name="Slide Number Placeholder 6"/>
          <p:cNvSpPr>
            <a:spLocks noGrp="1"/>
          </p:cNvSpPr>
          <p:nvPr>
            <p:ph type="sldNum" sz="quarter" idx="12"/>
          </p:nvPr>
        </p:nvSpPr>
        <p:spPr/>
        <p:txBody>
          <a:bodyPr/>
          <a:lstStyle/>
          <a:p>
            <a:fld id="{18F51ADA-292D-0C4D-830D-A064BE0D8AF0}" type="slidenum">
              <a:rPr lang="en-GB" smtClean="0"/>
              <a:pPr/>
              <a:t>‹#›</a:t>
            </a:fld>
            <a:endParaRPr lang="en-GB"/>
          </a:p>
        </p:txBody>
      </p:sp>
      <p:sp>
        <p:nvSpPr>
          <p:cNvPr id="9" name="TextBox 8"/>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
        <p:nvSpPr>
          <p:cNvPr id="10" name="Rectangle 9"/>
          <p:cNvSpPr/>
          <p:nvPr/>
        </p:nvSpPr>
        <p:spPr>
          <a:xfrm>
            <a:off x="6802438" y="228600"/>
            <a:ext cx="2057400" cy="20391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p:nvSpPr>
        <p:spPr>
          <a:xfrm>
            <a:off x="4624388" y="4534726"/>
            <a:ext cx="2057400" cy="2039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Picture Placeholder 12"/>
          <p:cNvSpPr>
            <a:spLocks noGrp="1"/>
          </p:cNvSpPr>
          <p:nvPr>
            <p:ph type="pic" sz="quarter" idx="13"/>
          </p:nvPr>
        </p:nvSpPr>
        <p:spPr>
          <a:xfrm>
            <a:off x="4624388" y="228600"/>
            <a:ext cx="2057400" cy="2039112"/>
          </a:xfrm>
        </p:spPr>
        <p:txBody>
          <a:bodyPr/>
          <a:lstStyle>
            <a:lvl1pPr>
              <a:buNone/>
              <a:defRPr/>
            </a:lvl1pPr>
          </a:lstStyle>
          <a:p>
            <a:r>
              <a:rPr lang="en-GB" smtClean="0"/>
              <a:t>Click icon to add picture</a:t>
            </a:r>
            <a:endParaRPr/>
          </a:p>
        </p:txBody>
      </p:sp>
      <p:sp>
        <p:nvSpPr>
          <p:cNvPr id="13" name="Picture Placeholder 12"/>
          <p:cNvSpPr>
            <a:spLocks noGrp="1"/>
          </p:cNvSpPr>
          <p:nvPr>
            <p:ph type="pic" sz="quarter" idx="14"/>
          </p:nvPr>
        </p:nvSpPr>
        <p:spPr>
          <a:xfrm>
            <a:off x="4624388" y="2381663"/>
            <a:ext cx="2057400" cy="2039112"/>
          </a:xfrm>
        </p:spPr>
        <p:txBody>
          <a:bodyPr/>
          <a:lstStyle>
            <a:lvl1pPr>
              <a:buNone/>
              <a:defRPr/>
            </a:lvl1pPr>
          </a:lstStyle>
          <a:p>
            <a:r>
              <a:rPr lang="en-GB" smtClean="0"/>
              <a:t>Click icon to add picture</a:t>
            </a:r>
            <a:endParaRPr/>
          </a:p>
        </p:txBody>
      </p:sp>
      <p:sp>
        <p:nvSpPr>
          <p:cNvPr id="14" name="Picture Placeholder 12"/>
          <p:cNvSpPr>
            <a:spLocks noGrp="1"/>
          </p:cNvSpPr>
          <p:nvPr>
            <p:ph type="pic" sz="quarter" idx="15"/>
          </p:nvPr>
        </p:nvSpPr>
        <p:spPr>
          <a:xfrm>
            <a:off x="6803136" y="2381662"/>
            <a:ext cx="2057400" cy="4187952"/>
          </a:xfrm>
        </p:spPr>
        <p:txBody>
          <a:bodyPr/>
          <a:lstStyle>
            <a:lvl1pPr>
              <a:buNone/>
              <a:defRPr/>
            </a:lvl1pPr>
          </a:lstStyle>
          <a:p>
            <a:r>
              <a:rPr lang="en-GB" smtClean="0"/>
              <a:t>Click icon to add picture</a:t>
            </a:r>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3 Pictures with Caption, Alt.">
    <p:spTree>
      <p:nvGrpSpPr>
        <p:cNvPr id="1" name=""/>
        <p:cNvGrpSpPr/>
        <p:nvPr/>
      </p:nvGrpSpPr>
      <p:grpSpPr>
        <a:xfrm>
          <a:off x="0" y="0"/>
          <a:ext cx="0" cy="0"/>
          <a:chOff x="0" y="0"/>
          <a:chExt cx="0" cy="0"/>
        </a:xfrm>
      </p:grpSpPr>
      <p:sp>
        <p:nvSpPr>
          <p:cNvPr id="11" name="Rectangle 10"/>
          <p:cNvSpPr/>
          <p:nvPr/>
        </p:nvSpPr>
        <p:spPr>
          <a:xfrm>
            <a:off x="8166847" y="282573"/>
            <a:ext cx="685800" cy="302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953000" y="3124200"/>
            <a:ext cx="3108960" cy="871538"/>
          </a:xfrm>
        </p:spPr>
        <p:txBody>
          <a:bodyPr anchor="b">
            <a:normAutofit/>
          </a:bodyPr>
          <a:lstStyle>
            <a:lvl1pPr algn="l">
              <a:defRPr sz="2600" b="0"/>
            </a:lvl1pPr>
          </a:lstStyle>
          <a:p>
            <a:r>
              <a:rPr lang="en-GB" smtClean="0"/>
              <a:t>Click to edit Master title style</a:t>
            </a:r>
            <a:endParaRPr/>
          </a:p>
        </p:txBody>
      </p:sp>
      <p:sp>
        <p:nvSpPr>
          <p:cNvPr id="3" name="Picture Placeholder 2"/>
          <p:cNvSpPr>
            <a:spLocks noGrp="1"/>
          </p:cNvSpPr>
          <p:nvPr>
            <p:ph type="pic" idx="1"/>
          </p:nvPr>
        </p:nvSpPr>
        <p:spPr>
          <a:xfrm>
            <a:off x="277905" y="2365248"/>
            <a:ext cx="4240119" cy="418795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smtClean="0"/>
              <a:t>Click icon to add picture</a:t>
            </a:r>
            <a:endParaRPr/>
          </a:p>
        </p:txBody>
      </p:sp>
      <p:sp>
        <p:nvSpPr>
          <p:cNvPr id="4" name="Text Placeholder 3"/>
          <p:cNvSpPr>
            <a:spLocks noGrp="1"/>
          </p:cNvSpPr>
          <p:nvPr>
            <p:ph type="body" sz="half" idx="2"/>
          </p:nvPr>
        </p:nvSpPr>
        <p:spPr>
          <a:xfrm>
            <a:off x="4953000" y="3995737"/>
            <a:ext cx="3108960" cy="214788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a:xfrm>
            <a:off x="7391399" y="6423585"/>
            <a:ext cx="1537447" cy="365125"/>
          </a:xfrm>
        </p:spPr>
        <p:txBody>
          <a:bodyPr/>
          <a:lstStyle/>
          <a:p>
            <a:fld id="{4E2696BB-9DD2-C14C-B5B4-5295003A6D5C}" type="datetime4">
              <a:rPr lang="en-US" smtClean="0"/>
              <a:pPr/>
              <a:t>April 16, 2015</a:t>
            </a:fld>
            <a:endParaRPr lang="en-GB"/>
          </a:p>
        </p:txBody>
      </p:sp>
      <p:sp>
        <p:nvSpPr>
          <p:cNvPr id="6" name="Footer Placeholder 5"/>
          <p:cNvSpPr>
            <a:spLocks noGrp="1"/>
          </p:cNvSpPr>
          <p:nvPr>
            <p:ph type="ftr" sz="quarter" idx="11"/>
          </p:nvPr>
        </p:nvSpPr>
        <p:spPr>
          <a:xfrm>
            <a:off x="4191000" y="6423585"/>
            <a:ext cx="3005138" cy="365125"/>
          </a:xfrm>
        </p:spPr>
        <p:txBody>
          <a:bodyPr/>
          <a:lstStyle/>
          <a:p>
            <a:r>
              <a:rPr lang="en-US" smtClean="0"/>
              <a:t>© Gilb.com      Agility is the Tool</a:t>
            </a:r>
            <a:endParaRPr lang="en-GB"/>
          </a:p>
        </p:txBody>
      </p:sp>
      <p:sp>
        <p:nvSpPr>
          <p:cNvPr id="7" name="Slide Number Placeholder 6"/>
          <p:cNvSpPr>
            <a:spLocks noGrp="1"/>
          </p:cNvSpPr>
          <p:nvPr>
            <p:ph type="sldNum" sz="quarter" idx="12"/>
          </p:nvPr>
        </p:nvSpPr>
        <p:spPr/>
        <p:txBody>
          <a:bodyPr/>
          <a:lstStyle/>
          <a:p>
            <a:fld id="{18F51ADA-292D-0C4D-830D-A064BE0D8AF0}" type="slidenum">
              <a:rPr lang="en-GB" smtClean="0"/>
              <a:pPr/>
              <a:t>‹#›</a:t>
            </a:fld>
            <a:endParaRPr lang="en-GB"/>
          </a:p>
        </p:txBody>
      </p:sp>
      <p:sp>
        <p:nvSpPr>
          <p:cNvPr id="10" name="TextBox 9"/>
          <p:cNvSpPr txBox="1"/>
          <p:nvPr/>
        </p:nvSpPr>
        <p:spPr>
          <a:xfrm>
            <a:off x="4750361" y="3370730"/>
            <a:ext cx="220568" cy="369332"/>
          </a:xfrm>
          <a:prstGeom prst="rect">
            <a:avLst/>
          </a:prstGeom>
          <a:noFill/>
        </p:spPr>
        <p:txBody>
          <a:bodyPr wrap="square" lIns="0" tIns="0" rIns="0" bIns="0" rtlCol="0">
            <a:spAutoFit/>
          </a:bodyPr>
          <a:lstStyle/>
          <a:p>
            <a:r>
              <a:rPr sz="2400" b="1" baseline="0">
                <a:solidFill>
                  <a:schemeClr val="accent1">
                    <a:lumMod val="60000"/>
                    <a:lumOff val="40000"/>
                  </a:schemeClr>
                </a:solidFill>
              </a:rPr>
              <a:t>+ </a:t>
            </a:r>
          </a:p>
        </p:txBody>
      </p:sp>
      <p:sp>
        <p:nvSpPr>
          <p:cNvPr id="14" name="Picture Placeholder 12"/>
          <p:cNvSpPr>
            <a:spLocks noGrp="1"/>
          </p:cNvSpPr>
          <p:nvPr>
            <p:ph type="pic" sz="quarter" idx="13"/>
          </p:nvPr>
        </p:nvSpPr>
        <p:spPr>
          <a:xfrm>
            <a:off x="277905" y="228600"/>
            <a:ext cx="2057400" cy="2039112"/>
          </a:xfrm>
        </p:spPr>
        <p:txBody>
          <a:bodyPr/>
          <a:lstStyle>
            <a:lvl1pPr>
              <a:buNone/>
              <a:defRPr/>
            </a:lvl1pPr>
          </a:lstStyle>
          <a:p>
            <a:r>
              <a:rPr lang="en-GB" smtClean="0"/>
              <a:t>Click icon to add picture</a:t>
            </a:r>
            <a:endParaRPr/>
          </a:p>
        </p:txBody>
      </p:sp>
      <p:sp>
        <p:nvSpPr>
          <p:cNvPr id="15" name="Picture Placeholder 12"/>
          <p:cNvSpPr>
            <a:spLocks noGrp="1"/>
          </p:cNvSpPr>
          <p:nvPr>
            <p:ph type="pic" sz="quarter" idx="14"/>
          </p:nvPr>
        </p:nvSpPr>
        <p:spPr>
          <a:xfrm>
            <a:off x="2460625" y="228600"/>
            <a:ext cx="2057400" cy="2039112"/>
          </a:xfrm>
        </p:spPr>
        <p:txBody>
          <a:bodyPr/>
          <a:lstStyle>
            <a:lvl1pPr>
              <a:buNone/>
              <a:defRPr/>
            </a:lvl1pPr>
          </a:lstStyle>
          <a:p>
            <a:r>
              <a:rPr lang="en-GB" smtClean="0"/>
              <a:t>Click icon to add picture</a:t>
            </a:r>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Title and Vertical Text">
    <p:spTree>
      <p:nvGrpSpPr>
        <p:cNvPr id="1" name=""/>
        <p:cNvGrpSpPr/>
        <p:nvPr/>
      </p:nvGrpSpPr>
      <p:grpSpPr>
        <a:xfrm>
          <a:off x="0" y="0"/>
          <a:ext cx="0" cy="0"/>
          <a:chOff x="0" y="0"/>
          <a:chExt cx="0" cy="0"/>
        </a:xfrm>
      </p:grpSpPr>
      <p:sp>
        <p:nvSpPr>
          <p:cNvPr id="7" name="Rectangle 6"/>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TextBox 8"/>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GB"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a:p>
        </p:txBody>
      </p:sp>
      <p:sp>
        <p:nvSpPr>
          <p:cNvPr id="4" name="Date Placeholder 3"/>
          <p:cNvSpPr>
            <a:spLocks noGrp="1"/>
          </p:cNvSpPr>
          <p:nvPr>
            <p:ph type="dt" sz="half" idx="10"/>
          </p:nvPr>
        </p:nvSpPr>
        <p:spPr/>
        <p:txBody>
          <a:bodyPr/>
          <a:lstStyle/>
          <a:p>
            <a:fld id="{A05AFC21-B2D3-434C-B91A-9EE81C2EAFAA}" type="datetime4">
              <a:rPr lang="en-US" smtClean="0"/>
              <a:pPr/>
              <a:t>April 16, 2015</a:t>
            </a:fld>
            <a:endParaRPr lang="en-GB"/>
          </a:p>
        </p:txBody>
      </p:sp>
      <p:sp>
        <p:nvSpPr>
          <p:cNvPr id="5" name="Footer Placeholder 4"/>
          <p:cNvSpPr>
            <a:spLocks noGrp="1"/>
          </p:cNvSpPr>
          <p:nvPr>
            <p:ph type="ftr" sz="quarter" idx="11"/>
          </p:nvPr>
        </p:nvSpPr>
        <p:spPr/>
        <p:txBody>
          <a:bodyPr/>
          <a:lstStyle/>
          <a:p>
            <a:r>
              <a:rPr lang="en-US" smtClean="0"/>
              <a:t>© Gilb.com      Agility is the Tool</a:t>
            </a:r>
            <a:endParaRPr lang="en-GB"/>
          </a:p>
        </p:txBody>
      </p:sp>
      <p:sp>
        <p:nvSpPr>
          <p:cNvPr id="6" name="Slide Number Placeholder 5"/>
          <p:cNvSpPr>
            <a:spLocks noGrp="1"/>
          </p:cNvSpPr>
          <p:nvPr>
            <p:ph type="sldNum" sz="quarter" idx="12"/>
          </p:nvPr>
        </p:nvSpPr>
        <p:spPr/>
        <p:txBody>
          <a:bodyPr/>
          <a:lstStyle/>
          <a:p>
            <a:fld id="{18F51ADA-292D-0C4D-830D-A064BE0D8AF0}" type="slidenum">
              <a:rPr lang="en-GB" smtClean="0"/>
              <a:pPr/>
              <a:t>‹#›</a:t>
            </a:fld>
            <a:endParaRPr lang="en-GB"/>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Vertical Title and Text">
    <p:spTree>
      <p:nvGrpSpPr>
        <p:cNvPr id="1" name=""/>
        <p:cNvGrpSpPr/>
        <p:nvPr/>
      </p:nvGrpSpPr>
      <p:grpSpPr>
        <a:xfrm>
          <a:off x="0" y="0"/>
          <a:ext cx="0" cy="0"/>
          <a:chOff x="0" y="0"/>
          <a:chExt cx="0" cy="0"/>
        </a:xfrm>
      </p:grpSpPr>
      <p:sp>
        <p:nvSpPr>
          <p:cNvPr id="10" name="Rectangle 9"/>
          <p:cNvSpPr/>
          <p:nvPr/>
        </p:nvSpPr>
        <p:spPr>
          <a:xfrm>
            <a:off x="8166847" y="282573"/>
            <a:ext cx="685800" cy="302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Vertical Title 1"/>
          <p:cNvSpPr>
            <a:spLocks noGrp="1"/>
          </p:cNvSpPr>
          <p:nvPr>
            <p:ph type="title" orient="vert"/>
          </p:nvPr>
        </p:nvSpPr>
        <p:spPr>
          <a:xfrm>
            <a:off x="7995772" y="954742"/>
            <a:ext cx="681318" cy="5171422"/>
          </a:xfrm>
        </p:spPr>
        <p:txBody>
          <a:bodyPr vert="eaVert" anchor="t" anchorCtr="0"/>
          <a:lstStyle/>
          <a:p>
            <a:r>
              <a:rPr lang="en-GB" smtClean="0"/>
              <a:t>Click to edit Master title style</a:t>
            </a:r>
            <a:endParaRPr/>
          </a:p>
        </p:txBody>
      </p:sp>
      <p:sp>
        <p:nvSpPr>
          <p:cNvPr id="3" name="Vertical Text Placeholder 2"/>
          <p:cNvSpPr>
            <a:spLocks noGrp="1"/>
          </p:cNvSpPr>
          <p:nvPr>
            <p:ph type="body" orient="vert" idx="1"/>
          </p:nvPr>
        </p:nvSpPr>
        <p:spPr>
          <a:xfrm>
            <a:off x="457200" y="958756"/>
            <a:ext cx="6858000" cy="5184869"/>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a:p>
        </p:txBody>
      </p:sp>
      <p:sp>
        <p:nvSpPr>
          <p:cNvPr id="4" name="Date Placeholder 3"/>
          <p:cNvSpPr>
            <a:spLocks noGrp="1"/>
          </p:cNvSpPr>
          <p:nvPr>
            <p:ph type="dt" sz="half" idx="10"/>
          </p:nvPr>
        </p:nvSpPr>
        <p:spPr/>
        <p:txBody>
          <a:bodyPr/>
          <a:lstStyle/>
          <a:p>
            <a:fld id="{1F8DC2D6-BC10-6A43-B0C0-14004863CD19}" type="datetime4">
              <a:rPr lang="en-US" smtClean="0"/>
              <a:pPr/>
              <a:t>April 16, 2015</a:t>
            </a:fld>
            <a:endParaRPr lang="en-GB"/>
          </a:p>
        </p:txBody>
      </p:sp>
      <p:sp>
        <p:nvSpPr>
          <p:cNvPr id="5" name="Footer Placeholder 4"/>
          <p:cNvSpPr>
            <a:spLocks noGrp="1"/>
          </p:cNvSpPr>
          <p:nvPr>
            <p:ph type="ftr" sz="quarter" idx="11"/>
          </p:nvPr>
        </p:nvSpPr>
        <p:spPr/>
        <p:txBody>
          <a:bodyPr/>
          <a:lstStyle/>
          <a:p>
            <a:r>
              <a:rPr lang="en-US" smtClean="0"/>
              <a:t>© Gilb.com      Agility is the Tool</a:t>
            </a:r>
            <a:endParaRPr lang="en-GB"/>
          </a:p>
        </p:txBody>
      </p:sp>
      <p:sp>
        <p:nvSpPr>
          <p:cNvPr id="6" name="Slide Number Placeholder 5"/>
          <p:cNvSpPr>
            <a:spLocks noGrp="1"/>
          </p:cNvSpPr>
          <p:nvPr>
            <p:ph type="sldNum" sz="quarter" idx="12"/>
          </p:nvPr>
        </p:nvSpPr>
        <p:spPr/>
        <p:txBody>
          <a:bodyPr/>
          <a:lstStyle/>
          <a:p>
            <a:fld id="{18F51ADA-292D-0C4D-830D-A064BE0D8AF0}" type="slidenum">
              <a:rPr lang="en-GB" smtClean="0"/>
              <a:pPr/>
              <a:t>‹#›</a:t>
            </a:fld>
            <a:endParaRPr lang="en-GB"/>
          </a:p>
        </p:txBody>
      </p:sp>
      <p:sp>
        <p:nvSpPr>
          <p:cNvPr id="9" name="TextBox 8"/>
          <p:cNvSpPr txBox="1"/>
          <p:nvPr/>
        </p:nvSpPr>
        <p:spPr>
          <a:xfrm rot="16200000">
            <a:off x="8593111" y="561668"/>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nb-NO"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fld id="{7EAC946C-061D-5642-A567-60D87DAE6C8D}" type="datetime4">
              <a:rPr lang="en-US" smtClean="0"/>
              <a:pPr/>
              <a:t>April 16, 2015</a:t>
            </a:fld>
            <a:endParaRPr lang="en-GB"/>
          </a:p>
        </p:txBody>
      </p:sp>
      <p:sp>
        <p:nvSpPr>
          <p:cNvPr id="5" name="Footer Placeholder 4"/>
          <p:cNvSpPr>
            <a:spLocks noGrp="1"/>
          </p:cNvSpPr>
          <p:nvPr>
            <p:ph type="ftr" sz="quarter" idx="11"/>
          </p:nvPr>
        </p:nvSpPr>
        <p:spPr/>
        <p:txBody>
          <a:bodyPr/>
          <a:lstStyle>
            <a:lvl1pPr>
              <a:defRPr/>
            </a:lvl1pPr>
          </a:lstStyle>
          <a:p>
            <a:r>
              <a:rPr lang="en-US" smtClean="0"/>
              <a:t>© Gilb.com      Agility is the Tool</a:t>
            </a:r>
            <a:endParaRPr lang="en-GB"/>
          </a:p>
        </p:txBody>
      </p:sp>
      <p:sp>
        <p:nvSpPr>
          <p:cNvPr id="6" name="Slide Number Placeholder 5"/>
          <p:cNvSpPr>
            <a:spLocks noGrp="1"/>
          </p:cNvSpPr>
          <p:nvPr>
            <p:ph type="sldNum" sz="quarter" idx="12"/>
          </p:nvPr>
        </p:nvSpPr>
        <p:spPr/>
        <p:txBody>
          <a:bodyPr/>
          <a:lstStyle>
            <a:lvl1pPr>
              <a:defRPr/>
            </a:lvl1pPr>
          </a:lstStyle>
          <a:p>
            <a:fld id="{5822FB46-FB7B-4879-9B1A-EE9F4DE9AFD3}" type="slidenum">
              <a:rPr lang="en-US" smtClean="0"/>
              <a:pPr/>
              <a:t>‹#›</a:t>
            </a:fld>
            <a:endParaRPr lang="en-US"/>
          </a:p>
        </p:txBody>
      </p:sp>
    </p:spTree>
    <p:extLst>
      <p:ext uri="{BB962C8B-B14F-4D97-AF65-F5344CB8AC3E}">
        <p14:creationId xmlns:p14="http://schemas.microsoft.com/office/powerpoint/2010/main" val="421252930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smtClean="0"/>
              <a:t>Click to edit Master title style</a:t>
            </a:r>
            <a:endParaRPr lang="en-US"/>
          </a:p>
        </p:txBody>
      </p:sp>
      <p:sp>
        <p:nvSpPr>
          <p:cNvPr id="3" name="Content Placeholder 2"/>
          <p:cNvSpPr>
            <a:spLocks noGrp="1"/>
          </p:cNvSpPr>
          <p:nvPr>
            <p:ph idx="1"/>
          </p:nvPr>
        </p:nvSpPr>
        <p:spPr/>
        <p:txBody>
          <a:bodyPr/>
          <a:lstStyle/>
          <a:p>
            <a:pPr lvl="0"/>
            <a:r>
              <a:rPr lang="nb-NO" smtClean="0"/>
              <a:t>Click to edit Master text styles</a:t>
            </a:r>
          </a:p>
          <a:p>
            <a:pPr lvl="1"/>
            <a:r>
              <a:rPr lang="nb-NO" smtClean="0"/>
              <a:t>Second level</a:t>
            </a:r>
          </a:p>
          <a:p>
            <a:pPr lvl="2"/>
            <a:r>
              <a:rPr lang="nb-NO" smtClean="0"/>
              <a:t>Third level</a:t>
            </a:r>
          </a:p>
          <a:p>
            <a:pPr lvl="3"/>
            <a:r>
              <a:rPr lang="nb-NO" smtClean="0"/>
              <a:t>Fourth level</a:t>
            </a:r>
          </a:p>
          <a:p>
            <a:pPr lvl="4"/>
            <a:r>
              <a:rPr lang="nb-NO" smtClean="0"/>
              <a:t>Fifth level</a:t>
            </a:r>
            <a:endParaRPr lang="en-US"/>
          </a:p>
        </p:txBody>
      </p:sp>
      <p:sp>
        <p:nvSpPr>
          <p:cNvPr id="4" name="Date Placeholder 3"/>
          <p:cNvSpPr>
            <a:spLocks noGrp="1"/>
          </p:cNvSpPr>
          <p:nvPr>
            <p:ph type="dt" sz="half" idx="10"/>
          </p:nvPr>
        </p:nvSpPr>
        <p:spPr/>
        <p:txBody>
          <a:bodyPr/>
          <a:lstStyle>
            <a:lvl1pPr>
              <a:defRPr/>
            </a:lvl1pPr>
          </a:lstStyle>
          <a:p>
            <a:fld id="{A6260A86-F677-C549-98E7-BAC9E66AEE07}" type="datetime4">
              <a:rPr lang="en-US" smtClean="0"/>
              <a:pPr/>
              <a:t>April 16, 2015</a:t>
            </a:fld>
            <a:endParaRPr lang="en-GB"/>
          </a:p>
        </p:txBody>
      </p:sp>
      <p:sp>
        <p:nvSpPr>
          <p:cNvPr id="5" name="Footer Placeholder 4"/>
          <p:cNvSpPr>
            <a:spLocks noGrp="1"/>
          </p:cNvSpPr>
          <p:nvPr>
            <p:ph type="ftr" sz="quarter" idx="11"/>
          </p:nvPr>
        </p:nvSpPr>
        <p:spPr/>
        <p:txBody>
          <a:bodyPr/>
          <a:lstStyle>
            <a:lvl1pPr>
              <a:defRPr/>
            </a:lvl1pPr>
          </a:lstStyle>
          <a:p>
            <a:r>
              <a:rPr lang="en-US" smtClean="0"/>
              <a:t>© Gilb.com      Agility is the Tool</a:t>
            </a:r>
            <a:endParaRPr lang="en-GB"/>
          </a:p>
        </p:txBody>
      </p:sp>
      <p:sp>
        <p:nvSpPr>
          <p:cNvPr id="6" name="Slide Number Placeholder 5"/>
          <p:cNvSpPr>
            <a:spLocks noGrp="1"/>
          </p:cNvSpPr>
          <p:nvPr>
            <p:ph type="sldNum" sz="quarter" idx="12"/>
          </p:nvPr>
        </p:nvSpPr>
        <p:spPr/>
        <p:txBody>
          <a:bodyPr/>
          <a:lstStyle>
            <a:lvl1pPr>
              <a:defRPr/>
            </a:lvl1pPr>
          </a:lstStyle>
          <a:p>
            <a:fld id="{18F51ADA-292D-0C4D-830D-A064BE0D8AF0}" type="slidenum">
              <a:rPr lang="en-GB" smtClean="0"/>
              <a:pPr/>
              <a:t>‹#›</a:t>
            </a:fld>
            <a:endParaRPr lang="en-GB"/>
          </a:p>
        </p:txBody>
      </p:sp>
    </p:spTree>
    <p:extLst>
      <p:ext uri="{BB962C8B-B14F-4D97-AF65-F5344CB8AC3E}">
        <p14:creationId xmlns:p14="http://schemas.microsoft.com/office/powerpoint/2010/main" val="104199628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nb-NO"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b-NO" smtClean="0"/>
              <a:t>Click to edit Master text styles</a:t>
            </a:r>
          </a:p>
        </p:txBody>
      </p:sp>
      <p:sp>
        <p:nvSpPr>
          <p:cNvPr id="4" name="Date Placeholder 3"/>
          <p:cNvSpPr>
            <a:spLocks noGrp="1"/>
          </p:cNvSpPr>
          <p:nvPr>
            <p:ph type="dt" sz="half" idx="10"/>
          </p:nvPr>
        </p:nvSpPr>
        <p:spPr/>
        <p:txBody>
          <a:bodyPr/>
          <a:lstStyle>
            <a:lvl1pPr>
              <a:defRPr/>
            </a:lvl1pPr>
          </a:lstStyle>
          <a:p>
            <a:fld id="{F65499A1-89BC-194C-85E3-6C4EB0589481}" type="datetime4">
              <a:rPr lang="en-US" smtClean="0"/>
              <a:pPr/>
              <a:t>April 16, 2015</a:t>
            </a:fld>
            <a:endParaRPr lang="en-GB"/>
          </a:p>
        </p:txBody>
      </p:sp>
      <p:sp>
        <p:nvSpPr>
          <p:cNvPr id="5" name="Footer Placeholder 4"/>
          <p:cNvSpPr>
            <a:spLocks noGrp="1"/>
          </p:cNvSpPr>
          <p:nvPr>
            <p:ph type="ftr" sz="quarter" idx="11"/>
          </p:nvPr>
        </p:nvSpPr>
        <p:spPr/>
        <p:txBody>
          <a:bodyPr/>
          <a:lstStyle>
            <a:lvl1pPr>
              <a:defRPr/>
            </a:lvl1pPr>
          </a:lstStyle>
          <a:p>
            <a:r>
              <a:rPr lang="en-US" smtClean="0"/>
              <a:t>© Gilb.com      Agility is the Tool</a:t>
            </a:r>
            <a:endParaRPr lang="en-GB"/>
          </a:p>
        </p:txBody>
      </p:sp>
      <p:sp>
        <p:nvSpPr>
          <p:cNvPr id="6" name="Slide Number Placeholder 5"/>
          <p:cNvSpPr>
            <a:spLocks noGrp="1"/>
          </p:cNvSpPr>
          <p:nvPr>
            <p:ph type="sldNum" sz="quarter" idx="12"/>
          </p:nvPr>
        </p:nvSpPr>
        <p:spPr/>
        <p:txBody>
          <a:bodyPr/>
          <a:lstStyle>
            <a:lvl1pPr>
              <a:defRPr/>
            </a:lvl1pPr>
          </a:lstStyle>
          <a:p>
            <a:fld id="{18F51ADA-292D-0C4D-830D-A064BE0D8AF0}" type="slidenum">
              <a:rPr lang="en-GB" smtClean="0"/>
              <a:pPr/>
              <a:t>‹#›</a:t>
            </a:fld>
            <a:endParaRPr lang="en-GB"/>
          </a:p>
        </p:txBody>
      </p:sp>
    </p:spTree>
    <p:extLst>
      <p:ext uri="{BB962C8B-B14F-4D97-AF65-F5344CB8AC3E}">
        <p14:creationId xmlns:p14="http://schemas.microsoft.com/office/powerpoint/2010/main" val="108582290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b-NO" smtClean="0"/>
              <a:t>Click to edit Master text styles</a:t>
            </a:r>
          </a:p>
          <a:p>
            <a:pPr lvl="1"/>
            <a:r>
              <a:rPr lang="nb-NO" smtClean="0"/>
              <a:t>Second level</a:t>
            </a:r>
          </a:p>
          <a:p>
            <a:pPr lvl="2"/>
            <a:r>
              <a:rPr lang="nb-NO" smtClean="0"/>
              <a:t>Third level</a:t>
            </a:r>
          </a:p>
          <a:p>
            <a:pPr lvl="3"/>
            <a:r>
              <a:rPr lang="nb-NO" smtClean="0"/>
              <a:t>Fourth level</a:t>
            </a:r>
          </a:p>
          <a:p>
            <a:pPr lvl="4"/>
            <a:r>
              <a:rPr lang="nb-NO"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b-NO" smtClean="0"/>
              <a:t>Click to edit Master text styles</a:t>
            </a:r>
          </a:p>
          <a:p>
            <a:pPr lvl="1"/>
            <a:r>
              <a:rPr lang="nb-NO" smtClean="0"/>
              <a:t>Second level</a:t>
            </a:r>
          </a:p>
          <a:p>
            <a:pPr lvl="2"/>
            <a:r>
              <a:rPr lang="nb-NO" smtClean="0"/>
              <a:t>Third level</a:t>
            </a:r>
          </a:p>
          <a:p>
            <a:pPr lvl="3"/>
            <a:r>
              <a:rPr lang="nb-NO" smtClean="0"/>
              <a:t>Fourth level</a:t>
            </a:r>
          </a:p>
          <a:p>
            <a:pPr lvl="4"/>
            <a:r>
              <a:rPr lang="nb-NO" smtClean="0"/>
              <a:t>Fifth level</a:t>
            </a:r>
            <a:endParaRPr lang="en-US"/>
          </a:p>
        </p:txBody>
      </p:sp>
      <p:sp>
        <p:nvSpPr>
          <p:cNvPr id="5" name="Date Placeholder 3"/>
          <p:cNvSpPr>
            <a:spLocks noGrp="1"/>
          </p:cNvSpPr>
          <p:nvPr>
            <p:ph type="dt" sz="half" idx="10"/>
          </p:nvPr>
        </p:nvSpPr>
        <p:spPr/>
        <p:txBody>
          <a:bodyPr/>
          <a:lstStyle>
            <a:lvl1pPr>
              <a:defRPr/>
            </a:lvl1pPr>
          </a:lstStyle>
          <a:p>
            <a:fld id="{46762264-9A52-DF45-AD0C-61FE36AF1D50}" type="datetime4">
              <a:rPr lang="en-US" smtClean="0"/>
              <a:pPr/>
              <a:t>April 16, 2015</a:t>
            </a:fld>
            <a:endParaRPr lang="en-GB"/>
          </a:p>
        </p:txBody>
      </p:sp>
      <p:sp>
        <p:nvSpPr>
          <p:cNvPr id="6" name="Footer Placeholder 4"/>
          <p:cNvSpPr>
            <a:spLocks noGrp="1"/>
          </p:cNvSpPr>
          <p:nvPr>
            <p:ph type="ftr" sz="quarter" idx="11"/>
          </p:nvPr>
        </p:nvSpPr>
        <p:spPr/>
        <p:txBody>
          <a:bodyPr/>
          <a:lstStyle>
            <a:lvl1pPr>
              <a:defRPr/>
            </a:lvl1pPr>
          </a:lstStyle>
          <a:p>
            <a:r>
              <a:rPr lang="en-US" smtClean="0"/>
              <a:t>© Gilb.com      Agility is the Tool</a:t>
            </a:r>
            <a:endParaRPr lang="en-GB"/>
          </a:p>
        </p:txBody>
      </p:sp>
      <p:sp>
        <p:nvSpPr>
          <p:cNvPr id="7" name="Slide Number Placeholder 5"/>
          <p:cNvSpPr>
            <a:spLocks noGrp="1"/>
          </p:cNvSpPr>
          <p:nvPr>
            <p:ph type="sldNum" sz="quarter" idx="12"/>
          </p:nvPr>
        </p:nvSpPr>
        <p:spPr/>
        <p:txBody>
          <a:bodyPr/>
          <a:lstStyle>
            <a:lvl1pPr>
              <a:defRPr/>
            </a:lvl1pPr>
          </a:lstStyle>
          <a:p>
            <a:fld id="{18F51ADA-292D-0C4D-830D-A064BE0D8AF0}" type="slidenum">
              <a:rPr lang="en-GB" smtClean="0"/>
              <a:pPr/>
              <a:t>‹#›</a:t>
            </a:fld>
            <a:endParaRPr lang="en-GB"/>
          </a:p>
        </p:txBody>
      </p:sp>
    </p:spTree>
    <p:extLst>
      <p:ext uri="{BB962C8B-B14F-4D97-AF65-F5344CB8AC3E}">
        <p14:creationId xmlns:p14="http://schemas.microsoft.com/office/powerpoint/2010/main" val="270790051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nb-NO"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b-NO" smtClean="0"/>
              <a:t>Click to edit Master text styles</a:t>
            </a:r>
          </a:p>
          <a:p>
            <a:pPr lvl="1"/>
            <a:r>
              <a:rPr lang="nb-NO" smtClean="0"/>
              <a:t>Second level</a:t>
            </a:r>
          </a:p>
          <a:p>
            <a:pPr lvl="2"/>
            <a:r>
              <a:rPr lang="nb-NO" smtClean="0"/>
              <a:t>Third level</a:t>
            </a:r>
          </a:p>
          <a:p>
            <a:pPr lvl="3"/>
            <a:r>
              <a:rPr lang="nb-NO" smtClean="0"/>
              <a:t>Fourth level</a:t>
            </a:r>
          </a:p>
          <a:p>
            <a:pPr lvl="4"/>
            <a:r>
              <a:rPr lang="nb-NO"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b-NO" smtClean="0"/>
              <a:t>Click to edit Master text styles</a:t>
            </a:r>
          </a:p>
          <a:p>
            <a:pPr lvl="1"/>
            <a:r>
              <a:rPr lang="nb-NO" smtClean="0"/>
              <a:t>Second level</a:t>
            </a:r>
          </a:p>
          <a:p>
            <a:pPr lvl="2"/>
            <a:r>
              <a:rPr lang="nb-NO" smtClean="0"/>
              <a:t>Third level</a:t>
            </a:r>
          </a:p>
          <a:p>
            <a:pPr lvl="3"/>
            <a:r>
              <a:rPr lang="nb-NO" smtClean="0"/>
              <a:t>Fourth level</a:t>
            </a:r>
          </a:p>
          <a:p>
            <a:pPr lvl="4"/>
            <a:r>
              <a:rPr lang="nb-NO" smtClean="0"/>
              <a:t>Fifth level</a:t>
            </a:r>
            <a:endParaRPr lang="en-US"/>
          </a:p>
        </p:txBody>
      </p:sp>
      <p:sp>
        <p:nvSpPr>
          <p:cNvPr id="7" name="Date Placeholder 3"/>
          <p:cNvSpPr>
            <a:spLocks noGrp="1"/>
          </p:cNvSpPr>
          <p:nvPr>
            <p:ph type="dt" sz="half" idx="10"/>
          </p:nvPr>
        </p:nvSpPr>
        <p:spPr/>
        <p:txBody>
          <a:bodyPr/>
          <a:lstStyle>
            <a:lvl1pPr>
              <a:defRPr/>
            </a:lvl1pPr>
          </a:lstStyle>
          <a:p>
            <a:fld id="{A0381F0B-B9ED-1C4C-A2FA-B40AFD49A47E}" type="datetime4">
              <a:rPr lang="en-US" smtClean="0"/>
              <a:pPr/>
              <a:t>April 16, 2015</a:t>
            </a:fld>
            <a:endParaRPr lang="en-GB"/>
          </a:p>
        </p:txBody>
      </p:sp>
      <p:sp>
        <p:nvSpPr>
          <p:cNvPr id="8" name="Footer Placeholder 4"/>
          <p:cNvSpPr>
            <a:spLocks noGrp="1"/>
          </p:cNvSpPr>
          <p:nvPr>
            <p:ph type="ftr" sz="quarter" idx="11"/>
          </p:nvPr>
        </p:nvSpPr>
        <p:spPr/>
        <p:txBody>
          <a:bodyPr/>
          <a:lstStyle>
            <a:lvl1pPr>
              <a:defRPr/>
            </a:lvl1pPr>
          </a:lstStyle>
          <a:p>
            <a:r>
              <a:rPr lang="en-US" smtClean="0"/>
              <a:t>© Gilb.com      Agility is the Tool</a:t>
            </a:r>
            <a:endParaRPr lang="en-GB"/>
          </a:p>
        </p:txBody>
      </p:sp>
      <p:sp>
        <p:nvSpPr>
          <p:cNvPr id="9" name="Slide Number Placeholder 5"/>
          <p:cNvSpPr>
            <a:spLocks noGrp="1"/>
          </p:cNvSpPr>
          <p:nvPr>
            <p:ph type="sldNum" sz="quarter" idx="12"/>
          </p:nvPr>
        </p:nvSpPr>
        <p:spPr/>
        <p:txBody>
          <a:bodyPr/>
          <a:lstStyle>
            <a:lvl1pPr>
              <a:defRPr/>
            </a:lvl1pPr>
          </a:lstStyle>
          <a:p>
            <a:fld id="{18F51ADA-292D-0C4D-830D-A064BE0D8AF0}" type="slidenum">
              <a:rPr lang="en-GB" smtClean="0"/>
              <a:pPr/>
              <a:t>‹#›</a:t>
            </a:fld>
            <a:endParaRPr lang="en-GB"/>
          </a:p>
        </p:txBody>
      </p:sp>
    </p:spTree>
    <p:extLst>
      <p:ext uri="{BB962C8B-B14F-4D97-AF65-F5344CB8AC3E}">
        <p14:creationId xmlns:p14="http://schemas.microsoft.com/office/powerpoint/2010/main" val="20284251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9A5619AA-461A-BF4E-9C9B-73212065EB4F}" type="datetime4">
              <a:rPr lang="en-US" smtClean="0"/>
              <a:pPr/>
              <a:t>April 16, 2015</a:t>
            </a:fld>
            <a:endParaRPr lang="en-GB"/>
          </a:p>
        </p:txBody>
      </p:sp>
      <p:sp>
        <p:nvSpPr>
          <p:cNvPr id="4" name="Footer Placeholder 3"/>
          <p:cNvSpPr>
            <a:spLocks noGrp="1"/>
          </p:cNvSpPr>
          <p:nvPr>
            <p:ph type="ftr" sz="quarter" idx="11"/>
          </p:nvPr>
        </p:nvSpPr>
        <p:spPr/>
        <p:txBody>
          <a:bodyPr/>
          <a:lstStyle/>
          <a:p>
            <a:r>
              <a:rPr lang="en-US" smtClean="0"/>
              <a:t>© Gilb.com      Agility is the Tool</a:t>
            </a:r>
            <a:endParaRPr lang="en-GB"/>
          </a:p>
        </p:txBody>
      </p:sp>
      <p:sp>
        <p:nvSpPr>
          <p:cNvPr id="5" name="Slide Number Placeholder 4"/>
          <p:cNvSpPr>
            <a:spLocks noGrp="1"/>
          </p:cNvSpPr>
          <p:nvPr>
            <p:ph type="sldNum" sz="quarter" idx="12"/>
          </p:nvPr>
        </p:nvSpPr>
        <p:spPr/>
        <p:txBody>
          <a:bodyPr/>
          <a:lstStyle/>
          <a:p>
            <a:fld id="{18F51ADA-292D-0C4D-830D-A064BE0D8AF0}" type="slidenum">
              <a:rPr lang="en-GB" smtClean="0"/>
              <a:pPr/>
              <a:t>‹#›</a:t>
            </a:fld>
            <a:endParaRPr lang="en-GB"/>
          </a:p>
        </p:txBody>
      </p:sp>
      <p:sp>
        <p:nvSpPr>
          <p:cNvPr id="6" name="Title 5"/>
          <p:cNvSpPr>
            <a:spLocks noGrp="1"/>
          </p:cNvSpPr>
          <p:nvPr>
            <p:ph type="title"/>
          </p:nvPr>
        </p:nvSpPr>
        <p:spPr/>
        <p:txBody>
          <a:bodyPr rtlCol="0"/>
          <a:lstStyle/>
          <a:p>
            <a:r>
              <a:rPr kumimoji="0" lang="en-GB"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fld id="{F1E2834D-3628-BF42-9669-6B5D635DB576}" type="datetime4">
              <a:rPr lang="en-US" smtClean="0"/>
              <a:pPr/>
              <a:t>April 16, 2015</a:t>
            </a:fld>
            <a:endParaRPr lang="en-GB"/>
          </a:p>
        </p:txBody>
      </p:sp>
      <p:sp>
        <p:nvSpPr>
          <p:cNvPr id="4" name="Footer Placeholder 4"/>
          <p:cNvSpPr>
            <a:spLocks noGrp="1"/>
          </p:cNvSpPr>
          <p:nvPr>
            <p:ph type="ftr" sz="quarter" idx="11"/>
          </p:nvPr>
        </p:nvSpPr>
        <p:spPr/>
        <p:txBody>
          <a:bodyPr/>
          <a:lstStyle>
            <a:lvl1pPr>
              <a:defRPr/>
            </a:lvl1pPr>
          </a:lstStyle>
          <a:p>
            <a:r>
              <a:rPr lang="en-US" smtClean="0"/>
              <a:t>© Gilb.com      Agility is the Tool</a:t>
            </a:r>
            <a:endParaRPr lang="en-GB"/>
          </a:p>
        </p:txBody>
      </p:sp>
      <p:sp>
        <p:nvSpPr>
          <p:cNvPr id="5" name="Slide Number Placeholder 5"/>
          <p:cNvSpPr>
            <a:spLocks noGrp="1"/>
          </p:cNvSpPr>
          <p:nvPr>
            <p:ph type="sldNum" sz="quarter" idx="12"/>
          </p:nvPr>
        </p:nvSpPr>
        <p:spPr/>
        <p:txBody>
          <a:bodyPr/>
          <a:lstStyle>
            <a:lvl1pPr>
              <a:defRPr/>
            </a:lvl1pPr>
          </a:lstStyle>
          <a:p>
            <a:fld id="{18F51ADA-292D-0C4D-830D-A064BE0D8AF0}" type="slidenum">
              <a:rPr lang="en-GB" smtClean="0"/>
              <a:pPr/>
              <a:t>‹#›</a:t>
            </a:fld>
            <a:endParaRPr lang="en-GB"/>
          </a:p>
        </p:txBody>
      </p:sp>
    </p:spTree>
    <p:extLst>
      <p:ext uri="{BB962C8B-B14F-4D97-AF65-F5344CB8AC3E}">
        <p14:creationId xmlns:p14="http://schemas.microsoft.com/office/powerpoint/2010/main" val="426615651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AF7B48DB-440C-6B44-956E-1EF05007E1C2}" type="datetime4">
              <a:rPr lang="en-US" smtClean="0"/>
              <a:pPr/>
              <a:t>April 16, 2015</a:t>
            </a:fld>
            <a:endParaRPr lang="en-GB"/>
          </a:p>
        </p:txBody>
      </p:sp>
      <p:sp>
        <p:nvSpPr>
          <p:cNvPr id="3" name="Footer Placeholder 4"/>
          <p:cNvSpPr>
            <a:spLocks noGrp="1"/>
          </p:cNvSpPr>
          <p:nvPr>
            <p:ph type="ftr" sz="quarter" idx="11"/>
          </p:nvPr>
        </p:nvSpPr>
        <p:spPr/>
        <p:txBody>
          <a:bodyPr/>
          <a:lstStyle>
            <a:lvl1pPr>
              <a:defRPr/>
            </a:lvl1pPr>
          </a:lstStyle>
          <a:p>
            <a:r>
              <a:rPr lang="en-US" smtClean="0"/>
              <a:t>© Gilb.com      Agility is the Tool</a:t>
            </a:r>
            <a:endParaRPr lang="en-GB"/>
          </a:p>
        </p:txBody>
      </p:sp>
      <p:sp>
        <p:nvSpPr>
          <p:cNvPr id="4" name="Slide Number Placeholder 5"/>
          <p:cNvSpPr>
            <a:spLocks noGrp="1"/>
          </p:cNvSpPr>
          <p:nvPr>
            <p:ph type="sldNum" sz="quarter" idx="12"/>
          </p:nvPr>
        </p:nvSpPr>
        <p:spPr/>
        <p:txBody>
          <a:bodyPr/>
          <a:lstStyle>
            <a:lvl1pPr>
              <a:defRPr/>
            </a:lvl1pPr>
          </a:lstStyle>
          <a:p>
            <a:fld id="{18F51ADA-292D-0C4D-830D-A064BE0D8AF0}" type="slidenum">
              <a:rPr lang="en-GB" smtClean="0"/>
              <a:pPr/>
              <a:t>‹#›</a:t>
            </a:fld>
            <a:endParaRPr lang="en-GB"/>
          </a:p>
        </p:txBody>
      </p:sp>
    </p:spTree>
    <p:extLst>
      <p:ext uri="{BB962C8B-B14F-4D97-AF65-F5344CB8AC3E}">
        <p14:creationId xmlns:p14="http://schemas.microsoft.com/office/powerpoint/2010/main" val="317766637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nb-NO"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b-NO" smtClean="0"/>
              <a:t>Click to edit Master text styles</a:t>
            </a:r>
          </a:p>
          <a:p>
            <a:pPr lvl="1"/>
            <a:r>
              <a:rPr lang="nb-NO" smtClean="0"/>
              <a:t>Second level</a:t>
            </a:r>
          </a:p>
          <a:p>
            <a:pPr lvl="2"/>
            <a:r>
              <a:rPr lang="nb-NO" smtClean="0"/>
              <a:t>Third level</a:t>
            </a:r>
          </a:p>
          <a:p>
            <a:pPr lvl="3"/>
            <a:r>
              <a:rPr lang="nb-NO" smtClean="0"/>
              <a:t>Fourth level</a:t>
            </a:r>
          </a:p>
          <a:p>
            <a:pPr lvl="4"/>
            <a:r>
              <a:rPr lang="nb-NO"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b-NO" smtClean="0"/>
              <a:t>Click to edit Master text styles</a:t>
            </a:r>
          </a:p>
        </p:txBody>
      </p:sp>
      <p:sp>
        <p:nvSpPr>
          <p:cNvPr id="5" name="Date Placeholder 3"/>
          <p:cNvSpPr>
            <a:spLocks noGrp="1"/>
          </p:cNvSpPr>
          <p:nvPr>
            <p:ph type="dt" sz="half" idx="10"/>
          </p:nvPr>
        </p:nvSpPr>
        <p:spPr/>
        <p:txBody>
          <a:bodyPr/>
          <a:lstStyle>
            <a:lvl1pPr>
              <a:defRPr/>
            </a:lvl1pPr>
          </a:lstStyle>
          <a:p>
            <a:fld id="{7775EF0D-660D-1B48-AF6F-734721B932BE}" type="datetime4">
              <a:rPr lang="en-US" smtClean="0"/>
              <a:pPr/>
              <a:t>April 16, 2015</a:t>
            </a:fld>
            <a:endParaRPr lang="en-GB"/>
          </a:p>
        </p:txBody>
      </p:sp>
      <p:sp>
        <p:nvSpPr>
          <p:cNvPr id="6" name="Footer Placeholder 4"/>
          <p:cNvSpPr>
            <a:spLocks noGrp="1"/>
          </p:cNvSpPr>
          <p:nvPr>
            <p:ph type="ftr" sz="quarter" idx="11"/>
          </p:nvPr>
        </p:nvSpPr>
        <p:spPr/>
        <p:txBody>
          <a:bodyPr/>
          <a:lstStyle>
            <a:lvl1pPr>
              <a:defRPr/>
            </a:lvl1pPr>
          </a:lstStyle>
          <a:p>
            <a:r>
              <a:rPr lang="en-US" smtClean="0"/>
              <a:t>© Gilb.com      Agility is the Tool</a:t>
            </a:r>
            <a:endParaRPr lang="en-GB"/>
          </a:p>
        </p:txBody>
      </p:sp>
      <p:sp>
        <p:nvSpPr>
          <p:cNvPr id="7" name="Slide Number Placeholder 5"/>
          <p:cNvSpPr>
            <a:spLocks noGrp="1"/>
          </p:cNvSpPr>
          <p:nvPr>
            <p:ph type="sldNum" sz="quarter" idx="12"/>
          </p:nvPr>
        </p:nvSpPr>
        <p:spPr/>
        <p:txBody>
          <a:bodyPr/>
          <a:lstStyle>
            <a:lvl1pPr>
              <a:defRPr/>
            </a:lvl1pPr>
          </a:lstStyle>
          <a:p>
            <a:fld id="{3FFF1679-83E0-4571-98D7-4BB535B5F505}" type="slidenum">
              <a:rPr lang="en-US" smtClean="0"/>
              <a:pPr/>
              <a:t>‹#›</a:t>
            </a:fld>
            <a:endParaRPr lang="en-US"/>
          </a:p>
        </p:txBody>
      </p:sp>
    </p:spTree>
    <p:extLst>
      <p:ext uri="{BB962C8B-B14F-4D97-AF65-F5344CB8AC3E}">
        <p14:creationId xmlns:p14="http://schemas.microsoft.com/office/powerpoint/2010/main" val="20875242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nb-NO"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nb-NO" noProof="0" smtClean="0"/>
              <a:t>Drag picture to placeholder or click icon to add</a:t>
            </a:r>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b-NO" smtClean="0"/>
              <a:t>Click to edit Master text styles</a:t>
            </a:r>
          </a:p>
        </p:txBody>
      </p:sp>
      <p:sp>
        <p:nvSpPr>
          <p:cNvPr id="5" name="Date Placeholder 3"/>
          <p:cNvSpPr>
            <a:spLocks noGrp="1"/>
          </p:cNvSpPr>
          <p:nvPr>
            <p:ph type="dt" sz="half" idx="10"/>
          </p:nvPr>
        </p:nvSpPr>
        <p:spPr/>
        <p:txBody>
          <a:bodyPr/>
          <a:lstStyle>
            <a:lvl1pPr>
              <a:defRPr/>
            </a:lvl1pPr>
          </a:lstStyle>
          <a:p>
            <a:fld id="{85F9B6E5-7927-1340-916A-B3AAF7EB3C93}" type="datetime4">
              <a:rPr lang="en-US" smtClean="0"/>
              <a:pPr/>
              <a:t>April 16, 2015</a:t>
            </a:fld>
            <a:endParaRPr lang="en-GB"/>
          </a:p>
        </p:txBody>
      </p:sp>
      <p:sp>
        <p:nvSpPr>
          <p:cNvPr id="6" name="Footer Placeholder 4"/>
          <p:cNvSpPr>
            <a:spLocks noGrp="1"/>
          </p:cNvSpPr>
          <p:nvPr>
            <p:ph type="ftr" sz="quarter" idx="11"/>
          </p:nvPr>
        </p:nvSpPr>
        <p:spPr/>
        <p:txBody>
          <a:bodyPr/>
          <a:lstStyle>
            <a:lvl1pPr>
              <a:defRPr/>
            </a:lvl1pPr>
          </a:lstStyle>
          <a:p>
            <a:r>
              <a:rPr lang="en-US" smtClean="0"/>
              <a:t>© Gilb.com      Agility is the Tool</a:t>
            </a:r>
            <a:endParaRPr lang="en-GB"/>
          </a:p>
        </p:txBody>
      </p:sp>
      <p:sp>
        <p:nvSpPr>
          <p:cNvPr id="7" name="Slide Number Placeholder 5"/>
          <p:cNvSpPr>
            <a:spLocks noGrp="1"/>
          </p:cNvSpPr>
          <p:nvPr>
            <p:ph type="sldNum" sz="quarter" idx="12"/>
          </p:nvPr>
        </p:nvSpPr>
        <p:spPr/>
        <p:txBody>
          <a:bodyPr/>
          <a:lstStyle>
            <a:lvl1pPr>
              <a:defRPr/>
            </a:lvl1pPr>
          </a:lstStyle>
          <a:p>
            <a:fld id="{18F51ADA-292D-0C4D-830D-A064BE0D8AF0}" type="slidenum">
              <a:rPr lang="en-GB" smtClean="0"/>
              <a:pPr/>
              <a:t>‹#›</a:t>
            </a:fld>
            <a:endParaRPr lang="en-GB"/>
          </a:p>
        </p:txBody>
      </p:sp>
    </p:spTree>
    <p:extLst>
      <p:ext uri="{BB962C8B-B14F-4D97-AF65-F5344CB8AC3E}">
        <p14:creationId xmlns:p14="http://schemas.microsoft.com/office/powerpoint/2010/main" val="125298607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nb-NO" smtClean="0"/>
              <a:t>Click to edit Master text styles</a:t>
            </a:r>
          </a:p>
          <a:p>
            <a:pPr lvl="1"/>
            <a:r>
              <a:rPr lang="nb-NO" smtClean="0"/>
              <a:t>Second level</a:t>
            </a:r>
          </a:p>
          <a:p>
            <a:pPr lvl="2"/>
            <a:r>
              <a:rPr lang="nb-NO" smtClean="0"/>
              <a:t>Third level</a:t>
            </a:r>
          </a:p>
          <a:p>
            <a:pPr lvl="3"/>
            <a:r>
              <a:rPr lang="nb-NO" smtClean="0"/>
              <a:t>Fourth level</a:t>
            </a:r>
          </a:p>
          <a:p>
            <a:pPr lvl="4"/>
            <a:r>
              <a:rPr lang="nb-NO" smtClean="0"/>
              <a:t>Fifth level</a:t>
            </a:r>
            <a:endParaRPr lang="en-US"/>
          </a:p>
        </p:txBody>
      </p:sp>
      <p:sp>
        <p:nvSpPr>
          <p:cNvPr id="4" name="Date Placeholder 3"/>
          <p:cNvSpPr>
            <a:spLocks noGrp="1"/>
          </p:cNvSpPr>
          <p:nvPr>
            <p:ph type="dt" sz="half" idx="10"/>
          </p:nvPr>
        </p:nvSpPr>
        <p:spPr/>
        <p:txBody>
          <a:bodyPr/>
          <a:lstStyle>
            <a:lvl1pPr>
              <a:defRPr/>
            </a:lvl1pPr>
          </a:lstStyle>
          <a:p>
            <a:fld id="{2F2E0202-9B17-964B-8F13-EFAE196BE972}" type="datetime4">
              <a:rPr lang="en-US" smtClean="0"/>
              <a:pPr/>
              <a:t>April 16, 2015</a:t>
            </a:fld>
            <a:endParaRPr lang="en-GB"/>
          </a:p>
        </p:txBody>
      </p:sp>
      <p:sp>
        <p:nvSpPr>
          <p:cNvPr id="5" name="Footer Placeholder 4"/>
          <p:cNvSpPr>
            <a:spLocks noGrp="1"/>
          </p:cNvSpPr>
          <p:nvPr>
            <p:ph type="ftr" sz="quarter" idx="11"/>
          </p:nvPr>
        </p:nvSpPr>
        <p:spPr/>
        <p:txBody>
          <a:bodyPr/>
          <a:lstStyle>
            <a:lvl1pPr>
              <a:defRPr/>
            </a:lvl1pPr>
          </a:lstStyle>
          <a:p>
            <a:r>
              <a:rPr lang="en-US" smtClean="0"/>
              <a:t>© Gilb.com      Agility is the Tool</a:t>
            </a:r>
            <a:endParaRPr lang="en-GB"/>
          </a:p>
        </p:txBody>
      </p:sp>
      <p:sp>
        <p:nvSpPr>
          <p:cNvPr id="6" name="Slide Number Placeholder 5"/>
          <p:cNvSpPr>
            <a:spLocks noGrp="1"/>
          </p:cNvSpPr>
          <p:nvPr>
            <p:ph type="sldNum" sz="quarter" idx="12"/>
          </p:nvPr>
        </p:nvSpPr>
        <p:spPr/>
        <p:txBody>
          <a:bodyPr/>
          <a:lstStyle>
            <a:lvl1pPr>
              <a:defRPr/>
            </a:lvl1pPr>
          </a:lstStyle>
          <a:p>
            <a:fld id="{18F51ADA-292D-0C4D-830D-A064BE0D8AF0}" type="slidenum">
              <a:rPr lang="en-GB" smtClean="0"/>
              <a:pPr/>
              <a:t>‹#›</a:t>
            </a:fld>
            <a:endParaRPr lang="en-GB"/>
          </a:p>
        </p:txBody>
      </p:sp>
    </p:spTree>
    <p:extLst>
      <p:ext uri="{BB962C8B-B14F-4D97-AF65-F5344CB8AC3E}">
        <p14:creationId xmlns:p14="http://schemas.microsoft.com/office/powerpoint/2010/main" val="103788101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nb-NO"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nb-NO" smtClean="0"/>
              <a:t>Click to edit Master text styles</a:t>
            </a:r>
          </a:p>
          <a:p>
            <a:pPr lvl="1"/>
            <a:r>
              <a:rPr lang="nb-NO" smtClean="0"/>
              <a:t>Second level</a:t>
            </a:r>
          </a:p>
          <a:p>
            <a:pPr lvl="2"/>
            <a:r>
              <a:rPr lang="nb-NO" smtClean="0"/>
              <a:t>Third level</a:t>
            </a:r>
          </a:p>
          <a:p>
            <a:pPr lvl="3"/>
            <a:r>
              <a:rPr lang="nb-NO" smtClean="0"/>
              <a:t>Fourth level</a:t>
            </a:r>
          </a:p>
          <a:p>
            <a:pPr lvl="4"/>
            <a:r>
              <a:rPr lang="nb-NO" smtClean="0"/>
              <a:t>Fifth level</a:t>
            </a:r>
            <a:endParaRPr lang="en-US"/>
          </a:p>
        </p:txBody>
      </p:sp>
      <p:sp>
        <p:nvSpPr>
          <p:cNvPr id="4" name="Date Placeholder 3"/>
          <p:cNvSpPr>
            <a:spLocks noGrp="1"/>
          </p:cNvSpPr>
          <p:nvPr>
            <p:ph type="dt" sz="half" idx="10"/>
          </p:nvPr>
        </p:nvSpPr>
        <p:spPr/>
        <p:txBody>
          <a:bodyPr/>
          <a:lstStyle>
            <a:lvl1pPr>
              <a:defRPr/>
            </a:lvl1pPr>
          </a:lstStyle>
          <a:p>
            <a:fld id="{8C33B11F-AFCE-1E43-A314-CB42EC02D3ED}" type="datetime4">
              <a:rPr lang="en-US" smtClean="0"/>
              <a:pPr/>
              <a:t>April 16, 2015</a:t>
            </a:fld>
            <a:endParaRPr lang="en-GB"/>
          </a:p>
        </p:txBody>
      </p:sp>
      <p:sp>
        <p:nvSpPr>
          <p:cNvPr id="5" name="Footer Placeholder 4"/>
          <p:cNvSpPr>
            <a:spLocks noGrp="1"/>
          </p:cNvSpPr>
          <p:nvPr>
            <p:ph type="ftr" sz="quarter" idx="11"/>
          </p:nvPr>
        </p:nvSpPr>
        <p:spPr/>
        <p:txBody>
          <a:bodyPr/>
          <a:lstStyle>
            <a:lvl1pPr>
              <a:defRPr/>
            </a:lvl1pPr>
          </a:lstStyle>
          <a:p>
            <a:r>
              <a:rPr lang="en-US" smtClean="0"/>
              <a:t>© Gilb.com      Agility is the Tool</a:t>
            </a:r>
            <a:endParaRPr lang="en-GB"/>
          </a:p>
        </p:txBody>
      </p:sp>
      <p:sp>
        <p:nvSpPr>
          <p:cNvPr id="6" name="Slide Number Placeholder 5"/>
          <p:cNvSpPr>
            <a:spLocks noGrp="1"/>
          </p:cNvSpPr>
          <p:nvPr>
            <p:ph type="sldNum" sz="quarter" idx="12"/>
          </p:nvPr>
        </p:nvSpPr>
        <p:spPr/>
        <p:txBody>
          <a:bodyPr/>
          <a:lstStyle>
            <a:lvl1pPr>
              <a:defRPr/>
            </a:lvl1pPr>
          </a:lstStyle>
          <a:p>
            <a:fld id="{18F51ADA-292D-0C4D-830D-A064BE0D8AF0}" type="slidenum">
              <a:rPr lang="en-GB" smtClean="0"/>
              <a:pPr/>
              <a:t>‹#›</a:t>
            </a:fld>
            <a:endParaRPr lang="en-GB"/>
          </a:p>
        </p:txBody>
      </p:sp>
    </p:spTree>
    <p:extLst>
      <p:ext uri="{BB962C8B-B14F-4D97-AF65-F5344CB8AC3E}">
        <p14:creationId xmlns:p14="http://schemas.microsoft.com/office/powerpoint/2010/main" val="3723245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A70EF7C-E1CF-E946-8AB7-CBEDE10C340B}" type="datetime4">
              <a:rPr lang="en-US" smtClean="0"/>
              <a:pPr/>
              <a:t>April 16, 2015</a:t>
            </a:fld>
            <a:endParaRPr lang="en-GB"/>
          </a:p>
        </p:txBody>
      </p:sp>
      <p:sp>
        <p:nvSpPr>
          <p:cNvPr id="3" name="Footer Placeholder 2"/>
          <p:cNvSpPr>
            <a:spLocks noGrp="1"/>
          </p:cNvSpPr>
          <p:nvPr>
            <p:ph type="ftr" sz="quarter" idx="11"/>
          </p:nvPr>
        </p:nvSpPr>
        <p:spPr/>
        <p:txBody>
          <a:bodyPr/>
          <a:lstStyle/>
          <a:p>
            <a:r>
              <a:rPr lang="en-US" smtClean="0"/>
              <a:t>© Gilb.com      Agility is the Tool</a:t>
            </a:r>
            <a:endParaRPr lang="en-GB"/>
          </a:p>
        </p:txBody>
      </p:sp>
      <p:sp>
        <p:nvSpPr>
          <p:cNvPr id="4" name="Slide Number Placeholder 3"/>
          <p:cNvSpPr>
            <a:spLocks noGrp="1"/>
          </p:cNvSpPr>
          <p:nvPr>
            <p:ph type="sldNum" sz="quarter" idx="12"/>
          </p:nvPr>
        </p:nvSpPr>
        <p:spPr/>
        <p:txBody>
          <a:bodyPr/>
          <a:lstStyle/>
          <a:p>
            <a:fld id="{18F51ADA-292D-0C4D-830D-A064BE0D8AF0}"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lstStyle>
          <a:p>
            <a:r>
              <a:rPr kumimoji="0" lang="en-GB"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lstStyle>
          <a:p>
            <a:pPr lvl="0" eaLnBrk="1" latinLnBrk="0" hangingPunct="1"/>
            <a:r>
              <a:rPr kumimoji="0" lang="en-GB"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lstStyle>
          <a:p>
            <a:pPr lvl="0" eaLnBrk="1" latinLnBrk="0" hangingPunct="1"/>
            <a:r>
              <a:rPr lang="en-GB" smtClean="0"/>
              <a:t>Click to edit Master text styles</a:t>
            </a:r>
          </a:p>
          <a:p>
            <a:pPr lvl="1" eaLnBrk="1" latinLnBrk="0" hangingPunct="1"/>
            <a:r>
              <a:rPr lang="en-GB" smtClean="0"/>
              <a:t>Second level</a:t>
            </a:r>
          </a:p>
          <a:p>
            <a:pPr lvl="2" eaLnBrk="1" latinLnBrk="0" hangingPunct="1"/>
            <a:r>
              <a:rPr lang="en-GB" smtClean="0"/>
              <a:t>Third level</a:t>
            </a:r>
          </a:p>
          <a:p>
            <a:pPr lvl="3" eaLnBrk="1" latinLnBrk="0" hangingPunct="1"/>
            <a:r>
              <a:rPr lang="en-GB" smtClean="0"/>
              <a:t>Fourth level</a:t>
            </a:r>
          </a:p>
          <a:p>
            <a:pPr lvl="4" eaLnBrk="1" latinLnBrk="0" hangingPunct="1"/>
            <a:r>
              <a:rPr lang="en-GB"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p>
            <a:fld id="{52ED7452-09C5-6942-909D-22DB9EF78F64}" type="datetime4">
              <a:rPr lang="en-US" smtClean="0"/>
              <a:pPr/>
              <a:t>April 16, 2015</a:t>
            </a:fld>
            <a:endParaRPr lang="en-GB"/>
          </a:p>
        </p:txBody>
      </p:sp>
      <p:sp>
        <p:nvSpPr>
          <p:cNvPr id="6" name="Footer Placeholder 5"/>
          <p:cNvSpPr>
            <a:spLocks noGrp="1"/>
          </p:cNvSpPr>
          <p:nvPr>
            <p:ph type="ftr" sz="quarter" idx="11"/>
          </p:nvPr>
        </p:nvSpPr>
        <p:spPr/>
        <p:txBody>
          <a:bodyPr/>
          <a:lstStyle/>
          <a:p>
            <a:r>
              <a:rPr lang="en-US" smtClean="0"/>
              <a:t>© Gilb.com      Agility is the Tool</a:t>
            </a:r>
            <a:endParaRPr lang="en-GB"/>
          </a:p>
        </p:txBody>
      </p:sp>
      <p:sp>
        <p:nvSpPr>
          <p:cNvPr id="7" name="Slide Number Placeholder 6"/>
          <p:cNvSpPr>
            <a:spLocks noGrp="1"/>
          </p:cNvSpPr>
          <p:nvPr>
            <p:ph type="sldNum" sz="quarter" idx="12"/>
          </p:nvPr>
        </p:nvSpPr>
        <p:spPr/>
        <p:txBody>
          <a:bodyPr/>
          <a:lstStyle/>
          <a:p>
            <a:fld id="{1E4FB4B1-A202-814A-978A-E468F15BF471}" type="slidenum">
              <a:rPr lang="en-GB" smtClean="0"/>
              <a:pPr/>
              <a:t>‹#›</a:t>
            </a:fld>
            <a:endParaRPr lang="en-GB"/>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lstStyle>
          <a:p>
            <a:pPr lvl="0" eaLnBrk="1" latinLnBrk="0" hangingPunct="1"/>
            <a:r>
              <a:rPr kumimoji="0" lang="en-GB"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lstStyle>
          <a:p>
            <a:r>
              <a:rPr kumimoji="0" lang="en-GB"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lstStyle>
          <a:p>
            <a:fld id="{1DE8D4E7-640D-0645-AE57-3538B71DC74C}" type="datetime4">
              <a:rPr lang="en-US" smtClean="0"/>
              <a:pPr/>
              <a:t>April 16, 2015</a:t>
            </a:fld>
            <a:endParaRPr lang="en-GB"/>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lstStyle>
          <a:p>
            <a:r>
              <a:rPr lang="en-US" smtClean="0"/>
              <a:t>© Gilb.com      Agility is the Tool</a:t>
            </a:r>
            <a:endParaRPr lang="en-GB"/>
          </a:p>
        </p:txBody>
      </p:sp>
      <p:sp>
        <p:nvSpPr>
          <p:cNvPr id="7" name="Slide Number Placeholder 6"/>
          <p:cNvSpPr>
            <a:spLocks noGrp="1"/>
          </p:cNvSpPr>
          <p:nvPr>
            <p:ph type="sldNum" sz="quarter" idx="12"/>
          </p:nvPr>
        </p:nvSpPr>
        <p:spPr/>
        <p:txBody>
          <a:bodyPr/>
          <a:lstStyle>
            <a:lvl1pPr>
              <a:defRPr>
                <a:solidFill>
                  <a:schemeClr val="tx1"/>
                </a:solidFill>
              </a:defRPr>
            </a:lvl1pPr>
          </a:lstStyle>
          <a:p>
            <a:fld id="{18F51ADA-292D-0C4D-830D-A064BE0D8AF0}" type="slidenum">
              <a:rPr lang="en-GB" smtClean="0"/>
              <a:pPr/>
              <a:t>‹#›</a:t>
            </a:fld>
            <a:endParaRPr lang="en-GB"/>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lstStyle>
          <a:p>
            <a:r>
              <a:rPr kumimoji="0" lang="en-GB"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theme" Target="../theme/theme2.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4.xml"/><Relationship Id="rId12" Type="http://schemas.openxmlformats.org/officeDocument/2006/relationships/theme" Target="../theme/theme3.xml"/><Relationship Id="rId1" Type="http://schemas.openxmlformats.org/officeDocument/2006/relationships/slideLayout" Target="../slideLayouts/slideLayout24.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 Id="rId9" Type="http://schemas.openxmlformats.org/officeDocument/2006/relationships/slideLayout" Target="../slideLayouts/slideLayout32.xml"/><Relationship Id="rId10"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3.xml"/><Relationship Id="rId20" Type="http://schemas.openxmlformats.org/officeDocument/2006/relationships/slideLayout" Target="../slideLayouts/slideLayout54.xml"/><Relationship Id="rId21" Type="http://schemas.openxmlformats.org/officeDocument/2006/relationships/theme" Target="../theme/theme4.xml"/><Relationship Id="rId10" Type="http://schemas.openxmlformats.org/officeDocument/2006/relationships/slideLayout" Target="../slideLayouts/slideLayout44.xml"/><Relationship Id="rId11" Type="http://schemas.openxmlformats.org/officeDocument/2006/relationships/slideLayout" Target="../slideLayouts/slideLayout45.xml"/><Relationship Id="rId12" Type="http://schemas.openxmlformats.org/officeDocument/2006/relationships/slideLayout" Target="../slideLayouts/slideLayout46.xml"/><Relationship Id="rId13" Type="http://schemas.openxmlformats.org/officeDocument/2006/relationships/slideLayout" Target="../slideLayouts/slideLayout47.xml"/><Relationship Id="rId14" Type="http://schemas.openxmlformats.org/officeDocument/2006/relationships/slideLayout" Target="../slideLayouts/slideLayout48.xml"/><Relationship Id="rId15" Type="http://schemas.openxmlformats.org/officeDocument/2006/relationships/slideLayout" Target="../slideLayouts/slideLayout49.xml"/><Relationship Id="rId16" Type="http://schemas.openxmlformats.org/officeDocument/2006/relationships/slideLayout" Target="../slideLayouts/slideLayout50.xml"/><Relationship Id="rId17" Type="http://schemas.openxmlformats.org/officeDocument/2006/relationships/slideLayout" Target="../slideLayouts/slideLayout51.xml"/><Relationship Id="rId18" Type="http://schemas.openxmlformats.org/officeDocument/2006/relationships/slideLayout" Target="../slideLayouts/slideLayout52.xml"/><Relationship Id="rId19" Type="http://schemas.openxmlformats.org/officeDocument/2006/relationships/slideLayout" Target="../slideLayouts/slideLayout53.xml"/><Relationship Id="rId1" Type="http://schemas.openxmlformats.org/officeDocument/2006/relationships/slideLayout" Target="../slideLayouts/slideLayout35.xml"/><Relationship Id="rId2" Type="http://schemas.openxmlformats.org/officeDocument/2006/relationships/slideLayout" Target="../slideLayouts/slideLayout36.xml"/><Relationship Id="rId3" Type="http://schemas.openxmlformats.org/officeDocument/2006/relationships/slideLayout" Target="../slideLayouts/slideLayout37.xml"/><Relationship Id="rId4" Type="http://schemas.openxmlformats.org/officeDocument/2006/relationships/slideLayout" Target="../slideLayouts/slideLayout38.xml"/><Relationship Id="rId5" Type="http://schemas.openxmlformats.org/officeDocument/2006/relationships/slideLayout" Target="../slideLayouts/slideLayout39.xml"/><Relationship Id="rId6" Type="http://schemas.openxmlformats.org/officeDocument/2006/relationships/slideLayout" Target="../slideLayouts/slideLayout40.xml"/><Relationship Id="rId7" Type="http://schemas.openxmlformats.org/officeDocument/2006/relationships/slideLayout" Target="../slideLayouts/slideLayout41.xml"/><Relationship Id="rId8"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65.xml"/><Relationship Id="rId12" Type="http://schemas.openxmlformats.org/officeDocument/2006/relationships/theme" Target="../theme/theme5.xml"/><Relationship Id="rId1" Type="http://schemas.openxmlformats.org/officeDocument/2006/relationships/slideLayout" Target="../slideLayouts/slideLayout55.xml"/><Relationship Id="rId2" Type="http://schemas.openxmlformats.org/officeDocument/2006/relationships/slideLayout" Target="../slideLayouts/slideLayout56.xml"/><Relationship Id="rId3" Type="http://schemas.openxmlformats.org/officeDocument/2006/relationships/slideLayout" Target="../slideLayouts/slideLayout57.xml"/><Relationship Id="rId4" Type="http://schemas.openxmlformats.org/officeDocument/2006/relationships/slideLayout" Target="../slideLayouts/slideLayout58.xml"/><Relationship Id="rId5" Type="http://schemas.openxmlformats.org/officeDocument/2006/relationships/slideLayout" Target="../slideLayouts/slideLayout59.xml"/><Relationship Id="rId6" Type="http://schemas.openxmlformats.org/officeDocument/2006/relationships/slideLayout" Target="../slideLayouts/slideLayout60.xml"/><Relationship Id="rId7" Type="http://schemas.openxmlformats.org/officeDocument/2006/relationships/slideLayout" Target="../slideLayouts/slideLayout61.xml"/><Relationship Id="rId8" Type="http://schemas.openxmlformats.org/officeDocument/2006/relationships/slideLayout" Target="../slideLayouts/slideLayout62.xml"/><Relationship Id="rId9" Type="http://schemas.openxmlformats.org/officeDocument/2006/relationships/slideLayout" Target="../slideLayouts/slideLayout63.xml"/><Relationship Id="rId10"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en-GB"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en-GB" smtClean="0"/>
              <a:t>Click to edit Master text styles</a:t>
            </a:r>
          </a:p>
          <a:p>
            <a:pPr lvl="1" eaLnBrk="1" latinLnBrk="0" hangingPunct="1"/>
            <a:r>
              <a:rPr kumimoji="0" lang="en-GB" smtClean="0"/>
              <a:t>Second level</a:t>
            </a:r>
          </a:p>
          <a:p>
            <a:pPr lvl="2" eaLnBrk="1" latinLnBrk="0" hangingPunct="1"/>
            <a:r>
              <a:rPr kumimoji="0" lang="en-GB" smtClean="0"/>
              <a:t>Third level</a:t>
            </a:r>
          </a:p>
          <a:p>
            <a:pPr lvl="3" eaLnBrk="1" latinLnBrk="0" hangingPunct="1"/>
            <a:r>
              <a:rPr kumimoji="0" lang="en-GB" smtClean="0"/>
              <a:t>Fourth level</a:t>
            </a:r>
          </a:p>
          <a:p>
            <a:pPr lvl="4" eaLnBrk="1" latinLnBrk="0" hangingPunct="1"/>
            <a:r>
              <a:rPr kumimoji="0" lang="en-GB"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lstStyle>
          <a:p>
            <a:fld id="{6D2F3F96-1767-C64A-B49D-684AE6B666DF}" type="datetime4">
              <a:rPr lang="en-US" smtClean="0"/>
              <a:pPr/>
              <a:t>April 16, 2015</a:t>
            </a:fld>
            <a:endParaRPr lang="en-GB"/>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lstStyle>
          <a:p>
            <a:r>
              <a:rPr lang="en-US" smtClean="0"/>
              <a:t>© Gilb.com      Agility is the Tool</a:t>
            </a:r>
            <a:endParaRPr lang="en-GB"/>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lstStyle>
          <a:p>
            <a:fld id="{18F51ADA-292D-0C4D-830D-A064BE0D8AF0}"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894" r:id="rId1"/>
    <p:sldLayoutId id="2147483895" r:id="rId2"/>
    <p:sldLayoutId id="2147483896" r:id="rId3"/>
    <p:sldLayoutId id="2147483897" r:id="rId4"/>
    <p:sldLayoutId id="2147483898" r:id="rId5"/>
    <p:sldLayoutId id="2147483899" r:id="rId6"/>
    <p:sldLayoutId id="2147483900" r:id="rId7"/>
    <p:sldLayoutId id="2147483901" r:id="rId8"/>
    <p:sldLayoutId id="2147483902" r:id="rId9"/>
    <p:sldLayoutId id="2147483903" r:id="rId10"/>
    <p:sldLayoutId id="2147483904" r:id="rId11"/>
    <p:sldLayoutId id="2147483975" r:id="rId12"/>
  </p:sldLayoutIdLst>
  <p:hf hdr="0"/>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GB"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GB" smtClean="0"/>
              <a:t>Click to edit Master text styles</a:t>
            </a:r>
          </a:p>
          <a:p>
            <a:pPr lvl="1" eaLnBrk="1" latinLnBrk="0" hangingPunct="1"/>
            <a:r>
              <a:rPr kumimoji="0" lang="en-GB" smtClean="0"/>
              <a:t>Second level</a:t>
            </a:r>
          </a:p>
          <a:p>
            <a:pPr lvl="2" eaLnBrk="1" latinLnBrk="0" hangingPunct="1"/>
            <a:r>
              <a:rPr kumimoji="0" lang="en-GB" smtClean="0"/>
              <a:t>Third level</a:t>
            </a:r>
          </a:p>
          <a:p>
            <a:pPr lvl="3" eaLnBrk="1" latinLnBrk="0" hangingPunct="1"/>
            <a:r>
              <a:rPr kumimoji="0" lang="en-GB" smtClean="0"/>
              <a:t>Fourth level</a:t>
            </a:r>
          </a:p>
          <a:p>
            <a:pPr lvl="4" eaLnBrk="1" latinLnBrk="0" hangingPunct="1"/>
            <a:r>
              <a:rPr kumimoji="0" lang="en-GB"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E8210A92-6830-9C4E-A6C8-6C03393D962E}" type="datetime4">
              <a:rPr lang="en-US" smtClean="0"/>
              <a:pPr/>
              <a:t>April 16, 2015</a:t>
            </a:fld>
            <a:endParaRPr lang="en-GB"/>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r>
              <a:rPr lang="en-US" smtClean="0"/>
              <a:t>© Gilb.com      Agility is the Tool</a:t>
            </a:r>
            <a:endParaRPr lang="en-GB"/>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18F51ADA-292D-0C4D-830D-A064BE0D8AF0}"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906" r:id="rId1"/>
    <p:sldLayoutId id="2147483907" r:id="rId2"/>
    <p:sldLayoutId id="2147483908" r:id="rId3"/>
    <p:sldLayoutId id="2147483909" r:id="rId4"/>
    <p:sldLayoutId id="2147483910" r:id="rId5"/>
    <p:sldLayoutId id="2147483911" r:id="rId6"/>
    <p:sldLayoutId id="2147483912" r:id="rId7"/>
    <p:sldLayoutId id="2147483913" r:id="rId8"/>
    <p:sldLayoutId id="2147483914" r:id="rId9"/>
    <p:sldLayoutId id="2147483915" r:id="rId10"/>
    <p:sldLayoutId id="2147483916" r:id="rId11"/>
  </p:sldLayoutIdLst>
  <p:hf hdr="0"/>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GB"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GB" smtClean="0"/>
              <a:t>Click to edit Master text styles</a:t>
            </a:r>
          </a:p>
          <a:p>
            <a:pPr lvl="1" eaLnBrk="1" latinLnBrk="0" hangingPunct="1"/>
            <a:r>
              <a:rPr kumimoji="0" lang="en-GB" smtClean="0"/>
              <a:t>Second level</a:t>
            </a:r>
          </a:p>
          <a:p>
            <a:pPr lvl="2" eaLnBrk="1" latinLnBrk="0" hangingPunct="1"/>
            <a:r>
              <a:rPr kumimoji="0" lang="en-GB" smtClean="0"/>
              <a:t>Third level</a:t>
            </a:r>
          </a:p>
          <a:p>
            <a:pPr lvl="3" eaLnBrk="1" latinLnBrk="0" hangingPunct="1"/>
            <a:r>
              <a:rPr kumimoji="0" lang="en-GB" smtClean="0"/>
              <a:t>Fourth level</a:t>
            </a:r>
          </a:p>
          <a:p>
            <a:pPr lvl="4" eaLnBrk="1" latinLnBrk="0" hangingPunct="1"/>
            <a:r>
              <a:rPr kumimoji="0" lang="en-GB"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1FA5EBFE-0720-704D-8486-AECFDE84798F}" type="datetime4">
              <a:rPr lang="en-US" smtClean="0"/>
              <a:pPr/>
              <a:t>April 16, 2015</a:t>
            </a:fld>
            <a:endParaRPr lang="en-GB"/>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r>
              <a:rPr lang="en-US" smtClean="0"/>
              <a:t>© Gilb.com      Agility is the Tool</a:t>
            </a:r>
            <a:endParaRPr lang="en-GB"/>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18F51ADA-292D-0C4D-830D-A064BE0D8AF0}"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918" r:id="rId1"/>
    <p:sldLayoutId id="2147483919" r:id="rId2"/>
    <p:sldLayoutId id="2147483920" r:id="rId3"/>
    <p:sldLayoutId id="2147483921" r:id="rId4"/>
    <p:sldLayoutId id="2147483922" r:id="rId5"/>
    <p:sldLayoutId id="2147483923" r:id="rId6"/>
    <p:sldLayoutId id="2147483924" r:id="rId7"/>
    <p:sldLayoutId id="2147483925" r:id="rId8"/>
    <p:sldLayoutId id="2147483926" r:id="rId9"/>
    <p:sldLayoutId id="2147483927" r:id="rId10"/>
    <p:sldLayoutId id="2147483928" r:id="rId11"/>
  </p:sldLayoutIdLst>
  <p:hf hdr="0"/>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8474" y="484094"/>
            <a:ext cx="7556313" cy="1116106"/>
          </a:xfrm>
          <a:prstGeom prst="rect">
            <a:avLst/>
          </a:prstGeom>
        </p:spPr>
        <p:txBody>
          <a:bodyPr vert="horz" lIns="91440" tIns="45720" rIns="91440" bIns="45720" rtlCol="0" anchor="t" anchorCtr="0">
            <a:noAutofit/>
          </a:bodyPr>
          <a:lstStyle/>
          <a:p>
            <a:r>
              <a:rPr lang="en-GB" smtClean="0"/>
              <a:t>Click to edit Master title style</a:t>
            </a:r>
            <a:endParaRPr/>
          </a:p>
        </p:txBody>
      </p:sp>
      <p:sp>
        <p:nvSpPr>
          <p:cNvPr id="3" name="Text Placeholder 2"/>
          <p:cNvSpPr>
            <a:spLocks noGrp="1"/>
          </p:cNvSpPr>
          <p:nvPr>
            <p:ph type="body" idx="1"/>
          </p:nvPr>
        </p:nvSpPr>
        <p:spPr>
          <a:xfrm>
            <a:off x="498474" y="1981200"/>
            <a:ext cx="7556313" cy="4144963"/>
          </a:xfrm>
          <a:prstGeom prst="rect">
            <a:avLst/>
          </a:prstGeom>
        </p:spPr>
        <p:txBody>
          <a:bodyPr vert="horz" lIns="91440" tIns="45720" rIns="91440" bIns="45720" rtlCol="0">
            <a:norm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a:p>
        </p:txBody>
      </p:sp>
      <p:sp>
        <p:nvSpPr>
          <p:cNvPr id="4" name="Date Placeholder 3"/>
          <p:cNvSpPr>
            <a:spLocks noGrp="1"/>
          </p:cNvSpPr>
          <p:nvPr>
            <p:ph type="dt" sz="half" idx="2"/>
          </p:nvPr>
        </p:nvSpPr>
        <p:spPr>
          <a:xfrm>
            <a:off x="6795247" y="6423585"/>
            <a:ext cx="2133600" cy="365125"/>
          </a:xfrm>
          <a:prstGeom prst="rect">
            <a:avLst/>
          </a:prstGeom>
        </p:spPr>
        <p:txBody>
          <a:bodyPr vert="horz" lIns="91440" tIns="45720" rIns="91440" bIns="45720" rtlCol="0" anchor="ctr"/>
          <a:lstStyle>
            <a:lvl1pPr algn="r">
              <a:defRPr sz="1100">
                <a:solidFill>
                  <a:schemeClr val="tx1">
                    <a:lumMod val="65000"/>
                    <a:lumOff val="35000"/>
                  </a:schemeClr>
                </a:solidFill>
              </a:defRPr>
            </a:lvl1pPr>
          </a:lstStyle>
          <a:p>
            <a:fld id="{0796A161-B90D-3245-9273-6B61EF7D338E}" type="datetime4">
              <a:rPr lang="en-US" smtClean="0"/>
              <a:pPr/>
              <a:t>April 16, 2015</a:t>
            </a:fld>
            <a:endParaRPr lang="en-GB"/>
          </a:p>
        </p:txBody>
      </p:sp>
      <p:sp>
        <p:nvSpPr>
          <p:cNvPr id="5" name="Footer Placeholder 4"/>
          <p:cNvSpPr>
            <a:spLocks noGrp="1"/>
          </p:cNvSpPr>
          <p:nvPr>
            <p:ph type="ftr" sz="quarter" idx="3"/>
          </p:nvPr>
        </p:nvSpPr>
        <p:spPr>
          <a:xfrm>
            <a:off x="201706" y="6423585"/>
            <a:ext cx="6122894" cy="365125"/>
          </a:xfrm>
          <a:prstGeom prst="rect">
            <a:avLst/>
          </a:prstGeom>
        </p:spPr>
        <p:txBody>
          <a:bodyPr vert="horz" lIns="91440" tIns="45720" rIns="91440" bIns="45720" rtlCol="0" anchor="ctr"/>
          <a:lstStyle>
            <a:lvl1pPr algn="l">
              <a:defRPr sz="1100">
                <a:solidFill>
                  <a:schemeClr val="tx1">
                    <a:lumMod val="65000"/>
                    <a:lumOff val="35000"/>
                  </a:schemeClr>
                </a:solidFill>
              </a:defRPr>
            </a:lvl1pPr>
          </a:lstStyle>
          <a:p>
            <a:r>
              <a:rPr lang="en-US" smtClean="0"/>
              <a:t>© Gilb.com      Agility is the Tool</a:t>
            </a:r>
            <a:endParaRPr lang="en-GB"/>
          </a:p>
        </p:txBody>
      </p:sp>
      <p:sp>
        <p:nvSpPr>
          <p:cNvPr id="6" name="Slide Number Placeholder 5"/>
          <p:cNvSpPr>
            <a:spLocks noGrp="1"/>
          </p:cNvSpPr>
          <p:nvPr>
            <p:ph type="sldNum" sz="quarter" idx="4"/>
          </p:nvPr>
        </p:nvSpPr>
        <p:spPr>
          <a:xfrm>
            <a:off x="8305800" y="242234"/>
            <a:ext cx="554038" cy="365125"/>
          </a:xfrm>
          <a:prstGeom prst="rect">
            <a:avLst/>
          </a:prstGeom>
        </p:spPr>
        <p:txBody>
          <a:bodyPr vert="horz" lIns="91440" tIns="45720" rIns="91440" bIns="45720" rtlCol="0" anchor="ctr"/>
          <a:lstStyle>
            <a:lvl1pPr algn="r">
              <a:defRPr sz="1400">
                <a:solidFill>
                  <a:schemeClr val="bg1"/>
                </a:solidFill>
              </a:defRPr>
            </a:lvl1pPr>
          </a:lstStyle>
          <a:p>
            <a:fld id="{18F51ADA-292D-0C4D-830D-A064BE0D8AF0}"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 id="2147483950" r:id="rId8"/>
    <p:sldLayoutId id="2147483951" r:id="rId9"/>
    <p:sldLayoutId id="2147483952" r:id="rId10"/>
    <p:sldLayoutId id="2147483953" r:id="rId11"/>
    <p:sldLayoutId id="2147483954" r:id="rId12"/>
    <p:sldLayoutId id="2147483955" r:id="rId13"/>
    <p:sldLayoutId id="2147483956" r:id="rId14"/>
    <p:sldLayoutId id="2147483957" r:id="rId15"/>
    <p:sldLayoutId id="2147483958" r:id="rId16"/>
    <p:sldLayoutId id="2147483959" r:id="rId17"/>
    <p:sldLayoutId id="2147483960" r:id="rId18"/>
    <p:sldLayoutId id="2147483961" r:id="rId19"/>
    <p:sldLayoutId id="2147483962" r:id="rId20"/>
  </p:sldLayoutIdLst>
  <p:hf hdr="0"/>
  <p:txStyles>
    <p:titleStyle>
      <a:lvl1pPr algn="l" defTabSz="914400" rtl="0" eaLnBrk="1" latinLnBrk="0" hangingPunct="1">
        <a:spcBef>
          <a:spcPct val="0"/>
        </a:spcBef>
        <a:buNone/>
        <a:defRPr sz="3600" b="0" kern="1200">
          <a:solidFill>
            <a:schemeClr val="accent1"/>
          </a:solidFill>
          <a:latin typeface="+mj-lt"/>
          <a:ea typeface="+mj-ea"/>
          <a:cs typeface="+mj-cs"/>
        </a:defRPr>
      </a:lvl1pPr>
    </p:titleStyle>
    <p:bodyStyle>
      <a:lvl1pPr marL="228600" indent="-228600" algn="l" defTabSz="914400" rtl="0" eaLnBrk="1" latinLnBrk="0" hangingPunct="1">
        <a:spcBef>
          <a:spcPts val="2000"/>
        </a:spcBef>
        <a:buClr>
          <a:schemeClr val="accent1"/>
        </a:buClr>
        <a:buSzPct val="75000"/>
        <a:buFont typeface="Wingdings" pitchFamily="2" charset="2"/>
        <a:buChar char="n"/>
        <a:defRPr sz="2000" kern="1200">
          <a:solidFill>
            <a:schemeClr val="tx1">
              <a:lumMod val="65000"/>
              <a:lumOff val="35000"/>
            </a:schemeClr>
          </a:solidFill>
          <a:latin typeface="+mn-lt"/>
          <a:ea typeface="+mn-ea"/>
          <a:cs typeface="+mn-cs"/>
        </a:defRPr>
      </a:lvl1pPr>
      <a:lvl2pPr marL="457200" indent="-228600" algn="l" defTabSz="914400" rtl="0" eaLnBrk="1" latinLnBrk="0" hangingPunct="1">
        <a:spcBef>
          <a:spcPts val="600"/>
        </a:spcBef>
        <a:buClr>
          <a:schemeClr val="accent1">
            <a:lumMod val="60000"/>
            <a:lumOff val="40000"/>
          </a:schemeClr>
        </a:buClr>
        <a:buSzPct val="75000"/>
        <a:buFont typeface="Wingdings" pitchFamily="2" charset="2"/>
        <a:buChar char="n"/>
        <a:defRPr sz="1800" kern="1200">
          <a:solidFill>
            <a:schemeClr val="tx1">
              <a:lumMod val="65000"/>
              <a:lumOff val="35000"/>
            </a:schemeClr>
          </a:solidFill>
          <a:latin typeface="+mn-lt"/>
          <a:ea typeface="+mn-ea"/>
          <a:cs typeface="+mn-cs"/>
        </a:defRPr>
      </a:lvl2pPr>
      <a:lvl3pPr marL="685800" indent="-228600" algn="l" defTabSz="914400" rtl="0" eaLnBrk="1" latinLnBrk="0" hangingPunct="1">
        <a:spcBef>
          <a:spcPts val="600"/>
        </a:spcBef>
        <a:buClr>
          <a:schemeClr val="accent1"/>
        </a:buClr>
        <a:buSzPct val="75000"/>
        <a:buFont typeface="Wingdings" pitchFamily="2" charset="2"/>
        <a:buChar char="n"/>
        <a:defRPr sz="1800" kern="1200">
          <a:solidFill>
            <a:schemeClr val="tx1">
              <a:lumMod val="65000"/>
              <a:lumOff val="35000"/>
            </a:schemeClr>
          </a:solidFill>
          <a:latin typeface="+mn-lt"/>
          <a:ea typeface="+mn-ea"/>
          <a:cs typeface="+mn-cs"/>
        </a:defRPr>
      </a:lvl3pPr>
      <a:lvl4pPr marL="914400" indent="-228600" algn="l" defTabSz="914400" rtl="0" eaLnBrk="1" latinLnBrk="0" hangingPunct="1">
        <a:spcBef>
          <a:spcPts val="600"/>
        </a:spcBef>
        <a:buClr>
          <a:schemeClr val="accent1">
            <a:lumMod val="60000"/>
            <a:lumOff val="40000"/>
          </a:schemeClr>
        </a:buClr>
        <a:buSzPct val="75000"/>
        <a:buFont typeface="Wingdings" pitchFamily="2" charset="2"/>
        <a:buChar char="n"/>
        <a:defRPr sz="1800" kern="1200">
          <a:solidFill>
            <a:schemeClr val="tx1">
              <a:lumMod val="65000"/>
              <a:lumOff val="35000"/>
            </a:schemeClr>
          </a:solidFill>
          <a:latin typeface="+mn-lt"/>
          <a:ea typeface="+mn-ea"/>
          <a:cs typeface="+mn-cs"/>
        </a:defRPr>
      </a:lvl4pPr>
      <a:lvl5pPr marL="1143000" indent="-228600" algn="l" defTabSz="914400" rtl="0" eaLnBrk="1" latinLnBrk="0" hangingPunct="1">
        <a:spcBef>
          <a:spcPts val="600"/>
        </a:spcBef>
        <a:buClr>
          <a:schemeClr val="accent1"/>
        </a:buClr>
        <a:buSzPct val="75000"/>
        <a:buFont typeface="Wingdings" pitchFamily="2" charset="2"/>
        <a:buChar char="n"/>
        <a:defRPr sz="1800" kern="1200">
          <a:solidFill>
            <a:schemeClr val="tx1">
              <a:lumMod val="65000"/>
              <a:lumOff val="3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nb-NO" smtClean="0"/>
              <a:t>Click to edit Master title style</a:t>
            </a:r>
            <a:endParaRPr lang="en-US"/>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nb-NO" smtClean="0"/>
              <a:t>Click to edit Master text styles</a:t>
            </a:r>
          </a:p>
          <a:p>
            <a:pPr lvl="1"/>
            <a:r>
              <a:rPr lang="nb-NO" smtClean="0"/>
              <a:t>Second level</a:t>
            </a:r>
          </a:p>
          <a:p>
            <a:pPr lvl="2"/>
            <a:r>
              <a:rPr lang="nb-NO" smtClean="0"/>
              <a:t>Third level</a:t>
            </a:r>
          </a:p>
          <a:p>
            <a:pPr lvl="3"/>
            <a:r>
              <a:rPr lang="nb-NO" smtClean="0"/>
              <a:t>Fourth level</a:t>
            </a:r>
          </a:p>
          <a:p>
            <a:pPr lvl="4"/>
            <a:r>
              <a:rPr lang="nb-NO"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smtClean="0">
                <a:solidFill>
                  <a:srgbClr val="898989"/>
                </a:solidFill>
              </a:defRPr>
            </a:lvl1pPr>
          </a:lstStyle>
          <a:p>
            <a:fld id="{6D2F3F96-1767-C64A-B49D-684AE6B666DF}" type="datetime4">
              <a:rPr lang="en-US" smtClean="0"/>
              <a:pPr/>
              <a:t>April 16, 2015</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r>
              <a:rPr lang="en-US" smtClean="0"/>
              <a:t>© Gilb.com      Agility is the Tool</a:t>
            </a: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898989"/>
                </a:solidFill>
              </a:defRPr>
            </a:lvl1pPr>
          </a:lstStyle>
          <a:p>
            <a:fld id="{18F51ADA-292D-0C4D-830D-A064BE0D8AF0}"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964" r:id="rId1"/>
    <p:sldLayoutId id="2147483965" r:id="rId2"/>
    <p:sldLayoutId id="2147483966" r:id="rId3"/>
    <p:sldLayoutId id="2147483967" r:id="rId4"/>
    <p:sldLayoutId id="2147483968" r:id="rId5"/>
    <p:sldLayoutId id="2147483969" r:id="rId6"/>
    <p:sldLayoutId id="2147483970" r:id="rId7"/>
    <p:sldLayoutId id="2147483971" r:id="rId8"/>
    <p:sldLayoutId id="2147483972" r:id="rId9"/>
    <p:sldLayoutId id="2147483973" r:id="rId10"/>
    <p:sldLayoutId id="2147483974" r:id="rId11"/>
  </p:sldLayoutIdLst>
  <p:hf hdr="0"/>
  <p:txStyles>
    <p:titleStyle>
      <a:lvl1pPr algn="ctr" defTabSz="457200" rtl="0" eaLnBrk="1" fontAlgn="base" hangingPunct="1">
        <a:spcBef>
          <a:spcPct val="0"/>
        </a:spcBef>
        <a:spcAft>
          <a:spcPct val="0"/>
        </a:spcAft>
        <a:defRPr sz="4400" kern="1200">
          <a:solidFill>
            <a:schemeClr val="tx1"/>
          </a:solidFill>
          <a:latin typeface="+mj-lt"/>
          <a:ea typeface="MS PGothic" pitchFamily="34" charset="-128"/>
          <a:cs typeface="MS PGothic" charset="0"/>
        </a:defRPr>
      </a:lvl1pPr>
      <a:lvl2pPr algn="ctr" defTabSz="457200"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2pPr>
      <a:lvl3pPr algn="ctr" defTabSz="457200"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3pPr>
      <a:lvl4pPr algn="ctr" defTabSz="457200"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4pPr>
      <a:lvl5pPr algn="ctr" defTabSz="457200"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5pPr>
      <a:lvl6pPr marL="457200" algn="ctr" defTabSz="457200" rtl="0" eaLnBrk="1" fontAlgn="base" hangingPunct="1">
        <a:spcBef>
          <a:spcPct val="0"/>
        </a:spcBef>
        <a:spcAft>
          <a:spcPct val="0"/>
        </a:spcAft>
        <a:defRPr sz="4400">
          <a:solidFill>
            <a:schemeClr val="tx1"/>
          </a:solidFill>
          <a:latin typeface="Calibri" pitchFamily="34" charset="0"/>
          <a:ea typeface="MS PGothic" pitchFamily="34" charset="-128"/>
        </a:defRPr>
      </a:lvl6pPr>
      <a:lvl7pPr marL="914400" algn="ctr" defTabSz="457200" rtl="0" eaLnBrk="1" fontAlgn="base" hangingPunct="1">
        <a:spcBef>
          <a:spcPct val="0"/>
        </a:spcBef>
        <a:spcAft>
          <a:spcPct val="0"/>
        </a:spcAft>
        <a:defRPr sz="4400">
          <a:solidFill>
            <a:schemeClr val="tx1"/>
          </a:solidFill>
          <a:latin typeface="Calibri" pitchFamily="34" charset="0"/>
          <a:ea typeface="MS PGothic" pitchFamily="34" charset="-128"/>
        </a:defRPr>
      </a:lvl7pPr>
      <a:lvl8pPr marL="1371600" algn="ctr" defTabSz="457200" rtl="0" eaLnBrk="1" fontAlgn="base" hangingPunct="1">
        <a:spcBef>
          <a:spcPct val="0"/>
        </a:spcBef>
        <a:spcAft>
          <a:spcPct val="0"/>
        </a:spcAft>
        <a:defRPr sz="4400">
          <a:solidFill>
            <a:schemeClr val="tx1"/>
          </a:solidFill>
          <a:latin typeface="Calibri" pitchFamily="34" charset="0"/>
          <a:ea typeface="MS PGothic" pitchFamily="34" charset="-128"/>
        </a:defRPr>
      </a:lvl8pPr>
      <a:lvl9pPr marL="1828800" algn="ctr" defTabSz="457200" rtl="0" eaLnBrk="1" fontAlgn="base" hangingPunct="1">
        <a:spcBef>
          <a:spcPct val="0"/>
        </a:spcBef>
        <a:spcAft>
          <a:spcPct val="0"/>
        </a:spcAft>
        <a:defRPr sz="4400">
          <a:solidFill>
            <a:schemeClr val="tx1"/>
          </a:solidFill>
          <a:latin typeface="Calibri" pitchFamily="34" charset="0"/>
          <a:ea typeface="MS PGothic" pitchFamily="34" charset="-128"/>
        </a:defRPr>
      </a:lvl9pPr>
    </p:titleStyle>
    <p:body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MS PGothic" pitchFamily="34" charset="-128"/>
          <a:cs typeface="MS PGothic"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MS PGothic" pitchFamily="34" charset="-128"/>
          <a:cs typeface="MS PGothic" charset="0"/>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MS PGothic" pitchFamily="34" charset="-128"/>
          <a:cs typeface="MS PGothic" charset="0"/>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tomsgilb@gmail.com" TargetMode="External"/><Relationship Id="rId4" Type="http://schemas.openxmlformats.org/officeDocument/2006/relationships/hyperlink" Target="http://www.gilb.com" TargetMode="External"/><Relationship Id="rId5" Type="http://schemas.openxmlformats.org/officeDocument/2006/relationships/hyperlink" Target="http://www.gilb.com/tiki-download_file.php?fileId=431" TargetMode="External"/><Relationship Id="rId6" Type="http://schemas.openxmlformats.org/officeDocument/2006/relationships/hyperlink" Target="http://www.slideshare.net/tomgilb1/agility-is-the-tool-gilb-vilnius-9-dec-2013" TargetMode="External"/><Relationship Id="rId7" Type="http://schemas.openxmlformats.org/officeDocument/2006/relationships/image" Target="../media/image3.jpg"/><Relationship Id="rId1" Type="http://schemas.openxmlformats.org/officeDocument/2006/relationships/slideLayout" Target="../slideLayouts/slideLayout55.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4" Type="http://schemas.openxmlformats.org/officeDocument/2006/relationships/image" Target="../media/image7.jpeg"/><Relationship Id="rId5" Type="http://schemas.openxmlformats.org/officeDocument/2006/relationships/hyperlink" Target="https://twitter.com/jeffsutherland" TargetMode="External"/><Relationship Id="rId6" Type="http://schemas.openxmlformats.org/officeDocument/2006/relationships/hyperlink" Target="http://ad.vu/2h4d" TargetMode="External"/><Relationship Id="rId7" Type="http://schemas.openxmlformats.org/officeDocument/2006/relationships/hyperlink" Target="https://twitter.com/jeffsutherland/status/1403518620" TargetMode="External"/><Relationship Id="rId8" Type="http://schemas.openxmlformats.org/officeDocument/2006/relationships/image" Target="../media/image10.png"/><Relationship Id="rId9" Type="http://schemas.openxmlformats.org/officeDocument/2006/relationships/image" Target="../media/image12.png"/><Relationship Id="rId1" Type="http://schemas.openxmlformats.org/officeDocument/2006/relationships/slideLayout" Target="../slideLayouts/slideLayout36.xml"/><Relationship Id="rId2" Type="http://schemas.openxmlformats.org/officeDocument/2006/relationships/notesSlide" Target="../notesSlides/notesSlide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3.jpeg"/></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4"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4" Type="http://schemas.openxmlformats.org/officeDocument/2006/relationships/oleObject" Target="../embeddings/Microsoft_Word_97_-_2004_Document1.doc"/><Relationship Id="rId5" Type="http://schemas.openxmlformats.org/officeDocument/2006/relationships/image" Target="../media/image18.emf"/><Relationship Id="rId6" Type="http://schemas.openxmlformats.org/officeDocument/2006/relationships/image" Target="../media/image19.gif"/><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 Id="rId3" Type="http://schemas.openxmlformats.org/officeDocument/2006/relationships/image" Target="../media/image19.gif"/></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2.jpeg"/></Relationships>
</file>

<file path=ppt/slides/_rels/slide19.xml.rels><?xml version="1.0" encoding="UTF-8" standalone="yes"?>
<Relationships xmlns="http://schemas.openxmlformats.org/package/2006/relationships"><Relationship Id="rId3" Type="http://schemas.openxmlformats.org/officeDocument/2006/relationships/hyperlink" Target="http://en.wikipedia.org/wiki/Charles_Dickens" TargetMode="External"/><Relationship Id="rId4" Type="http://schemas.openxmlformats.org/officeDocument/2006/relationships/image" Target="../media/image23.pn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hyperlink" Target="http://www.agilemodeling.com/essays/productOwner.htm" TargetMode="External"/><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2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hyperlink" Target="http://www.agilemodeling.com/essays/productOwner.htm" TargetMode="External"/><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2.xml"/><Relationship Id="rId3" Type="http://schemas.openxmlformats.org/officeDocument/2006/relationships/image" Target="../media/image28.png"/></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image" Target="../media/image30.png"/><Relationship Id="rId5" Type="http://schemas.openxmlformats.org/officeDocument/2006/relationships/image" Target="../media/image31.png"/><Relationship Id="rId6" Type="http://schemas.openxmlformats.org/officeDocument/2006/relationships/image" Target="../media/image32.png"/><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4.xml"/><Relationship Id="rId4" Type="http://schemas.openxmlformats.org/officeDocument/2006/relationships/oleObject" Target="../embeddings/Microsoft_Word_97_-_2004_Document2.doc"/><Relationship Id="rId5" Type="http://schemas.openxmlformats.org/officeDocument/2006/relationships/image" Target="../media/image33.emf"/><Relationship Id="rId6" Type="http://schemas.openxmlformats.org/officeDocument/2006/relationships/image" Target="../media/image19.gif"/><Relationship Id="rId7" Type="http://schemas.openxmlformats.org/officeDocument/2006/relationships/image" Target="../media/image34.png"/><Relationship Id="rId1" Type="http://schemas.openxmlformats.org/officeDocument/2006/relationships/vmlDrawing" Target="../drawings/vmlDrawing2.vml"/><Relationship Id="rId2"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35.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6.xml"/><Relationship Id="rId4" Type="http://schemas.openxmlformats.org/officeDocument/2006/relationships/image" Target="../media/image20.png"/><Relationship Id="rId5" Type="http://schemas.openxmlformats.org/officeDocument/2006/relationships/oleObject" Target="../embeddings/Microsoft_Word_97_-_2004_Document3.doc"/><Relationship Id="rId6" Type="http://schemas.openxmlformats.org/officeDocument/2006/relationships/image" Target="../media/image36.png"/><Relationship Id="rId1" Type="http://schemas.openxmlformats.org/officeDocument/2006/relationships/vmlDrawing" Target="../drawings/vmlDrawing3.vml"/><Relationship Id="rId2"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56.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7.xml"/><Relationship Id="rId3" Type="http://schemas.openxmlformats.org/officeDocument/2006/relationships/image" Target="../media/image37.png"/></Relationships>
</file>

<file path=ppt/slides/_rels/slide31.xml.rels><?xml version="1.0" encoding="UTF-8" standalone="yes"?>
<Relationships xmlns="http://schemas.openxmlformats.org/package/2006/relationships"><Relationship Id="rId11" Type="http://schemas.openxmlformats.org/officeDocument/2006/relationships/image" Target="../media/image46.png"/><Relationship Id="rId12" Type="http://schemas.openxmlformats.org/officeDocument/2006/relationships/image" Target="../media/image47.png"/><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38.png"/><Relationship Id="rId4" Type="http://schemas.openxmlformats.org/officeDocument/2006/relationships/image" Target="../media/image39.png"/><Relationship Id="rId5" Type="http://schemas.openxmlformats.org/officeDocument/2006/relationships/image" Target="../media/image40.png"/><Relationship Id="rId6" Type="http://schemas.openxmlformats.org/officeDocument/2006/relationships/image" Target="../media/image41.png"/><Relationship Id="rId7" Type="http://schemas.openxmlformats.org/officeDocument/2006/relationships/image" Target="../media/image42.png"/><Relationship Id="rId8" Type="http://schemas.openxmlformats.org/officeDocument/2006/relationships/image" Target="../media/image43.png"/><Relationship Id="rId9" Type="http://schemas.openxmlformats.org/officeDocument/2006/relationships/image" Target="../media/image44.png"/><Relationship Id="rId10" Type="http://schemas.openxmlformats.org/officeDocument/2006/relationships/image" Target="../media/image45.png"/></Relationships>
</file>

<file path=ppt/slides/_rels/slide32.xml.rels><?xml version="1.0" encoding="UTF-8" standalone="yes"?>
<Relationships xmlns="http://schemas.openxmlformats.org/package/2006/relationships"><Relationship Id="rId3" Type="http://schemas.openxmlformats.org/officeDocument/2006/relationships/image" Target="../media/image48.png"/><Relationship Id="rId4" Type="http://schemas.openxmlformats.org/officeDocument/2006/relationships/image" Target="../media/image49.png"/><Relationship Id="rId1" Type="http://schemas.openxmlformats.org/officeDocument/2006/relationships/slideLayout" Target="../slideLayouts/slideLayout4.xml"/><Relationship Id="rId2" Type="http://schemas.openxmlformats.org/officeDocument/2006/relationships/notesSlide" Target="../notesSlides/notesSlide2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50.jpe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1.xml"/><Relationship Id="rId4" Type="http://schemas.openxmlformats.org/officeDocument/2006/relationships/image" Target="../media/image52.png"/><Relationship Id="rId5" Type="http://schemas.openxmlformats.org/officeDocument/2006/relationships/oleObject" Target="../embeddings/oleObject1.bin"/><Relationship Id="rId6" Type="http://schemas.openxmlformats.org/officeDocument/2006/relationships/image" Target="../media/image51.emf"/><Relationship Id="rId7" Type="http://schemas.openxmlformats.org/officeDocument/2006/relationships/image" Target="../media/image53.png"/><Relationship Id="rId1" Type="http://schemas.openxmlformats.org/officeDocument/2006/relationships/vmlDrawing" Target="../drawings/vmlDrawing4.vml"/><Relationship Id="rId2"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2.xml"/><Relationship Id="rId3" Type="http://schemas.openxmlformats.org/officeDocument/2006/relationships/image" Target="../media/image54.png"/></Relationships>
</file>

<file path=ppt/slides/_rels/slide36.xml.rels><?xml version="1.0" encoding="UTF-8" standalone="yes"?>
<Relationships xmlns="http://schemas.openxmlformats.org/package/2006/relationships"><Relationship Id="rId3" Type="http://schemas.openxmlformats.org/officeDocument/2006/relationships/image" Target="../media/image55.png"/><Relationship Id="rId4" Type="http://schemas.openxmlformats.org/officeDocument/2006/relationships/image" Target="../media/image56.png"/><Relationship Id="rId5" Type="http://schemas.openxmlformats.org/officeDocument/2006/relationships/image" Target="../media/image57.png"/><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7.xml.rels><?xml version="1.0" encoding="UTF-8" standalone="yes"?>
<Relationships xmlns="http://schemas.openxmlformats.org/package/2006/relationships"><Relationship Id="rId3" Type="http://schemas.openxmlformats.org/officeDocument/2006/relationships/image" Target="../media/image11.jpeg"/><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8.xml.rels><?xml version="1.0" encoding="UTF-8" standalone="yes"?>
<Relationships xmlns="http://schemas.openxmlformats.org/package/2006/relationships"><Relationship Id="rId3" Type="http://schemas.openxmlformats.org/officeDocument/2006/relationships/hyperlink" Target="http://rsbatechnology.co.uk/blog:8" TargetMode="External"/><Relationship Id="rId4" Type="http://schemas.openxmlformats.org/officeDocument/2006/relationships/image" Target="../media/image58.jpg"/><Relationship Id="rId5" Type="http://schemas.openxmlformats.org/officeDocument/2006/relationships/image" Target="../media/image59.png"/><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9.xml.rels><?xml version="1.0" encoding="UTF-8" standalone="yes"?>
<Relationships xmlns="http://schemas.openxmlformats.org/package/2006/relationships"><Relationship Id="rId3" Type="http://schemas.openxmlformats.org/officeDocument/2006/relationships/image" Target="../media/image59.png"/><Relationship Id="rId4" Type="http://schemas.openxmlformats.org/officeDocument/2006/relationships/image" Target="../media/image58.jpg"/><Relationship Id="rId1" Type="http://schemas.openxmlformats.org/officeDocument/2006/relationships/slideLayout" Target="../slideLayouts/slideLayout4.xml"/><Relationship Id="rId2" Type="http://schemas.openxmlformats.org/officeDocument/2006/relationships/notesSlide" Target="../notesSlides/notesSlide36.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jpeg"/><Relationship Id="rId6" Type="http://schemas.openxmlformats.org/officeDocument/2006/relationships/image" Target="../media/image8.png"/><Relationship Id="rId1" Type="http://schemas.openxmlformats.org/officeDocument/2006/relationships/slideLayout" Target="../slideLayouts/slideLayout56.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60.jp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60.jp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60.jp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60.jp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60.jp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60.jp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3.xml"/><Relationship Id="rId3" Type="http://schemas.openxmlformats.org/officeDocument/2006/relationships/image" Target="../media/image61.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4.xml"/><Relationship Id="rId4" Type="http://schemas.openxmlformats.org/officeDocument/2006/relationships/image" Target="../media/image64.png"/><Relationship Id="rId5" Type="http://schemas.openxmlformats.org/officeDocument/2006/relationships/oleObject" Target="../embeddings/oleObject2.bin"/><Relationship Id="rId6" Type="http://schemas.openxmlformats.org/officeDocument/2006/relationships/image" Target="../media/image62.emf"/><Relationship Id="rId7" Type="http://schemas.openxmlformats.org/officeDocument/2006/relationships/oleObject" Target="../embeddings/oleObject3.bin"/><Relationship Id="rId8" Type="http://schemas.openxmlformats.org/officeDocument/2006/relationships/image" Target="../media/image63.emf"/><Relationship Id="rId1" Type="http://schemas.openxmlformats.org/officeDocument/2006/relationships/vmlDrawing" Target="../drawings/vmlDrawing5.vml"/><Relationship Id="rId2"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64.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 Id="rId3" Type="http://schemas.openxmlformats.org/officeDocument/2006/relationships/image" Target="../media/image60.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 Id="rId3" Type="http://schemas.openxmlformats.org/officeDocument/2006/relationships/image" Target="../media/image60.jp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 Id="rId3" Type="http://schemas.openxmlformats.org/officeDocument/2006/relationships/image" Target="../media/image60.jp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 Id="rId3" Type="http://schemas.openxmlformats.org/officeDocument/2006/relationships/image" Target="../media/image60.jp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 Id="rId3" Type="http://schemas.openxmlformats.org/officeDocument/2006/relationships/image" Target="../media/image60.jp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 Id="rId3" Type="http://schemas.openxmlformats.org/officeDocument/2006/relationships/image" Target="../media/image60.jp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2.xml"/><Relationship Id="rId3" Type="http://schemas.openxmlformats.org/officeDocument/2006/relationships/image" Target="../media/image65.png"/></Relationships>
</file>

<file path=ppt/slides/_rels/slide56.xml.rels><?xml version="1.0" encoding="UTF-8" standalone="yes"?>
<Relationships xmlns="http://schemas.openxmlformats.org/package/2006/relationships"><Relationship Id="rId3" Type="http://schemas.openxmlformats.org/officeDocument/2006/relationships/diagramData" Target="../diagrams/data3.xml"/><Relationship Id="rId4" Type="http://schemas.openxmlformats.org/officeDocument/2006/relationships/diagramLayout" Target="../diagrams/layout3.xml"/><Relationship Id="rId5" Type="http://schemas.openxmlformats.org/officeDocument/2006/relationships/diagramQuickStyle" Target="../diagrams/quickStyle3.xml"/><Relationship Id="rId6" Type="http://schemas.openxmlformats.org/officeDocument/2006/relationships/diagramColors" Target="../diagrams/colors3.xml"/><Relationship Id="rId7" Type="http://schemas.microsoft.com/office/2007/relationships/diagramDrawing" Target="../diagrams/drawing3.xml"/><Relationship Id="rId8" Type="http://schemas.openxmlformats.org/officeDocument/2006/relationships/image" Target="../media/image66.jpeg"/><Relationship Id="rId1" Type="http://schemas.openxmlformats.org/officeDocument/2006/relationships/slideLayout" Target="../slideLayouts/slideLayout2.xml"/><Relationship Id="rId2" Type="http://schemas.openxmlformats.org/officeDocument/2006/relationships/notesSlide" Target="../notesSlides/notesSlide53.xml"/></Relationships>
</file>

<file path=ppt/slides/_rels/slide57.xml.rels><?xml version="1.0" encoding="UTF-8" standalone="yes"?>
<Relationships xmlns="http://schemas.openxmlformats.org/package/2006/relationships"><Relationship Id="rId3" Type="http://schemas.openxmlformats.org/officeDocument/2006/relationships/image" Target="../media/image67.png"/><Relationship Id="rId4" Type="http://schemas.openxmlformats.org/officeDocument/2006/relationships/image" Target="../media/image68.png"/><Relationship Id="rId5" Type="http://schemas.openxmlformats.org/officeDocument/2006/relationships/image" Target="../media/image69.png"/><Relationship Id="rId1" Type="http://schemas.openxmlformats.org/officeDocument/2006/relationships/slideLayout" Target="../slideLayouts/slideLayout2.xml"/><Relationship Id="rId2" Type="http://schemas.openxmlformats.org/officeDocument/2006/relationships/notesSlide" Target="../notesSlides/notesSlide54.xml"/></Relationships>
</file>

<file path=ppt/slides/_rels/slide58.xml.rels><?xml version="1.0" encoding="UTF-8" standalone="yes"?>
<Relationships xmlns="http://schemas.openxmlformats.org/package/2006/relationships"><Relationship Id="rId3" Type="http://schemas.openxmlformats.org/officeDocument/2006/relationships/audio" Target="../media/audio1.bin"/><Relationship Id="rId4" Type="http://schemas.openxmlformats.org/officeDocument/2006/relationships/image" Target="../media/image70.emf"/><Relationship Id="rId5" Type="http://schemas.openxmlformats.org/officeDocument/2006/relationships/image" Target="../media/image71.png"/><Relationship Id="rId6" Type="http://schemas.openxmlformats.org/officeDocument/2006/relationships/image" Target="../media/image72.png"/><Relationship Id="rId7" Type="http://schemas.openxmlformats.org/officeDocument/2006/relationships/image" Target="../media/image73.png"/><Relationship Id="rId1" Type="http://schemas.openxmlformats.org/officeDocument/2006/relationships/slideLayout" Target="../slideLayouts/slideLayout12.xml"/><Relationship Id="rId2" Type="http://schemas.openxmlformats.org/officeDocument/2006/relationships/notesSlide" Target="../notesSlides/notesSlide5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 Id="rId3" Type="http://schemas.openxmlformats.org/officeDocument/2006/relationships/image" Target="../media/image7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image" Target="../media/image30.png"/><Relationship Id="rId5" Type="http://schemas.openxmlformats.org/officeDocument/2006/relationships/image" Target="../media/image31.png"/><Relationship Id="rId6" Type="http://schemas.openxmlformats.org/officeDocument/2006/relationships/image" Target="../media/image32.png"/><Relationship Id="rId1" Type="http://schemas.openxmlformats.org/officeDocument/2006/relationships/slideLayout" Target="../slideLayouts/slideLayout2.xml"/><Relationship Id="rId2" Type="http://schemas.openxmlformats.org/officeDocument/2006/relationships/notesSlide" Target="../notesSlides/notesSlide57.xml"/></Relationships>
</file>

<file path=ppt/slides/_rels/slide61.xml.rels><?xml version="1.0" encoding="UTF-8" standalone="yes"?>
<Relationships xmlns="http://schemas.openxmlformats.org/package/2006/relationships"><Relationship Id="rId3" Type="http://schemas.openxmlformats.org/officeDocument/2006/relationships/image" Target="../media/image67.png"/><Relationship Id="rId4" Type="http://schemas.openxmlformats.org/officeDocument/2006/relationships/image" Target="../media/image68.png"/><Relationship Id="rId5" Type="http://schemas.openxmlformats.org/officeDocument/2006/relationships/image" Target="../media/image69.png"/><Relationship Id="rId1" Type="http://schemas.openxmlformats.org/officeDocument/2006/relationships/slideLayout" Target="../slideLayouts/slideLayout2.xml"/><Relationship Id="rId2" Type="http://schemas.openxmlformats.org/officeDocument/2006/relationships/notesSlide" Target="../notesSlides/notesSlide58.xml"/></Relationships>
</file>

<file path=ppt/slides/_rels/slide62.xml.rels><?xml version="1.0" encoding="UTF-8" standalone="yes"?>
<Relationships xmlns="http://schemas.openxmlformats.org/package/2006/relationships"><Relationship Id="rId3" Type="http://schemas.openxmlformats.org/officeDocument/2006/relationships/image" Target="../media/image75.png"/><Relationship Id="rId4" Type="http://schemas.openxmlformats.org/officeDocument/2006/relationships/image" Target="../media/image76.png"/><Relationship Id="rId1" Type="http://schemas.openxmlformats.org/officeDocument/2006/relationships/slideLayout" Target="../slideLayouts/slideLayout2.xml"/><Relationship Id="rId2" Type="http://schemas.openxmlformats.org/officeDocument/2006/relationships/notesSlide" Target="../notesSlides/notesSlide59.xml"/></Relationships>
</file>

<file path=ppt/slides/_rels/slide63.xml.rels><?xml version="1.0" encoding="UTF-8" standalone="yes"?>
<Relationships xmlns="http://schemas.openxmlformats.org/package/2006/relationships"><Relationship Id="rId3" Type="http://schemas.openxmlformats.org/officeDocument/2006/relationships/diagramData" Target="../diagrams/data4.xml"/><Relationship Id="rId4" Type="http://schemas.openxmlformats.org/officeDocument/2006/relationships/diagramLayout" Target="../diagrams/layout4.xml"/><Relationship Id="rId5" Type="http://schemas.openxmlformats.org/officeDocument/2006/relationships/diagramQuickStyle" Target="../diagrams/quickStyle4.xml"/><Relationship Id="rId6" Type="http://schemas.openxmlformats.org/officeDocument/2006/relationships/diagramColors" Target="../diagrams/colors4.xml"/><Relationship Id="rId7" Type="http://schemas.microsoft.com/office/2007/relationships/diagramDrawing" Target="../diagrams/drawing4.xml"/><Relationship Id="rId1" Type="http://schemas.openxmlformats.org/officeDocument/2006/relationships/slideLayout" Target="../slideLayouts/slideLayout2.xml"/><Relationship Id="rId2" Type="http://schemas.openxmlformats.org/officeDocument/2006/relationships/notesSlide" Target="../notesSlides/notesSlide60.xml"/></Relationships>
</file>

<file path=ppt/slides/_rels/slide64.xml.rels><?xml version="1.0" encoding="UTF-8" standalone="yes"?>
<Relationships xmlns="http://schemas.openxmlformats.org/package/2006/relationships"><Relationship Id="rId3" Type="http://schemas.openxmlformats.org/officeDocument/2006/relationships/image" Target="../media/image77.png"/><Relationship Id="rId4" Type="http://schemas.openxmlformats.org/officeDocument/2006/relationships/image" Target="../media/image78.png"/><Relationship Id="rId1" Type="http://schemas.openxmlformats.org/officeDocument/2006/relationships/slideLayout" Target="../slideLayouts/slideLayout2.xml"/><Relationship Id="rId2" Type="http://schemas.openxmlformats.org/officeDocument/2006/relationships/notesSlide" Target="../notesSlides/notesSlide61.xml"/></Relationships>
</file>

<file path=ppt/slides/_rels/slide65.xml.rels><?xml version="1.0" encoding="UTF-8" standalone="yes"?>
<Relationships xmlns="http://schemas.openxmlformats.org/package/2006/relationships"><Relationship Id="rId3" Type="http://schemas.openxmlformats.org/officeDocument/2006/relationships/image" Target="../media/image79.png"/><Relationship Id="rId4" Type="http://schemas.openxmlformats.org/officeDocument/2006/relationships/image" Target="../media/image80.jpg"/><Relationship Id="rId1" Type="http://schemas.openxmlformats.org/officeDocument/2006/relationships/slideLayout" Target="../slideLayouts/slideLayout2.xml"/><Relationship Id="rId2" Type="http://schemas.openxmlformats.org/officeDocument/2006/relationships/notesSlide" Target="../notesSlides/notesSlide6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3.xml"/><Relationship Id="rId3" Type="http://schemas.openxmlformats.org/officeDocument/2006/relationships/image" Target="../media/image81.jpe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4.xml"/><Relationship Id="rId3" Type="http://schemas.openxmlformats.org/officeDocument/2006/relationships/image" Target="../media/image82.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6.xml"/><Relationship Id="rId2" Type="http://schemas.openxmlformats.org/officeDocument/2006/relationships/hyperlink" Target="http://davidfrico.com/agile-pros-cons.pdf" TargetMode="Externa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3.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6.xml"/><Relationship Id="rId3" Type="http://schemas.openxmlformats.org/officeDocument/2006/relationships/image" Target="../media/image13.jpe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7.xml"/><Relationship Id="rId3" Type="http://schemas.openxmlformats.org/officeDocument/2006/relationships/image" Target="../media/image84.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hyperlink" Target="mailto:Tom@Gilb.com" TargetMode="External"/><Relationship Id="rId3" Type="http://schemas.openxmlformats.org/officeDocument/2006/relationships/image" Target="../media/image49.png"/></Relationships>
</file>

<file path=ppt/slides/_rels/slide74.xml.rels><?xml version="1.0" encoding="UTF-8" standalone="yes"?>
<Relationships xmlns="http://schemas.openxmlformats.org/package/2006/relationships"><Relationship Id="rId3" Type="http://schemas.openxmlformats.org/officeDocument/2006/relationships/image" Target="../media/image80.jpg"/><Relationship Id="rId4" Type="http://schemas.openxmlformats.org/officeDocument/2006/relationships/image" Target="../media/image60.jpg"/><Relationship Id="rId5" Type="http://schemas.openxmlformats.org/officeDocument/2006/relationships/image" Target="../media/image85.png"/><Relationship Id="rId1" Type="http://schemas.openxmlformats.org/officeDocument/2006/relationships/slideLayout" Target="../slideLayouts/slideLayout14.xml"/><Relationship Id="rId2" Type="http://schemas.openxmlformats.org/officeDocument/2006/relationships/notesSlide" Target="../notesSlides/notesSlide68.xml"/></Relationships>
</file>

<file path=ppt/slides/_rels/slide75.xml.rels><?xml version="1.0" encoding="UTF-8" standalone="yes"?>
<Relationships xmlns="http://schemas.openxmlformats.org/package/2006/relationships"><Relationship Id="rId3" Type="http://schemas.openxmlformats.org/officeDocument/2006/relationships/image" Target="../media/image86.png"/><Relationship Id="rId4" Type="http://schemas.openxmlformats.org/officeDocument/2006/relationships/image" Target="../media/image87.png"/><Relationship Id="rId5" Type="http://schemas.openxmlformats.org/officeDocument/2006/relationships/image" Target="../media/image88.png"/><Relationship Id="rId6" Type="http://schemas.openxmlformats.org/officeDocument/2006/relationships/image" Target="../media/image89.png"/><Relationship Id="rId1" Type="http://schemas.openxmlformats.org/officeDocument/2006/relationships/slideLayout" Target="../slideLayouts/slideLayout14.xml"/><Relationship Id="rId2" Type="http://schemas.openxmlformats.org/officeDocument/2006/relationships/notesSlide" Target="../notesSlides/notesSlide69.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7" Type="http://schemas.openxmlformats.org/officeDocument/2006/relationships/diagramData" Target="../diagrams/data2.xml"/><Relationship Id="rId8" Type="http://schemas.openxmlformats.org/officeDocument/2006/relationships/diagramLayout" Target="../diagrams/layout2.xml"/><Relationship Id="rId9" Type="http://schemas.openxmlformats.org/officeDocument/2006/relationships/diagramQuickStyle" Target="../diagrams/quickStyle2.xml"/><Relationship Id="rId10" Type="http://schemas.openxmlformats.org/officeDocument/2006/relationships/diagramColors" Target="../diagrams/colors2.xml"/><Relationship Id="rId11" Type="http://schemas.microsoft.com/office/2007/relationships/diagramDrawing" Target="../diagrams/drawing2.xml"/><Relationship Id="rId1" Type="http://schemas.openxmlformats.org/officeDocument/2006/relationships/slideLayout" Target="../slideLayouts/slideLayout36.xml"/><Relationship Id="rId2" Type="http://schemas.openxmlformats.org/officeDocument/2006/relationships/diagramData" Target="../diagrams/data1.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hyperlink" Target="https://twitter.com/jeffsutherland" TargetMode="External"/><Relationship Id="rId5" Type="http://schemas.openxmlformats.org/officeDocument/2006/relationships/hyperlink" Target="http://ad.vu/2h4d" TargetMode="External"/><Relationship Id="rId6" Type="http://schemas.openxmlformats.org/officeDocument/2006/relationships/hyperlink" Target="https://twitter.com/jeffsutherland/status/1403518620" TargetMode="External"/><Relationship Id="rId7" Type="http://schemas.openxmlformats.org/officeDocument/2006/relationships/image" Target="../media/image9.png"/><Relationship Id="rId8" Type="http://schemas.openxmlformats.org/officeDocument/2006/relationships/image" Target="../media/image10.png"/><Relationship Id="rId1" Type="http://schemas.openxmlformats.org/officeDocument/2006/relationships/slideLayout" Target="../slideLayouts/slideLayout36.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25297"/>
            <a:ext cx="8247529" cy="3276511"/>
          </a:xfrm>
        </p:spPr>
        <p:txBody>
          <a:bodyPr>
            <a:normAutofit/>
          </a:bodyPr>
          <a:lstStyle/>
          <a:p>
            <a:r>
              <a:rPr lang="en-US" sz="3200" b="1" dirty="0" smtClean="0"/>
              <a:t>‘Agility is the TOOL, not the Master’ : </a:t>
            </a:r>
            <a:br>
              <a:rPr lang="en-US" sz="3200" b="1" dirty="0" smtClean="0"/>
            </a:br>
            <a:r>
              <a:rPr lang="en-US" sz="3200" b="1" dirty="0" smtClean="0"/>
              <a:t>Practical Agile </a:t>
            </a:r>
            <a:r>
              <a:rPr lang="en-US" sz="3200" b="1" i="1" dirty="0" smtClean="0">
                <a:solidFill>
                  <a:srgbClr val="0000FF"/>
                </a:solidFill>
              </a:rPr>
              <a:t>Systems</a:t>
            </a:r>
            <a:r>
              <a:rPr lang="en-US" sz="3200" b="1" dirty="0" smtClean="0">
                <a:solidFill>
                  <a:srgbClr val="0000FF"/>
                </a:solidFill>
              </a:rPr>
              <a:t> </a:t>
            </a:r>
            <a:r>
              <a:rPr lang="en-US" sz="3200" b="1" i="1" dirty="0" smtClean="0">
                <a:solidFill>
                  <a:srgbClr val="0000FF"/>
                </a:solidFill>
              </a:rPr>
              <a:t>Engineering</a:t>
            </a:r>
            <a:r>
              <a:rPr lang="en-US" sz="3200" b="1" dirty="0" smtClean="0">
                <a:solidFill>
                  <a:srgbClr val="0000FF"/>
                </a:solidFill>
              </a:rPr>
              <a:t> </a:t>
            </a:r>
            <a:r>
              <a:rPr lang="en-US" sz="3200" b="1" dirty="0" smtClean="0"/>
              <a:t>Tools</a:t>
            </a:r>
            <a:r>
              <a:rPr lang="en-US" sz="3200" b="1" dirty="0"/>
              <a:t> </a:t>
            </a:r>
            <a:r>
              <a:rPr lang="en-US" sz="3200" b="1" dirty="0" smtClean="0"/>
              <a:t> </a:t>
            </a:r>
            <a:br>
              <a:rPr lang="en-US" sz="3200" b="1" dirty="0" smtClean="0"/>
            </a:br>
            <a:r>
              <a:rPr lang="en-US" sz="1800" b="1" dirty="0" smtClean="0"/>
              <a:t>including</a:t>
            </a:r>
            <a:r>
              <a:rPr lang="en-US" sz="3200" b="1" dirty="0" smtClean="0"/>
              <a:t> </a:t>
            </a:r>
            <a:br>
              <a:rPr lang="en-US" sz="3200" b="1" dirty="0" smtClean="0"/>
            </a:br>
            <a:r>
              <a:rPr lang="en-US" sz="2200" dirty="0" smtClean="0">
                <a:solidFill>
                  <a:srgbClr val="FF0000"/>
                </a:solidFill>
              </a:rPr>
              <a:t>My </a:t>
            </a:r>
            <a:r>
              <a:rPr lang="en-US" sz="2200" dirty="0">
                <a:solidFill>
                  <a:srgbClr val="FF0000"/>
                </a:solidFill>
              </a:rPr>
              <a:t>Ten Key Agile </a:t>
            </a:r>
            <a:r>
              <a:rPr lang="en-US" sz="2200" u="sng" dirty="0" smtClean="0">
                <a:solidFill>
                  <a:srgbClr val="FF0000"/>
                </a:solidFill>
              </a:rPr>
              <a:t>Principles</a:t>
            </a:r>
            <a:br>
              <a:rPr lang="en-US" sz="2200" u="sng" dirty="0" smtClean="0">
                <a:solidFill>
                  <a:srgbClr val="FF0000"/>
                </a:solidFill>
              </a:rPr>
            </a:br>
            <a:r>
              <a:rPr lang="en-US" sz="2200" dirty="0" smtClean="0">
                <a:solidFill>
                  <a:srgbClr val="FF0000"/>
                </a:solidFill>
              </a:rPr>
              <a:t> and several case studies</a:t>
            </a:r>
            <a:r>
              <a:rPr lang="en-GB" sz="3200" b="1" i="1" dirty="0" smtClean="0"/>
              <a:t> </a:t>
            </a:r>
            <a:endParaRPr lang="nb-NO" sz="3200" i="1" dirty="0"/>
          </a:p>
        </p:txBody>
      </p:sp>
      <p:sp>
        <p:nvSpPr>
          <p:cNvPr id="8" name="Subtitle 7"/>
          <p:cNvSpPr>
            <a:spLocks noGrp="1"/>
          </p:cNvSpPr>
          <p:nvPr>
            <p:ph type="subTitle" idx="1"/>
          </p:nvPr>
        </p:nvSpPr>
        <p:spPr>
          <a:xfrm>
            <a:off x="3352800" y="3072191"/>
            <a:ext cx="5672328" cy="3464154"/>
          </a:xfrm>
        </p:spPr>
        <p:txBody>
          <a:bodyPr>
            <a:normAutofit fontScale="25000" lnSpcReduction="20000"/>
          </a:bodyPr>
          <a:lstStyle/>
          <a:p>
            <a:pPr algn="ctr"/>
            <a:r>
              <a:rPr lang="en-GB" sz="6400" dirty="0" smtClean="0">
                <a:solidFill>
                  <a:schemeClr val="tx1"/>
                </a:solidFill>
              </a:rPr>
              <a:t>Tom Gilb</a:t>
            </a:r>
          </a:p>
          <a:p>
            <a:pPr algn="ctr"/>
            <a:r>
              <a:rPr lang="en-US" sz="4400" dirty="0" smtClean="0"/>
              <a:t>“ </a:t>
            </a:r>
          </a:p>
          <a:p>
            <a:pPr algn="ctr"/>
            <a:r>
              <a:rPr lang="en-US" sz="4400" dirty="0" smtClean="0"/>
              <a:t>Build Stuff 13, 9.12.2013 Monday 1600-1700, </a:t>
            </a:r>
          </a:p>
          <a:p>
            <a:r>
              <a:rPr lang="en-US" sz="4400" dirty="0" smtClean="0"/>
              <a:t>Vilnius, Lithuania, </a:t>
            </a:r>
            <a:r>
              <a:rPr lang="en-US" sz="4400" dirty="0"/>
              <a:t>#</a:t>
            </a:r>
            <a:r>
              <a:rPr lang="en-US" sz="4400" dirty="0" err="1"/>
              <a:t>BuildStuffLT</a:t>
            </a:r>
            <a:r>
              <a:rPr lang="en-US" sz="4400" dirty="0"/>
              <a:t> </a:t>
            </a:r>
            <a:endParaRPr lang="en-US" sz="4400" dirty="0" smtClean="0"/>
          </a:p>
          <a:p>
            <a:pPr algn="ctr"/>
            <a:r>
              <a:rPr lang="en-GB" sz="4400" dirty="0" smtClean="0">
                <a:solidFill>
                  <a:srgbClr val="000000"/>
                </a:solidFill>
                <a:hlinkClick r:id="rId3"/>
              </a:rPr>
              <a:t>tomsgilb@gmail.com</a:t>
            </a:r>
            <a:endParaRPr lang="en-GB" sz="4400" dirty="0" smtClean="0">
              <a:solidFill>
                <a:srgbClr val="000000"/>
              </a:solidFill>
            </a:endParaRPr>
          </a:p>
          <a:p>
            <a:pPr algn="ctr"/>
            <a:r>
              <a:rPr lang="en-GB" sz="4400" dirty="0" smtClean="0">
                <a:solidFill>
                  <a:srgbClr val="000000"/>
                </a:solidFill>
              </a:rPr>
              <a:t>@</a:t>
            </a:r>
            <a:r>
              <a:rPr lang="en-GB" sz="4400" dirty="0" err="1" smtClean="0">
                <a:solidFill>
                  <a:srgbClr val="000000"/>
                </a:solidFill>
              </a:rPr>
              <a:t>imtomgilb</a:t>
            </a:r>
            <a:endParaRPr lang="en-GB" sz="4400" dirty="0" smtClean="0">
              <a:solidFill>
                <a:srgbClr val="000000"/>
              </a:solidFill>
            </a:endParaRPr>
          </a:p>
          <a:p>
            <a:pPr algn="ctr"/>
            <a:r>
              <a:rPr lang="en-GB" sz="4400" dirty="0" smtClean="0">
                <a:solidFill>
                  <a:srgbClr val="000000"/>
                </a:solidFill>
                <a:hlinkClick r:id="rId4"/>
              </a:rPr>
              <a:t>www.gilb.com</a:t>
            </a:r>
            <a:endParaRPr lang="en-GB" sz="4400" dirty="0" smtClean="0">
              <a:solidFill>
                <a:srgbClr val="000000"/>
              </a:solidFill>
            </a:endParaRPr>
          </a:p>
          <a:p>
            <a:pPr algn="ctr"/>
            <a:r>
              <a:rPr lang="en-GB" sz="4400" dirty="0" smtClean="0">
                <a:solidFill>
                  <a:srgbClr val="000000"/>
                </a:solidFill>
              </a:rPr>
              <a:t> These slides are on </a:t>
            </a:r>
            <a:r>
              <a:rPr lang="en-GB" sz="4400" dirty="0" err="1" smtClean="0">
                <a:solidFill>
                  <a:srgbClr val="000000"/>
                </a:solidFill>
              </a:rPr>
              <a:t>gilb.com</a:t>
            </a:r>
            <a:r>
              <a:rPr lang="en-GB" sz="4400" dirty="0" smtClean="0">
                <a:solidFill>
                  <a:srgbClr val="000000"/>
                </a:solidFill>
              </a:rPr>
              <a:t> downloads, and twittered at #</a:t>
            </a:r>
            <a:r>
              <a:rPr lang="en-GB" sz="4400" dirty="0" err="1" smtClean="0">
                <a:solidFill>
                  <a:srgbClr val="000000"/>
                </a:solidFill>
              </a:rPr>
              <a:t>BuildstuffLT</a:t>
            </a:r>
            <a:endParaRPr lang="en-GB" sz="4400" dirty="0" smtClean="0">
              <a:solidFill>
                <a:srgbClr val="000000"/>
              </a:solidFill>
            </a:endParaRPr>
          </a:p>
          <a:p>
            <a:pPr algn="ctr"/>
            <a:r>
              <a:rPr lang="en-GB" sz="4400" dirty="0" smtClean="0">
                <a:solidFill>
                  <a:srgbClr val="000000"/>
                </a:solidFill>
              </a:rPr>
              <a:t>The Talk was videoed.  </a:t>
            </a:r>
          </a:p>
          <a:p>
            <a:endParaRPr lang="en-GB" sz="4400" dirty="0" smtClean="0">
              <a:solidFill>
                <a:srgbClr val="000000"/>
              </a:solidFill>
            </a:endParaRPr>
          </a:p>
          <a:p>
            <a:r>
              <a:rPr lang="en-GB" sz="4400" dirty="0" smtClean="0">
                <a:solidFill>
                  <a:srgbClr val="000000"/>
                </a:solidFill>
              </a:rPr>
              <a:t>Paper</a:t>
            </a:r>
            <a:r>
              <a:rPr lang="en-GB" sz="4400" dirty="0">
                <a:solidFill>
                  <a:srgbClr val="000000"/>
                </a:solidFill>
              </a:rPr>
              <a:t>: Value-Driven Development Principles and Values – Agility is the Tool, Not the Master</a:t>
            </a:r>
          </a:p>
          <a:p>
            <a:r>
              <a:rPr lang="en-GB" sz="4400" dirty="0">
                <a:solidFill>
                  <a:srgbClr val="000000"/>
                </a:solidFill>
              </a:rPr>
              <a:t>July 2010 Issue 3, Agile Record 2010 (</a:t>
            </a:r>
            <a:r>
              <a:rPr lang="en-GB" sz="4400" dirty="0" err="1">
                <a:solidFill>
                  <a:srgbClr val="000000"/>
                </a:solidFill>
              </a:rPr>
              <a:t>www.AgileRecord.com</a:t>
            </a:r>
            <a:r>
              <a:rPr lang="en-GB" sz="4400" dirty="0">
                <a:solidFill>
                  <a:srgbClr val="000000"/>
                </a:solidFill>
              </a:rPr>
              <a:t>)</a:t>
            </a:r>
          </a:p>
          <a:p>
            <a:r>
              <a:rPr lang="en-GB" sz="4400" dirty="0">
                <a:solidFill>
                  <a:srgbClr val="000000"/>
                </a:solidFill>
                <a:hlinkClick r:id="rId5"/>
              </a:rPr>
              <a:t>http://www.gilb.com/tiki-download_file.php?fileId=</a:t>
            </a:r>
            <a:r>
              <a:rPr lang="en-GB" sz="4400" dirty="0" smtClean="0">
                <a:solidFill>
                  <a:srgbClr val="000000"/>
                </a:solidFill>
                <a:hlinkClick r:id="rId5"/>
              </a:rPr>
              <a:t>431</a:t>
            </a:r>
            <a:endParaRPr lang="en-GB" sz="4400" dirty="0" smtClean="0">
              <a:solidFill>
                <a:srgbClr val="000000"/>
              </a:solidFill>
            </a:endParaRPr>
          </a:p>
          <a:p>
            <a:r>
              <a:rPr lang="en-GB" sz="4400" dirty="0">
                <a:solidFill>
                  <a:srgbClr val="000000"/>
                </a:solidFill>
              </a:rPr>
              <a:t> </a:t>
            </a:r>
            <a:r>
              <a:rPr lang="en-GB" sz="4400" dirty="0">
                <a:solidFill>
                  <a:srgbClr val="000000"/>
                </a:solidFill>
                <a:hlinkClick r:id="rId6"/>
              </a:rPr>
              <a:t>http://www.slideshare.net/tomgilb1/agility-is-the-tool-gilb-vilnius-9-dec-</a:t>
            </a:r>
            <a:r>
              <a:rPr lang="en-GB" sz="4400" dirty="0" smtClean="0">
                <a:solidFill>
                  <a:srgbClr val="000000"/>
                </a:solidFill>
                <a:hlinkClick r:id="rId6"/>
              </a:rPr>
              <a:t>2013</a:t>
            </a:r>
            <a:endParaRPr lang="en-GB" sz="4400" dirty="0" smtClean="0">
              <a:solidFill>
                <a:srgbClr val="000000"/>
              </a:solidFill>
            </a:endParaRPr>
          </a:p>
          <a:p>
            <a:r>
              <a:rPr lang="en-GB" sz="4400" dirty="0">
                <a:solidFill>
                  <a:srgbClr val="000000"/>
                </a:solidFill>
              </a:rPr>
              <a:t>Agile Principles : Agile Record Paper as Published</a:t>
            </a:r>
          </a:p>
          <a:p>
            <a:r>
              <a:rPr lang="en-GB" sz="4400" dirty="0">
                <a:solidFill>
                  <a:srgbClr val="000000"/>
                </a:solidFill>
                <a:hlinkClick r:id="rId5"/>
              </a:rPr>
              <a:t>http://www.gilb.com/tiki-download_file.php?fileId=</a:t>
            </a:r>
            <a:r>
              <a:rPr lang="en-GB" sz="4400" dirty="0" smtClean="0">
                <a:solidFill>
                  <a:srgbClr val="000000"/>
                </a:solidFill>
                <a:hlinkClick r:id="rId5"/>
              </a:rPr>
              <a:t>431</a:t>
            </a:r>
            <a:endParaRPr lang="en-GB" sz="4400" dirty="0" smtClean="0">
              <a:solidFill>
                <a:srgbClr val="000000"/>
              </a:solidFill>
            </a:endParaRPr>
          </a:p>
          <a:p>
            <a:r>
              <a:rPr lang="en-GB" sz="4400" dirty="0">
                <a:solidFill>
                  <a:srgbClr val="000000"/>
                </a:solidFill>
              </a:rPr>
              <a:t>Value-Driven Development Principles and Values – Agility is the Tool, Not the Master</a:t>
            </a:r>
          </a:p>
          <a:p>
            <a:r>
              <a:rPr lang="en-GB" sz="4400" dirty="0">
                <a:solidFill>
                  <a:srgbClr val="000000"/>
                </a:solidFill>
              </a:rPr>
              <a:t>July 2010 Issue 3, Agile Record 2010 (</a:t>
            </a:r>
            <a:r>
              <a:rPr lang="en-GB" sz="4400" dirty="0" err="1">
                <a:solidFill>
                  <a:srgbClr val="000000"/>
                </a:solidFill>
              </a:rPr>
              <a:t>www.AgileRecord.com</a:t>
            </a:r>
            <a:r>
              <a:rPr lang="en-GB" sz="4400" dirty="0">
                <a:solidFill>
                  <a:srgbClr val="000000"/>
                </a:solidFill>
              </a:rPr>
              <a:t>)</a:t>
            </a:r>
          </a:p>
          <a:p>
            <a:r>
              <a:rPr lang="en-GB" sz="4400" dirty="0">
                <a:solidFill>
                  <a:srgbClr val="000000"/>
                </a:solidFill>
              </a:rPr>
              <a:t>http://</a:t>
            </a:r>
            <a:r>
              <a:rPr lang="en-GB" sz="4400" dirty="0" err="1">
                <a:solidFill>
                  <a:srgbClr val="000000"/>
                </a:solidFill>
              </a:rPr>
              <a:t>www.gilb.com</a:t>
            </a:r>
            <a:r>
              <a:rPr lang="en-GB" sz="4400" dirty="0">
                <a:solidFill>
                  <a:srgbClr val="000000"/>
                </a:solidFill>
              </a:rPr>
              <a:t>/</a:t>
            </a:r>
            <a:r>
              <a:rPr lang="en-GB" sz="4400" dirty="0" err="1">
                <a:solidFill>
                  <a:srgbClr val="000000"/>
                </a:solidFill>
              </a:rPr>
              <a:t>tiki-download_file.php?fileId</a:t>
            </a:r>
            <a:r>
              <a:rPr lang="en-GB" sz="4400" dirty="0">
                <a:solidFill>
                  <a:srgbClr val="000000"/>
                </a:solidFill>
              </a:rPr>
              <a:t>=431</a:t>
            </a:r>
          </a:p>
          <a:p>
            <a:endParaRPr lang="en-GB" sz="4400" dirty="0">
              <a:solidFill>
                <a:srgbClr val="000000"/>
              </a:solidFill>
            </a:endParaRPr>
          </a:p>
          <a:p>
            <a:endParaRPr lang="en-GB" b="1" dirty="0">
              <a:solidFill>
                <a:srgbClr val="000000"/>
              </a:solidFill>
            </a:endParaRPr>
          </a:p>
          <a:p>
            <a:endParaRPr lang="en-GB" dirty="0" smtClean="0">
              <a:solidFill>
                <a:srgbClr val="000000"/>
              </a:solidFill>
            </a:endParaRPr>
          </a:p>
          <a:p>
            <a:endParaRPr lang="en-GB" dirty="0">
              <a:solidFill>
                <a:srgbClr val="000000"/>
              </a:solidFill>
            </a:endParaRPr>
          </a:p>
          <a:p>
            <a:pPr algn="ctr"/>
            <a:endParaRPr lang="en-GB" dirty="0" smtClean="0">
              <a:solidFill>
                <a:srgbClr val="000000"/>
              </a:solidFill>
            </a:endParaRPr>
          </a:p>
          <a:p>
            <a:pPr algn="ctr"/>
            <a:r>
              <a:rPr lang="nb-NO" dirty="0" smtClean="0">
                <a:solidFill>
                  <a:srgbClr val="000000"/>
                </a:solidFill>
              </a:rPr>
              <a:t> </a:t>
            </a:r>
            <a:endParaRPr lang="en-GB" dirty="0" smtClean="0">
              <a:solidFill>
                <a:srgbClr val="000000"/>
              </a:solidFill>
            </a:endParaRPr>
          </a:p>
          <a:p>
            <a:endParaRPr lang="en-GB" dirty="0"/>
          </a:p>
        </p:txBody>
      </p:sp>
      <p:sp>
        <p:nvSpPr>
          <p:cNvPr id="4" name="Date Placeholder 3"/>
          <p:cNvSpPr>
            <a:spLocks noGrp="1"/>
          </p:cNvSpPr>
          <p:nvPr>
            <p:ph type="dt" sz="half" idx="10"/>
          </p:nvPr>
        </p:nvSpPr>
        <p:spPr/>
        <p:txBody>
          <a:bodyPr/>
          <a:lstStyle/>
          <a:p>
            <a:fld id="{BB9B8E97-37B6-3347-8946-F6BBB27C8F5C}" type="datetime4">
              <a:rPr lang="en-US" smtClean="0"/>
              <a:pPr/>
              <a:t>April 16, 2015</a:t>
            </a:fld>
            <a:endParaRPr lang="en-GB"/>
          </a:p>
        </p:txBody>
      </p:sp>
      <p:sp>
        <p:nvSpPr>
          <p:cNvPr id="6" name="Footer Placeholder 5"/>
          <p:cNvSpPr>
            <a:spLocks noGrp="1"/>
          </p:cNvSpPr>
          <p:nvPr>
            <p:ph type="ftr" sz="quarter" idx="11"/>
          </p:nvPr>
        </p:nvSpPr>
        <p:spPr/>
        <p:txBody>
          <a:bodyPr/>
          <a:lstStyle/>
          <a:p>
            <a:r>
              <a:rPr lang="en-US" smtClean="0"/>
              <a:t>© Gilb.com      Agility is the Tool</a:t>
            </a:r>
            <a:endParaRPr lang="en-GB"/>
          </a:p>
        </p:txBody>
      </p:sp>
      <p:sp>
        <p:nvSpPr>
          <p:cNvPr id="5" name="Slide Number Placeholder 4"/>
          <p:cNvSpPr>
            <a:spLocks noGrp="1"/>
          </p:cNvSpPr>
          <p:nvPr>
            <p:ph type="sldNum" sz="quarter" idx="12"/>
          </p:nvPr>
        </p:nvSpPr>
        <p:spPr>
          <a:xfrm>
            <a:off x="0" y="6122988"/>
            <a:ext cx="762000" cy="271462"/>
          </a:xfrm>
        </p:spPr>
        <p:txBody>
          <a:bodyPr/>
          <a:lstStyle/>
          <a:p>
            <a:fld id="{18F51ADA-292D-0C4D-830D-A064BE0D8AF0}" type="slidenum">
              <a:rPr lang="en-GB" smtClean="0"/>
              <a:pPr/>
              <a:t>1</a:t>
            </a:fld>
            <a:endParaRPr lang="en-GB"/>
          </a:p>
        </p:txBody>
      </p:sp>
      <p:pic>
        <p:nvPicPr>
          <p:cNvPr id="3" name="Picture 2" descr="IMG_0101.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40552" y="2578058"/>
            <a:ext cx="2883648" cy="3860752"/>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3057" name="Picture 1"/>
          <p:cNvPicPr>
            <a:picLocks noChangeAspect="1" noChangeArrowheads="1"/>
          </p:cNvPicPr>
          <p:nvPr/>
        </p:nvPicPr>
        <p:blipFill>
          <a:blip r:embed="rId3"/>
          <a:srcRect/>
          <a:stretch>
            <a:fillRect/>
          </a:stretch>
        </p:blipFill>
        <p:spPr bwMode="auto">
          <a:xfrm>
            <a:off x="89297" y="1401961"/>
            <a:ext cx="8752210" cy="2875359"/>
          </a:xfrm>
          <a:prstGeom prst="rect">
            <a:avLst/>
          </a:prstGeom>
          <a:noFill/>
          <a:ln w="12700" cap="flat">
            <a:noFill/>
            <a:miter lim="800000"/>
            <a:headEnd/>
            <a:tailEnd/>
          </a:ln>
        </p:spPr>
      </p:pic>
      <p:sp>
        <p:nvSpPr>
          <p:cNvPr id="173058" name="AutoShape 2"/>
          <p:cNvSpPr>
            <a:spLocks/>
          </p:cNvSpPr>
          <p:nvPr/>
        </p:nvSpPr>
        <p:spPr bwMode="auto">
          <a:xfrm>
            <a:off x="3045024" y="4304109"/>
            <a:ext cx="5080992" cy="892969"/>
          </a:xfrm>
          <a:prstGeom prst="leftRightArrow">
            <a:avLst>
              <a:gd name="adj1" fmla="val 32000"/>
              <a:gd name="adj2" fmla="val 43992"/>
            </a:avLst>
          </a:prstGeom>
          <a:blipFill dpi="0" rotWithShape="0">
            <a:blip r:embed="rId4"/>
            <a:srcRect/>
            <a:tile tx="0" ty="0" sx="100000" sy="100000" flip="none" algn="tl"/>
          </a:blipFill>
          <a:ln w="25400" cap="flat">
            <a:solidFill>
              <a:schemeClr val="tx1"/>
            </a:solidFill>
            <a:prstDash val="solid"/>
            <a:miter lim="800000"/>
            <a:headEnd type="none" w="med" len="med"/>
            <a:tailEnd type="none" w="med" len="med"/>
          </a:ln>
        </p:spPr>
        <p:txBody>
          <a:bodyPr lIns="0" tIns="0" rIns="0" bIns="0">
            <a:prstTxWarp prst="textNoShape">
              <a:avLst/>
            </a:prstTxWarp>
          </a:bodyPr>
          <a:lstStyle/>
          <a:p>
            <a:endParaRPr lang="en-GB"/>
          </a:p>
        </p:txBody>
      </p:sp>
      <p:sp>
        <p:nvSpPr>
          <p:cNvPr id="173059" name="AutoShape 3"/>
          <p:cNvSpPr>
            <a:spLocks/>
          </p:cNvSpPr>
          <p:nvPr/>
        </p:nvSpPr>
        <p:spPr bwMode="auto">
          <a:xfrm>
            <a:off x="750094" y="4304109"/>
            <a:ext cx="2277070" cy="892969"/>
          </a:xfrm>
          <a:prstGeom prst="leftRightArrow">
            <a:avLst>
              <a:gd name="adj1" fmla="val 32000"/>
              <a:gd name="adj2" fmla="val 43999"/>
            </a:avLst>
          </a:prstGeom>
          <a:blipFill dpi="0" rotWithShape="0">
            <a:blip r:embed="rId4"/>
            <a:srcRect/>
            <a:tile tx="0" ty="0" sx="100000" sy="100000" flip="none" algn="tl"/>
          </a:blipFill>
          <a:ln w="25400" cap="flat">
            <a:solidFill>
              <a:schemeClr val="tx1"/>
            </a:solidFill>
            <a:prstDash val="solid"/>
            <a:miter lim="800000"/>
            <a:headEnd type="none" w="med" len="med"/>
            <a:tailEnd type="none" w="med" len="med"/>
          </a:ln>
        </p:spPr>
        <p:txBody>
          <a:bodyPr lIns="0" tIns="0" rIns="0" bIns="0">
            <a:prstTxWarp prst="textNoShape">
              <a:avLst/>
            </a:prstTxWarp>
          </a:bodyPr>
          <a:lstStyle/>
          <a:p>
            <a:endParaRPr lang="en-GB"/>
          </a:p>
        </p:txBody>
      </p:sp>
      <p:sp>
        <p:nvSpPr>
          <p:cNvPr id="173060" name="Text Box 4"/>
          <p:cNvSpPr txBox="1">
            <a:spLocks noChangeArrowheads="1"/>
          </p:cNvSpPr>
          <p:nvPr/>
        </p:nvSpPr>
        <p:spPr bwMode="auto">
          <a:xfrm>
            <a:off x="4446984" y="6509742"/>
            <a:ext cx="241102" cy="258961"/>
          </a:xfrm>
          <a:prstGeom prst="rect">
            <a:avLst/>
          </a:prstGeom>
          <a:noFill/>
          <a:ln w="12700">
            <a:noFill/>
            <a:miter lim="800000"/>
            <a:headEnd/>
            <a:tailEnd/>
          </a:ln>
          <a:effectLst/>
        </p:spPr>
        <p:txBody>
          <a:bodyPr wrap="none" lIns="64291" tIns="32146" rIns="64291" bIns="32146">
            <a:prstTxWarp prst="textNoShape">
              <a:avLst/>
            </a:prstTxWarp>
          </a:bodyPr>
          <a:lstStyle/>
          <a:p>
            <a:fld id="{F39C31EB-A59F-0048-8680-4147EB93CC12}" type="slidenum">
              <a:rPr lang="en-US" sz="1300">
                <a:ea typeface="Gill Sans" charset="0"/>
                <a:cs typeface="Gill Sans" charset="0"/>
              </a:rPr>
              <a:pPr/>
              <a:t>10</a:t>
            </a:fld>
            <a:endParaRPr lang="en-US" sz="1300" dirty="0">
              <a:ea typeface="Gill Sans" charset="0"/>
              <a:cs typeface="Gill Sans" charset="0"/>
            </a:endParaRPr>
          </a:p>
        </p:txBody>
      </p:sp>
      <p:sp>
        <p:nvSpPr>
          <p:cNvPr id="173061" name="Rectangle 5"/>
          <p:cNvSpPr>
            <a:spLocks/>
          </p:cNvSpPr>
          <p:nvPr/>
        </p:nvSpPr>
        <p:spPr bwMode="auto">
          <a:xfrm>
            <a:off x="73670" y="6544136"/>
            <a:ext cx="2586188" cy="261610"/>
          </a:xfrm>
          <a:prstGeom prst="rect">
            <a:avLst/>
          </a:prstGeom>
          <a:noFill/>
          <a:ln w="12700" cap="flat">
            <a:noFill/>
            <a:miter lim="800000"/>
            <a:headEnd type="none" w="med" len="med"/>
            <a:tailEnd type="none" w="med" len="med"/>
          </a:ln>
        </p:spPr>
        <p:txBody>
          <a:bodyPr wrap="none" lIns="0" tIns="0" rIns="0" bIns="0" anchor="ctr">
            <a:prstTxWarp prst="textNoShape">
              <a:avLst/>
            </a:prstTxWarp>
            <a:spAutoFit/>
          </a:bodyPr>
          <a:lstStyle/>
          <a:p>
            <a:r>
              <a:rPr lang="en-US" sz="1700" dirty="0">
                <a:ea typeface="Gill Sans" charset="0"/>
                <a:cs typeface="Gill Sans" charset="0"/>
              </a:rPr>
              <a:t>Copyright: </a:t>
            </a:r>
            <a:r>
              <a:rPr lang="en-US" sz="1700" dirty="0" err="1">
                <a:ea typeface="Gill Sans" charset="0"/>
                <a:cs typeface="Gill Sans" charset="0"/>
              </a:rPr>
              <a:t>Kai@Gilb.com</a:t>
            </a:r>
            <a:endParaRPr lang="en-US" sz="1700" dirty="0">
              <a:ea typeface="Gill Sans" charset="0"/>
              <a:cs typeface="Gill Sans" charset="0"/>
            </a:endParaRPr>
          </a:p>
        </p:txBody>
      </p:sp>
      <p:sp>
        <p:nvSpPr>
          <p:cNvPr id="7" name="TextBox 6"/>
          <p:cNvSpPr txBox="1"/>
          <p:nvPr/>
        </p:nvSpPr>
        <p:spPr>
          <a:xfrm>
            <a:off x="70858" y="5914318"/>
            <a:ext cx="6781737" cy="646331"/>
          </a:xfrm>
          <a:prstGeom prst="rect">
            <a:avLst/>
          </a:prstGeom>
          <a:noFill/>
        </p:spPr>
        <p:txBody>
          <a:bodyPr wrap="none" rtlCol="0">
            <a:spAutoFit/>
          </a:bodyPr>
          <a:lstStyle/>
          <a:p>
            <a:r>
              <a:rPr lang="en-US" dirty="0" smtClean="0">
                <a:hlinkClick r:id="rId5"/>
              </a:rPr>
              <a:t>Jeffsutherland Twitter: Very cool product backlog management </a:t>
            </a:r>
          </a:p>
          <a:p>
            <a:r>
              <a:rPr lang="en-US" dirty="0" smtClean="0">
                <a:hlinkClick r:id="rId5"/>
              </a:rPr>
              <a:t>by Tom and Kai Gilb </a:t>
            </a:r>
            <a:r>
              <a:rPr lang="en-US" dirty="0" smtClean="0">
                <a:hlinkClick r:id="rId6"/>
              </a:rPr>
              <a:t>http://ad.vu/2h4d</a:t>
            </a:r>
            <a:r>
              <a:rPr lang="en-US" dirty="0" smtClean="0"/>
              <a:t>   </a:t>
            </a:r>
            <a:r>
              <a:rPr lang="en-US" i="1" dirty="0" smtClean="0">
                <a:hlinkClick r:id="rId7"/>
              </a:rPr>
              <a:t>Sat 28 March 2009</a:t>
            </a:r>
            <a:endParaRPr lang="en-GB" dirty="0"/>
          </a:p>
        </p:txBody>
      </p:sp>
      <p:pic>
        <p:nvPicPr>
          <p:cNvPr id="9" name="Picture 8" descr="Screen shot 2010-06-08 at 17.17.28.png"/>
          <p:cNvPicPr>
            <a:picLocks noChangeAspect="1"/>
          </p:cNvPicPr>
          <p:nvPr/>
        </p:nvPicPr>
        <p:blipFill>
          <a:blip r:embed="rId8"/>
          <a:stretch>
            <a:fillRect/>
          </a:stretch>
        </p:blipFill>
        <p:spPr>
          <a:xfrm>
            <a:off x="0" y="0"/>
            <a:ext cx="1498600" cy="1562100"/>
          </a:xfrm>
          <a:prstGeom prst="rect">
            <a:avLst/>
          </a:prstGeom>
        </p:spPr>
      </p:pic>
      <p:pic>
        <p:nvPicPr>
          <p:cNvPr id="10" name="Picture 9" descr="Screen shot 2010-06-08 at 17.52.55.png"/>
          <p:cNvPicPr>
            <a:picLocks noChangeAspect="1"/>
          </p:cNvPicPr>
          <p:nvPr/>
        </p:nvPicPr>
        <p:blipFill>
          <a:blip r:embed="rId9"/>
          <a:stretch>
            <a:fillRect/>
          </a:stretch>
        </p:blipFill>
        <p:spPr>
          <a:xfrm>
            <a:off x="7245802" y="5197078"/>
            <a:ext cx="1898197" cy="1660922"/>
          </a:xfrm>
          <a:prstGeom prst="rect">
            <a:avLst/>
          </a:prstGeom>
        </p:spPr>
      </p:pic>
      <p:sp>
        <p:nvSpPr>
          <p:cNvPr id="11" name="Date Placeholder 10"/>
          <p:cNvSpPr>
            <a:spLocks noGrp="1"/>
          </p:cNvSpPr>
          <p:nvPr>
            <p:ph type="dt" sz="half" idx="10"/>
          </p:nvPr>
        </p:nvSpPr>
        <p:spPr/>
        <p:txBody>
          <a:bodyPr/>
          <a:lstStyle/>
          <a:p>
            <a:fld id="{6323C79C-48E7-874D-9CD2-5F69AEA19BAA}" type="datetime4">
              <a:rPr lang="en-US" smtClean="0"/>
              <a:pPr/>
              <a:t>April 16, 2015</a:t>
            </a:fld>
            <a:endParaRPr lang="en-GB"/>
          </a:p>
        </p:txBody>
      </p:sp>
      <p:sp>
        <p:nvSpPr>
          <p:cNvPr id="12" name="Slide Number Placeholder 11"/>
          <p:cNvSpPr>
            <a:spLocks noGrp="1"/>
          </p:cNvSpPr>
          <p:nvPr>
            <p:ph type="sldNum" sz="quarter" idx="12"/>
          </p:nvPr>
        </p:nvSpPr>
        <p:spPr/>
        <p:txBody>
          <a:bodyPr/>
          <a:lstStyle/>
          <a:p>
            <a:fld id="{18F51ADA-292D-0C4D-830D-A064BE0D8AF0}" type="slidenum">
              <a:rPr lang="en-GB" smtClean="0"/>
              <a:pPr/>
              <a:t>10</a:t>
            </a:fld>
            <a:endParaRPr lang="en-GB"/>
          </a:p>
        </p:txBody>
      </p:sp>
      <p:sp>
        <p:nvSpPr>
          <p:cNvPr id="13" name="Footer Placeholder 12"/>
          <p:cNvSpPr>
            <a:spLocks noGrp="1"/>
          </p:cNvSpPr>
          <p:nvPr>
            <p:ph type="ftr" sz="quarter" idx="11"/>
          </p:nvPr>
        </p:nvSpPr>
        <p:spPr/>
        <p:txBody>
          <a:bodyPr/>
          <a:lstStyle/>
          <a:p>
            <a:r>
              <a:rPr lang="en-US" smtClean="0"/>
              <a:t>© Gilb.com      Agility is the Tool</a:t>
            </a:r>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5" name="Rectangle 3"/>
          <p:cNvSpPr>
            <a:spLocks noGrp="1" noChangeArrowheads="1"/>
          </p:cNvSpPr>
          <p:nvPr>
            <p:ph idx="1"/>
          </p:nvPr>
        </p:nvSpPr>
        <p:spPr>
          <a:xfrm>
            <a:off x="228600" y="1142999"/>
            <a:ext cx="8686800" cy="5165725"/>
          </a:xfrm>
        </p:spPr>
        <p:style>
          <a:lnRef idx="1">
            <a:schemeClr val="dk1"/>
          </a:lnRef>
          <a:fillRef idx="3">
            <a:schemeClr val="dk1"/>
          </a:fillRef>
          <a:effectRef idx="2">
            <a:schemeClr val="dk1"/>
          </a:effectRef>
          <a:fontRef idx="minor">
            <a:schemeClr val="lt1"/>
          </a:fontRef>
        </p:style>
        <p:txBody>
          <a:bodyPr>
            <a:normAutofit/>
          </a:bodyPr>
          <a:lstStyle/>
          <a:p>
            <a:pPr marL="0" indent="0" eaLnBrk="1" hangingPunct="1">
              <a:lnSpc>
                <a:spcPct val="130000"/>
              </a:lnSpc>
              <a:buNone/>
              <a:defRPr/>
            </a:pPr>
            <a:r>
              <a:rPr lang="en-US" sz="1600" b="1" dirty="0" smtClean="0">
                <a:solidFill>
                  <a:schemeClr val="bg1"/>
                </a:solidFill>
                <a:latin typeface="Arial Black"/>
                <a:cs typeface="Arial Black"/>
              </a:rPr>
              <a:t>1.  Control </a:t>
            </a:r>
            <a:r>
              <a:rPr lang="en-US" sz="1600" b="1" dirty="0">
                <a:solidFill>
                  <a:schemeClr val="bg1"/>
                </a:solidFill>
                <a:latin typeface="Arial Black"/>
                <a:cs typeface="Arial Black"/>
              </a:rPr>
              <a:t>projects by quantified critical-few results. 1 Page total !</a:t>
            </a:r>
          </a:p>
          <a:p>
            <a:pPr marL="990600" lvl="1" indent="-533400" eaLnBrk="1" hangingPunct="1">
              <a:lnSpc>
                <a:spcPct val="130000"/>
              </a:lnSpc>
              <a:buFont typeface="Arial" pitchFamily="-65" charset="0"/>
              <a:buNone/>
              <a:defRPr/>
            </a:pPr>
            <a:r>
              <a:rPr lang="en-US" sz="1400" b="1" dirty="0">
                <a:solidFill>
                  <a:schemeClr val="bg1"/>
                </a:solidFill>
                <a:latin typeface="Arial Black"/>
                <a:cs typeface="Arial Black"/>
              </a:rPr>
              <a:t>                      (not stories, functions, features, use cases, objects, ..)</a:t>
            </a:r>
          </a:p>
          <a:p>
            <a:pPr marL="0" indent="0" eaLnBrk="1" hangingPunct="1">
              <a:lnSpc>
                <a:spcPct val="130000"/>
              </a:lnSpc>
              <a:buNone/>
              <a:defRPr/>
            </a:pPr>
            <a:r>
              <a:rPr lang="en-US" sz="1600" b="1" dirty="0" smtClean="0">
                <a:solidFill>
                  <a:schemeClr val="bg1"/>
                </a:solidFill>
                <a:latin typeface="Arial Black"/>
                <a:cs typeface="Arial Black"/>
              </a:rPr>
              <a:t>2.  Make </a:t>
            </a:r>
            <a:r>
              <a:rPr lang="en-US" sz="1600" b="1" dirty="0">
                <a:solidFill>
                  <a:schemeClr val="bg1"/>
                </a:solidFill>
                <a:latin typeface="Arial Black"/>
                <a:cs typeface="Arial Black"/>
              </a:rPr>
              <a:t>sure those results are </a:t>
            </a:r>
            <a:r>
              <a:rPr lang="en-US" sz="1600" b="1" u="sng" dirty="0">
                <a:solidFill>
                  <a:schemeClr val="bg1"/>
                </a:solidFill>
                <a:latin typeface="Arial Black"/>
                <a:cs typeface="Arial Black"/>
              </a:rPr>
              <a:t>business</a:t>
            </a:r>
            <a:r>
              <a:rPr lang="en-US" sz="1600" b="1" dirty="0">
                <a:solidFill>
                  <a:schemeClr val="bg1"/>
                </a:solidFill>
                <a:latin typeface="Arial Black"/>
                <a:cs typeface="Arial Black"/>
              </a:rPr>
              <a:t> results, not </a:t>
            </a:r>
            <a:r>
              <a:rPr lang="en-US" sz="1600" b="1" dirty="0" smtClean="0">
                <a:solidFill>
                  <a:schemeClr val="bg1"/>
                </a:solidFill>
                <a:latin typeface="Arial Black"/>
                <a:cs typeface="Arial Black"/>
              </a:rPr>
              <a:t>technical</a:t>
            </a:r>
          </a:p>
          <a:p>
            <a:pPr marL="1009650" lvl="1" indent="-609600">
              <a:lnSpc>
                <a:spcPct val="130000"/>
              </a:lnSpc>
              <a:buNone/>
              <a:defRPr/>
            </a:pPr>
            <a:r>
              <a:rPr lang="en-US" sz="1000" b="1" dirty="0" smtClean="0">
                <a:solidFill>
                  <a:schemeClr val="bg1"/>
                </a:solidFill>
                <a:latin typeface="Arial Black"/>
                <a:cs typeface="Arial Black"/>
              </a:rPr>
              <a:t>Align </a:t>
            </a:r>
            <a:r>
              <a:rPr lang="en-US" sz="1000" b="1" dirty="0">
                <a:solidFill>
                  <a:schemeClr val="bg1"/>
                </a:solidFill>
                <a:latin typeface="Arial Black"/>
                <a:cs typeface="Arial Black"/>
              </a:rPr>
              <a:t>your project with your financial sponsor’s interests! </a:t>
            </a:r>
            <a:endParaRPr lang="en-US" sz="1000" b="1" dirty="0" smtClean="0">
              <a:solidFill>
                <a:schemeClr val="bg1"/>
              </a:solidFill>
              <a:latin typeface="Arial Black"/>
              <a:cs typeface="Arial Black"/>
            </a:endParaRPr>
          </a:p>
          <a:p>
            <a:pPr marL="609600" indent="-609600" eaLnBrk="1" hangingPunct="1">
              <a:lnSpc>
                <a:spcPct val="130000"/>
              </a:lnSpc>
              <a:buFont typeface="Arial" pitchFamily="-65" charset="0"/>
              <a:buNone/>
              <a:defRPr/>
            </a:pPr>
            <a:r>
              <a:rPr lang="en-US" sz="1600" b="1" dirty="0" smtClean="0">
                <a:solidFill>
                  <a:schemeClr val="bg1"/>
                </a:solidFill>
                <a:latin typeface="Arial Black"/>
                <a:cs typeface="Arial Black"/>
              </a:rPr>
              <a:t>3. Give </a:t>
            </a:r>
            <a:r>
              <a:rPr lang="en-US" sz="1600" b="1" dirty="0">
                <a:solidFill>
                  <a:schemeClr val="bg1"/>
                </a:solidFill>
                <a:latin typeface="Arial Black"/>
                <a:cs typeface="Arial Black"/>
              </a:rPr>
              <a:t>developers freedom, to find out </a:t>
            </a:r>
            <a:r>
              <a:rPr lang="en-US" sz="1600" b="1" i="1" dirty="0">
                <a:solidFill>
                  <a:schemeClr val="bg1"/>
                </a:solidFill>
                <a:latin typeface="Arial Black"/>
                <a:cs typeface="Arial Black"/>
              </a:rPr>
              <a:t>how</a:t>
            </a:r>
            <a:r>
              <a:rPr lang="en-US" sz="1600" b="1" dirty="0">
                <a:solidFill>
                  <a:schemeClr val="bg1"/>
                </a:solidFill>
                <a:latin typeface="Arial Black"/>
                <a:cs typeface="Arial Black"/>
              </a:rPr>
              <a:t> to deliver those results</a:t>
            </a:r>
            <a:endParaRPr lang="en-US" sz="1600" b="1" dirty="0" smtClean="0">
              <a:solidFill>
                <a:schemeClr val="bg1"/>
              </a:solidFill>
              <a:latin typeface="Arial Black"/>
              <a:cs typeface="Arial Black"/>
            </a:endParaRPr>
          </a:p>
          <a:p>
            <a:pPr marL="609600" indent="-609600" eaLnBrk="1" hangingPunct="1">
              <a:lnSpc>
                <a:spcPct val="130000"/>
              </a:lnSpc>
              <a:buFont typeface="Arial" pitchFamily="-65" charset="0"/>
              <a:buNone/>
              <a:defRPr/>
            </a:pPr>
            <a:r>
              <a:rPr lang="en-US" sz="1600" b="1" dirty="0" smtClean="0">
                <a:solidFill>
                  <a:schemeClr val="bg1"/>
                </a:solidFill>
                <a:latin typeface="Arial Black"/>
                <a:cs typeface="Arial Black"/>
              </a:rPr>
              <a:t>4. Estimate </a:t>
            </a:r>
            <a:r>
              <a:rPr lang="en-US" sz="1600" b="1" dirty="0">
                <a:solidFill>
                  <a:schemeClr val="bg1"/>
                </a:solidFill>
                <a:latin typeface="Arial Black"/>
                <a:cs typeface="Arial Black"/>
              </a:rPr>
              <a:t>the impacts of your designs, on </a:t>
            </a:r>
            <a:r>
              <a:rPr lang="en-US" sz="1600" b="1" i="1" dirty="0">
                <a:solidFill>
                  <a:schemeClr val="bg1"/>
                </a:solidFill>
                <a:latin typeface="Arial Black"/>
                <a:cs typeface="Arial Black"/>
              </a:rPr>
              <a:t>your</a:t>
            </a:r>
            <a:r>
              <a:rPr lang="en-US" sz="1600" b="1" dirty="0">
                <a:solidFill>
                  <a:schemeClr val="bg1"/>
                </a:solidFill>
                <a:latin typeface="Arial Black"/>
                <a:cs typeface="Arial Black"/>
              </a:rPr>
              <a:t> quantified goals</a:t>
            </a:r>
            <a:endParaRPr lang="en-US" sz="1600" b="1" dirty="0" smtClean="0">
              <a:solidFill>
                <a:schemeClr val="bg1"/>
              </a:solidFill>
              <a:latin typeface="Arial Black"/>
              <a:cs typeface="Arial Black"/>
            </a:endParaRPr>
          </a:p>
          <a:p>
            <a:pPr marL="609600" indent="-609600" eaLnBrk="1" hangingPunct="1">
              <a:lnSpc>
                <a:spcPct val="130000"/>
              </a:lnSpc>
              <a:buNone/>
              <a:defRPr/>
            </a:pPr>
            <a:r>
              <a:rPr lang="en-US" sz="1600" b="1" dirty="0" smtClean="0">
                <a:solidFill>
                  <a:schemeClr val="bg1"/>
                </a:solidFill>
                <a:latin typeface="Arial Black"/>
                <a:cs typeface="Arial Black"/>
              </a:rPr>
              <a:t>5. Select </a:t>
            </a:r>
            <a:r>
              <a:rPr lang="en-US" sz="1600" b="1" dirty="0">
                <a:solidFill>
                  <a:schemeClr val="bg1"/>
                </a:solidFill>
                <a:latin typeface="Arial Black"/>
                <a:cs typeface="Arial Black"/>
              </a:rPr>
              <a:t>designs with the best </a:t>
            </a:r>
            <a:r>
              <a:rPr lang="en-US" sz="1600" b="1" dirty="0" smtClean="0">
                <a:solidFill>
                  <a:schemeClr val="bg1"/>
                </a:solidFill>
                <a:latin typeface="Arial Black"/>
                <a:cs typeface="Arial Black"/>
              </a:rPr>
              <a:t>impacts in relation to their </a:t>
            </a:r>
            <a:r>
              <a:rPr lang="en-US" sz="1600" b="1" dirty="0">
                <a:solidFill>
                  <a:schemeClr val="bg1"/>
                </a:solidFill>
                <a:latin typeface="Arial Black"/>
                <a:cs typeface="Arial Black"/>
              </a:rPr>
              <a:t>costs, do them </a:t>
            </a:r>
            <a:r>
              <a:rPr lang="en-US" sz="1600" b="1" dirty="0" smtClean="0">
                <a:solidFill>
                  <a:schemeClr val="bg1"/>
                </a:solidFill>
                <a:latin typeface="Arial Black"/>
                <a:cs typeface="Arial Black"/>
              </a:rPr>
              <a:t>first.</a:t>
            </a:r>
          </a:p>
          <a:p>
            <a:pPr marL="609600" indent="-609600" eaLnBrk="1" hangingPunct="1">
              <a:lnSpc>
                <a:spcPct val="130000"/>
              </a:lnSpc>
              <a:buNone/>
              <a:defRPr/>
            </a:pPr>
            <a:r>
              <a:rPr lang="en-US" sz="1600" b="1" dirty="0" smtClean="0">
                <a:solidFill>
                  <a:schemeClr val="bg1"/>
                </a:solidFill>
                <a:latin typeface="Arial Black"/>
                <a:cs typeface="Arial Black"/>
              </a:rPr>
              <a:t>6. Decompose </a:t>
            </a:r>
            <a:r>
              <a:rPr lang="en-US" sz="1600" b="1" dirty="0">
                <a:solidFill>
                  <a:schemeClr val="bg1"/>
                </a:solidFill>
                <a:latin typeface="Arial Black"/>
                <a:cs typeface="Arial Black"/>
              </a:rPr>
              <a:t>the workflow, into weekly (or 2% of budget) time boxes</a:t>
            </a:r>
            <a:endParaRPr lang="en-US" sz="1600" b="1" dirty="0" smtClean="0">
              <a:solidFill>
                <a:schemeClr val="bg1"/>
              </a:solidFill>
              <a:latin typeface="Arial Black"/>
              <a:cs typeface="Arial Black"/>
            </a:endParaRPr>
          </a:p>
          <a:p>
            <a:pPr marL="609600" indent="-609600" eaLnBrk="1" hangingPunct="1">
              <a:lnSpc>
                <a:spcPct val="130000"/>
              </a:lnSpc>
              <a:buNone/>
              <a:defRPr/>
            </a:pPr>
            <a:r>
              <a:rPr lang="en-US" sz="1600" b="1" dirty="0" smtClean="0">
                <a:solidFill>
                  <a:schemeClr val="bg1"/>
                </a:solidFill>
                <a:latin typeface="Arial Black"/>
                <a:cs typeface="Arial Black"/>
              </a:rPr>
              <a:t>7. Change </a:t>
            </a:r>
            <a:r>
              <a:rPr lang="en-US" sz="1600" b="1" dirty="0">
                <a:solidFill>
                  <a:schemeClr val="bg1"/>
                </a:solidFill>
                <a:latin typeface="Arial Black"/>
                <a:cs typeface="Arial Black"/>
              </a:rPr>
              <a:t>designs, based on quantified experience of </a:t>
            </a:r>
            <a:r>
              <a:rPr lang="en-US" sz="1600" b="1" dirty="0" smtClean="0">
                <a:solidFill>
                  <a:schemeClr val="bg1"/>
                </a:solidFill>
                <a:latin typeface="Arial Black"/>
                <a:cs typeface="Arial Black"/>
              </a:rPr>
              <a:t>implementation</a:t>
            </a:r>
          </a:p>
          <a:p>
            <a:pPr marL="609600" indent="-609600" eaLnBrk="1" hangingPunct="1">
              <a:lnSpc>
                <a:spcPct val="130000"/>
              </a:lnSpc>
              <a:buNone/>
              <a:defRPr/>
            </a:pPr>
            <a:r>
              <a:rPr lang="en-US" sz="1600" b="1" dirty="0" smtClean="0">
                <a:solidFill>
                  <a:schemeClr val="bg1"/>
                </a:solidFill>
                <a:latin typeface="Arial Black"/>
                <a:cs typeface="Arial Black"/>
              </a:rPr>
              <a:t>8. Change </a:t>
            </a:r>
            <a:r>
              <a:rPr lang="en-US" sz="1600" b="1" dirty="0">
                <a:solidFill>
                  <a:schemeClr val="bg1"/>
                </a:solidFill>
                <a:latin typeface="Arial Black"/>
                <a:cs typeface="Arial Black"/>
              </a:rPr>
              <a:t>requirements, based in quantified experience, new </a:t>
            </a:r>
            <a:r>
              <a:rPr lang="en-US" sz="1600" b="1" dirty="0" smtClean="0">
                <a:solidFill>
                  <a:schemeClr val="bg1"/>
                </a:solidFill>
                <a:latin typeface="Arial Black"/>
                <a:cs typeface="Arial Black"/>
              </a:rPr>
              <a:t>inputs</a:t>
            </a:r>
          </a:p>
          <a:p>
            <a:pPr marL="609600" indent="-609600" eaLnBrk="1" hangingPunct="1">
              <a:lnSpc>
                <a:spcPct val="130000"/>
              </a:lnSpc>
              <a:buNone/>
              <a:defRPr/>
            </a:pPr>
            <a:r>
              <a:rPr lang="en-US" sz="1600" b="1" dirty="0" smtClean="0">
                <a:solidFill>
                  <a:schemeClr val="bg1"/>
                </a:solidFill>
                <a:latin typeface="Arial Black"/>
                <a:cs typeface="Arial Black"/>
              </a:rPr>
              <a:t>9. Involve </a:t>
            </a:r>
            <a:r>
              <a:rPr lang="en-US" sz="1600" b="1" dirty="0">
                <a:solidFill>
                  <a:schemeClr val="bg1"/>
                </a:solidFill>
                <a:latin typeface="Arial Black"/>
                <a:cs typeface="Arial Black"/>
              </a:rPr>
              <a:t>the stakeholders, every week, in setting quantified goals</a:t>
            </a:r>
            <a:endParaRPr lang="en-US" sz="1600" b="1" dirty="0" smtClean="0">
              <a:solidFill>
                <a:schemeClr val="bg1"/>
              </a:solidFill>
              <a:latin typeface="Arial Black"/>
              <a:cs typeface="Arial Black"/>
            </a:endParaRPr>
          </a:p>
          <a:p>
            <a:pPr marL="609600" indent="-609600" eaLnBrk="1" hangingPunct="1">
              <a:lnSpc>
                <a:spcPct val="130000"/>
              </a:lnSpc>
              <a:buNone/>
              <a:defRPr/>
            </a:pPr>
            <a:r>
              <a:rPr lang="en-US" sz="1600" b="1" dirty="0" smtClean="0">
                <a:solidFill>
                  <a:schemeClr val="bg1"/>
                </a:solidFill>
                <a:latin typeface="Arial Black"/>
                <a:cs typeface="Arial Black"/>
              </a:rPr>
              <a:t>10. Involve </a:t>
            </a:r>
            <a:r>
              <a:rPr lang="en-US" sz="1600" b="1" dirty="0">
                <a:solidFill>
                  <a:schemeClr val="bg1"/>
                </a:solidFill>
                <a:latin typeface="Arial Black"/>
                <a:cs typeface="Arial Black"/>
              </a:rPr>
              <a:t>the stakeholders, every week, in </a:t>
            </a:r>
            <a:r>
              <a:rPr lang="en-US" sz="1600" b="1" i="1" dirty="0">
                <a:solidFill>
                  <a:schemeClr val="bg1"/>
                </a:solidFill>
                <a:latin typeface="Arial Black"/>
                <a:cs typeface="Arial Black"/>
              </a:rPr>
              <a:t>actually using</a:t>
            </a:r>
            <a:r>
              <a:rPr lang="en-US" sz="1600" b="1" dirty="0">
                <a:solidFill>
                  <a:schemeClr val="bg1"/>
                </a:solidFill>
                <a:latin typeface="Arial Black"/>
                <a:cs typeface="Arial Black"/>
              </a:rPr>
              <a:t> increments</a:t>
            </a:r>
          </a:p>
          <a:p>
            <a:pPr marL="609600" indent="-609600" eaLnBrk="1" hangingPunct="1">
              <a:lnSpc>
                <a:spcPct val="130000"/>
              </a:lnSpc>
              <a:buFont typeface="Arial" pitchFamily="-65" charset="0"/>
              <a:buAutoNum type="arabicPeriod"/>
              <a:defRPr/>
            </a:pPr>
            <a:endParaRPr lang="en-US" sz="1600" b="1" dirty="0">
              <a:solidFill>
                <a:schemeClr val="bg1"/>
              </a:solidFill>
              <a:latin typeface="Arial Black"/>
              <a:cs typeface="Arial Black"/>
            </a:endParaRPr>
          </a:p>
        </p:txBody>
      </p:sp>
      <p:sp>
        <p:nvSpPr>
          <p:cNvPr id="6" name="Date Placeholder 3"/>
          <p:cNvSpPr>
            <a:spLocks noGrp="1"/>
          </p:cNvSpPr>
          <p:nvPr>
            <p:ph type="dt" sz="half" idx="10"/>
          </p:nvPr>
        </p:nvSpPr>
        <p:spPr/>
        <p:txBody>
          <a:bodyPr/>
          <a:lstStyle/>
          <a:p>
            <a:pPr>
              <a:defRPr/>
            </a:pPr>
            <a:fld id="{B83ADC85-9DBC-E54B-9C45-7F1A46BA677D}" type="datetime4">
              <a:rPr lang="en-US" smtClean="0"/>
              <a:pPr>
                <a:defRPr/>
              </a:pPr>
              <a:t>April 16, 2015</a:t>
            </a:fld>
            <a:endParaRPr lang="en-US"/>
          </a:p>
        </p:txBody>
      </p:sp>
      <p:sp>
        <p:nvSpPr>
          <p:cNvPr id="7" name="Footer Placeholder 4"/>
          <p:cNvSpPr>
            <a:spLocks noGrp="1"/>
          </p:cNvSpPr>
          <p:nvPr>
            <p:ph type="ftr" sz="quarter" idx="11"/>
          </p:nvPr>
        </p:nvSpPr>
        <p:spPr/>
        <p:txBody>
          <a:bodyPr/>
          <a:lstStyle/>
          <a:p>
            <a:r>
              <a:rPr lang="en-US" smtClean="0"/>
              <a:t>© Gilb.com      Agility is the Tool</a:t>
            </a:r>
            <a:endParaRPr lang="en-US"/>
          </a:p>
        </p:txBody>
      </p:sp>
      <p:sp>
        <p:nvSpPr>
          <p:cNvPr id="8" name="Slide Number Placeholder 5"/>
          <p:cNvSpPr>
            <a:spLocks noGrp="1"/>
          </p:cNvSpPr>
          <p:nvPr>
            <p:ph type="sldNum" sz="quarter" idx="12"/>
          </p:nvPr>
        </p:nvSpPr>
        <p:spPr/>
        <p:txBody>
          <a:bodyPr/>
          <a:lstStyle/>
          <a:p>
            <a:pPr>
              <a:defRPr/>
            </a:pPr>
            <a:fld id="{C5B15512-4F75-7041-911B-D82F32D2E1B4}" type="slidenum">
              <a:rPr lang="en-US" smtClean="0"/>
              <a:pPr>
                <a:defRPr/>
              </a:pPr>
              <a:t>11</a:t>
            </a:fld>
            <a:endParaRPr lang="en-US"/>
          </a:p>
        </p:txBody>
      </p:sp>
      <p:sp>
        <p:nvSpPr>
          <p:cNvPr id="151554" name="Rectangle 2"/>
          <p:cNvSpPr>
            <a:spLocks noGrp="1" noChangeArrowheads="1"/>
          </p:cNvSpPr>
          <p:nvPr>
            <p:ph type="title"/>
          </p:nvPr>
        </p:nvSpPr>
        <p:spPr>
          <a:xfrm>
            <a:off x="685800" y="-76200"/>
            <a:ext cx="7772400" cy="1143000"/>
          </a:xfrm>
        </p:spPr>
        <p:txBody>
          <a:bodyPr>
            <a:normAutofit fontScale="90000"/>
          </a:bodyPr>
          <a:lstStyle/>
          <a:p>
            <a:pPr algn="ctr" eaLnBrk="1" hangingPunct="1">
              <a:defRPr/>
            </a:pPr>
            <a:r>
              <a:rPr lang="en-US" dirty="0" err="1"/>
              <a:t>Gilb’s</a:t>
            </a:r>
            <a:r>
              <a:rPr lang="en-US" dirty="0"/>
              <a:t> Ten Key Agile Principles</a:t>
            </a:r>
            <a:br>
              <a:rPr lang="en-US" dirty="0"/>
            </a:br>
            <a:r>
              <a:rPr lang="en-US" sz="1800" dirty="0">
                <a:solidFill>
                  <a:schemeClr val="tx1"/>
                </a:solidFill>
                <a:latin typeface="Helvetica" pitchFamily="-65" charset="0"/>
              </a:rPr>
              <a:t>to avoid bureaucracy and give creative </a:t>
            </a:r>
            <a:r>
              <a:rPr lang="en-US" sz="1800" dirty="0" smtClean="0">
                <a:solidFill>
                  <a:schemeClr val="tx1"/>
                </a:solidFill>
                <a:latin typeface="Helvetica" pitchFamily="-65" charset="0"/>
              </a:rPr>
              <a:t>freedom  </a:t>
            </a:r>
            <a:br>
              <a:rPr lang="en-US" sz="1800" dirty="0" smtClean="0">
                <a:solidFill>
                  <a:schemeClr val="tx1"/>
                </a:solidFill>
                <a:latin typeface="Helvetica" pitchFamily="-65" charset="0"/>
              </a:rPr>
            </a:br>
            <a:r>
              <a:rPr lang="en-US" sz="1800" b="0" dirty="0" smtClean="0">
                <a:solidFill>
                  <a:schemeClr val="tx1"/>
                </a:solidFill>
                <a:latin typeface="Helvetica" pitchFamily="-65" charset="0"/>
              </a:rPr>
              <a:t>(see Polish &amp; Eng. Paper on this! ) Core, </a:t>
            </a:r>
            <a:r>
              <a:rPr lang="en-US" sz="1800" b="0" dirty="0" err="1" smtClean="0">
                <a:solidFill>
                  <a:schemeClr val="tx1"/>
                </a:solidFill>
                <a:latin typeface="Helvetica" pitchFamily="-65" charset="0"/>
              </a:rPr>
              <a:t>Agilerecord.com</a:t>
            </a:r>
            <a:r>
              <a:rPr lang="en-US" sz="1800" b="0" dirty="0" smtClean="0">
                <a:solidFill>
                  <a:schemeClr val="tx1"/>
                </a:solidFill>
                <a:latin typeface="Helvetica" pitchFamily="-65" charset="0"/>
              </a:rPr>
              <a:t>, </a:t>
            </a:r>
            <a:r>
              <a:rPr lang="en-US" sz="1800" b="0" dirty="0" err="1" smtClean="0">
                <a:solidFill>
                  <a:schemeClr val="tx1"/>
                </a:solidFill>
                <a:latin typeface="Helvetica" pitchFamily="-65" charset="0"/>
              </a:rPr>
              <a:t>Gilb.com</a:t>
            </a:r>
            <a:endParaRPr lang="en-US" sz="1800" b="0" dirty="0">
              <a:solidFill>
                <a:schemeClr val="tx1"/>
              </a:solidFill>
              <a:latin typeface="Helvetica" pitchFamily="-65" charset="0"/>
            </a:endParaRPr>
          </a:p>
        </p:txBody>
      </p:sp>
      <p:sp>
        <p:nvSpPr>
          <p:cNvPr id="135175" name="Text Box 4"/>
          <p:cNvSpPr txBox="1">
            <a:spLocks noChangeArrowheads="1"/>
          </p:cNvSpPr>
          <p:nvPr/>
        </p:nvSpPr>
        <p:spPr bwMode="auto">
          <a:xfrm>
            <a:off x="3124200" y="6308725"/>
            <a:ext cx="3397309" cy="246221"/>
          </a:xfrm>
          <a:prstGeom prst="rect">
            <a:avLst/>
          </a:prstGeom>
          <a:noFill/>
          <a:ln w="9525">
            <a:noFill/>
            <a:miter lim="800000"/>
            <a:headEnd/>
            <a:tailEnd/>
          </a:ln>
        </p:spPr>
        <p:txBody>
          <a:bodyPr wrap="none">
            <a:prstTxWarp prst="textNoShape">
              <a:avLst/>
            </a:prstTxWarp>
            <a:spAutoFit/>
          </a:bodyPr>
          <a:lstStyle/>
          <a:p>
            <a:r>
              <a:rPr lang="en-US" sz="1000" dirty="0"/>
              <a:t>Copyright 2004</a:t>
            </a:r>
            <a:r>
              <a:rPr lang="en-US" sz="1000" dirty="0" smtClean="0"/>
              <a:t>-13 </a:t>
            </a:r>
            <a:r>
              <a:rPr lang="en-US" sz="1000" dirty="0"/>
              <a:t>Gilb, may be used citing source</a:t>
            </a:r>
          </a:p>
        </p:txBody>
      </p:sp>
      <p:pic>
        <p:nvPicPr>
          <p:cNvPr id="135176" name="Picture 5" descr="Tom AOL DE 2003 White balance"/>
          <p:cNvPicPr>
            <a:picLocks noChangeAspect="1" noChangeArrowheads="1"/>
          </p:cNvPicPr>
          <p:nvPr/>
        </p:nvPicPr>
        <p:blipFill>
          <a:blip r:embed="rId3"/>
          <a:srcRect/>
          <a:stretch>
            <a:fillRect/>
          </a:stretch>
        </p:blipFill>
        <p:spPr bwMode="auto">
          <a:xfrm>
            <a:off x="8128000" y="1565275"/>
            <a:ext cx="1016000" cy="1330325"/>
          </a:xfrm>
          <a:prstGeom prst="rect">
            <a:avLst/>
          </a:prstGeom>
          <a:noFill/>
          <a:ln w="9525">
            <a:noFill/>
            <a:miter lim="800000"/>
            <a:headEnd/>
            <a:tailEnd/>
          </a:ln>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5" name="Rectangle 3"/>
          <p:cNvSpPr>
            <a:spLocks noGrp="1" noChangeArrowheads="1"/>
          </p:cNvSpPr>
          <p:nvPr>
            <p:ph idx="1"/>
          </p:nvPr>
        </p:nvSpPr>
        <p:spPr>
          <a:xfrm>
            <a:off x="228599" y="1142999"/>
            <a:ext cx="9207569" cy="1198675"/>
          </a:xfrm>
          <a:effectLst>
            <a:outerShdw blurRad="304800" dist="12700" dir="2700000" algn="ctr" rotWithShape="0">
              <a:srgbClr val="000000">
                <a:alpha val="75000"/>
              </a:srgbClr>
            </a:outerShdw>
          </a:effectLst>
        </p:spPr>
        <p:txBody>
          <a:bodyPr>
            <a:normAutofit fontScale="77500" lnSpcReduction="20000"/>
          </a:bodyPr>
          <a:lstStyle/>
          <a:p>
            <a:pPr marL="609600" indent="-609600">
              <a:lnSpc>
                <a:spcPct val="130000"/>
              </a:lnSpc>
              <a:buNone/>
            </a:pPr>
            <a:r>
              <a:rPr lang="en-US" dirty="0" smtClean="0">
                <a:solidFill>
                  <a:srgbClr val="000000"/>
                </a:solidFill>
                <a:latin typeface="Arial"/>
                <a:cs typeface="Arial"/>
              </a:rPr>
              <a:t>Main Idea:</a:t>
            </a:r>
          </a:p>
          <a:p>
            <a:pPr marL="609600" indent="-609600">
              <a:lnSpc>
                <a:spcPct val="130000"/>
              </a:lnSpc>
              <a:buNone/>
            </a:pPr>
            <a:r>
              <a:rPr lang="en-US" b="1" dirty="0" smtClean="0">
                <a:solidFill>
                  <a:srgbClr val="000000"/>
                </a:solidFill>
                <a:latin typeface="Arial"/>
                <a:cs typeface="Arial"/>
              </a:rPr>
              <a:t>	Get     early, and frequent, real, stakeholder net-</a:t>
            </a:r>
            <a:r>
              <a:rPr lang="en-US" b="1" u="sng" dirty="0" smtClean="0">
                <a:solidFill>
                  <a:srgbClr val="000000"/>
                </a:solidFill>
                <a:latin typeface="Arial"/>
                <a:cs typeface="Arial"/>
              </a:rPr>
              <a:t>value</a:t>
            </a:r>
            <a:r>
              <a:rPr lang="en-US" b="1" dirty="0" smtClean="0">
                <a:solidFill>
                  <a:srgbClr val="000000"/>
                </a:solidFill>
                <a:latin typeface="Arial"/>
                <a:cs typeface="Arial"/>
              </a:rPr>
              <a:t> - delivered</a:t>
            </a:r>
          </a:p>
        </p:txBody>
      </p:sp>
      <p:sp>
        <p:nvSpPr>
          <p:cNvPr id="6" name="Date Placeholder 3"/>
          <p:cNvSpPr>
            <a:spLocks noGrp="1"/>
          </p:cNvSpPr>
          <p:nvPr>
            <p:ph type="dt" sz="half" idx="10"/>
          </p:nvPr>
        </p:nvSpPr>
        <p:spPr/>
        <p:txBody>
          <a:bodyPr/>
          <a:lstStyle/>
          <a:p>
            <a:fld id="{27853632-9C54-594D-B6E8-FF5B1AFEC953}" type="datetime4">
              <a:rPr lang="en-US" smtClean="0"/>
              <a:pPr/>
              <a:t>April 16, 2015</a:t>
            </a:fld>
            <a:endParaRPr lang="en-US"/>
          </a:p>
        </p:txBody>
      </p:sp>
      <p:sp>
        <p:nvSpPr>
          <p:cNvPr id="8" name="Slide Number Placeholder 5"/>
          <p:cNvSpPr>
            <a:spLocks noGrp="1"/>
          </p:cNvSpPr>
          <p:nvPr>
            <p:ph type="sldNum" sz="quarter" idx="12"/>
          </p:nvPr>
        </p:nvSpPr>
        <p:spPr/>
        <p:txBody>
          <a:bodyPr/>
          <a:lstStyle/>
          <a:p>
            <a:fld id="{911C7FC7-2691-6741-A739-A56DDCF45218}" type="slidenum">
              <a:rPr lang="en-US"/>
              <a:pPr/>
              <a:t>12</a:t>
            </a:fld>
            <a:endParaRPr lang="en-US"/>
          </a:p>
        </p:txBody>
      </p:sp>
      <p:sp>
        <p:nvSpPr>
          <p:cNvPr id="151554" name="Rectangle 2"/>
          <p:cNvSpPr>
            <a:spLocks noGrp="1" noChangeArrowheads="1"/>
          </p:cNvSpPr>
          <p:nvPr>
            <p:ph type="title"/>
          </p:nvPr>
        </p:nvSpPr>
        <p:spPr>
          <a:xfrm>
            <a:off x="228599" y="-76200"/>
            <a:ext cx="7950201" cy="1143000"/>
          </a:xfrm>
        </p:spPr>
        <p:txBody>
          <a:bodyPr>
            <a:normAutofit fontScale="90000"/>
          </a:bodyPr>
          <a:lstStyle/>
          <a:p>
            <a:pPr algn="ctr"/>
            <a:r>
              <a:rPr lang="en-US" dirty="0" err="1"/>
              <a:t>Gilb’s</a:t>
            </a:r>
            <a:r>
              <a:rPr lang="en-US" dirty="0" smtClean="0"/>
              <a:t> Agile Principles</a:t>
            </a:r>
            <a:br>
              <a:rPr lang="en-US" dirty="0" smtClean="0"/>
            </a:br>
            <a:r>
              <a:rPr lang="en-US" sz="1800" dirty="0">
                <a:solidFill>
                  <a:schemeClr val="tx1"/>
                </a:solidFill>
                <a:latin typeface="Helvetica" pitchFamily="-65" charset="0"/>
              </a:rPr>
              <a:t>to avoid bureaucracy and give creative </a:t>
            </a:r>
            <a:r>
              <a:rPr lang="en-US" sz="1800" dirty="0" smtClean="0">
                <a:solidFill>
                  <a:schemeClr val="tx1"/>
                </a:solidFill>
                <a:latin typeface="Helvetica" pitchFamily="-65" charset="0"/>
              </a:rPr>
              <a:t>freedom   (1 sentence summary)</a:t>
            </a:r>
            <a:endParaRPr lang="en-US" sz="1800" dirty="0">
              <a:solidFill>
                <a:schemeClr val="tx1"/>
              </a:solidFill>
              <a:latin typeface="Helvetica" pitchFamily="-65" charset="0"/>
            </a:endParaRPr>
          </a:p>
        </p:txBody>
      </p:sp>
      <p:pic>
        <p:nvPicPr>
          <p:cNvPr id="151557" name="Picture 5" descr="Tom AOL DE 2003 White balance"/>
          <p:cNvPicPr>
            <a:picLocks noChangeAspect="1" noChangeArrowheads="1"/>
          </p:cNvPicPr>
          <p:nvPr/>
        </p:nvPicPr>
        <p:blipFill>
          <a:blip r:embed="rId3"/>
          <a:srcRect/>
          <a:stretch>
            <a:fillRect/>
          </a:stretch>
        </p:blipFill>
        <p:spPr bwMode="auto">
          <a:xfrm>
            <a:off x="8178800" y="-76200"/>
            <a:ext cx="1016000" cy="1330325"/>
          </a:xfrm>
          <a:prstGeom prst="rect">
            <a:avLst/>
          </a:prstGeom>
          <a:noFill/>
        </p:spPr>
      </p:pic>
      <p:pic>
        <p:nvPicPr>
          <p:cNvPr id="9" name="Picture 8"/>
          <p:cNvPicPr>
            <a:picLocks noChangeAspect="1"/>
          </p:cNvPicPr>
          <p:nvPr/>
        </p:nvPicPr>
        <p:blipFill>
          <a:blip r:embed="rId4"/>
          <a:stretch>
            <a:fillRect/>
          </a:stretch>
        </p:blipFill>
        <p:spPr>
          <a:xfrm>
            <a:off x="2147783" y="2143079"/>
            <a:ext cx="5047582" cy="4213271"/>
          </a:xfrm>
          <a:prstGeom prst="rect">
            <a:avLst/>
          </a:prstGeom>
        </p:spPr>
      </p:pic>
      <p:sp>
        <p:nvSpPr>
          <p:cNvPr id="10" name="Bent Arrow 9"/>
          <p:cNvSpPr/>
          <p:nvPr/>
        </p:nvSpPr>
        <p:spPr>
          <a:xfrm flipH="1" flipV="1">
            <a:off x="4018576" y="3009343"/>
            <a:ext cx="2244139" cy="1965641"/>
          </a:xfrm>
          <a:prstGeom prst="bentArrow">
            <a:avLst>
              <a:gd name="adj1" fmla="val 25000"/>
              <a:gd name="adj2" fmla="val 25000"/>
              <a:gd name="adj3" fmla="val 50000"/>
              <a:gd name="adj4" fmla="val 11318"/>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tx1"/>
              </a:solidFill>
            </a:endParaRPr>
          </a:p>
        </p:txBody>
      </p:sp>
      <p:sp>
        <p:nvSpPr>
          <p:cNvPr id="11" name="TextBox 10"/>
          <p:cNvSpPr txBox="1"/>
          <p:nvPr/>
        </p:nvSpPr>
        <p:spPr>
          <a:xfrm>
            <a:off x="4264471" y="2696233"/>
            <a:ext cx="1580630" cy="1354217"/>
          </a:xfrm>
          <a:prstGeom prst="rect">
            <a:avLst/>
          </a:prstGeom>
          <a:noFill/>
        </p:spPr>
        <p:txBody>
          <a:bodyPr wrap="square" rtlCol="0">
            <a:spAutoFit/>
          </a:bodyPr>
          <a:lstStyle/>
          <a:p>
            <a:pPr algn="ctr"/>
            <a:r>
              <a:rPr lang="en-GB" sz="4100" dirty="0" smtClean="0">
                <a:latin typeface="Blackmoor LET"/>
                <a:cs typeface="Blackmoor LET"/>
              </a:rPr>
              <a:t>Deliver</a:t>
            </a:r>
          </a:p>
          <a:p>
            <a:pPr algn="ctr"/>
            <a:r>
              <a:rPr lang="en-GB" sz="4100" dirty="0" smtClean="0">
                <a:latin typeface="Blackmoor LET"/>
                <a:cs typeface="Blackmoor LET"/>
              </a:rPr>
              <a:t>Value !</a:t>
            </a:r>
            <a:endParaRPr lang="en-GB" sz="4100" dirty="0">
              <a:latin typeface="Blackmoor LET"/>
              <a:cs typeface="Blackmoor LET"/>
            </a:endParaRPr>
          </a:p>
        </p:txBody>
      </p:sp>
      <p:sp>
        <p:nvSpPr>
          <p:cNvPr id="12" name="Footer Placeholder 11"/>
          <p:cNvSpPr>
            <a:spLocks noGrp="1"/>
          </p:cNvSpPr>
          <p:nvPr>
            <p:ph type="ftr" sz="quarter" idx="11"/>
          </p:nvPr>
        </p:nvSpPr>
        <p:spPr/>
        <p:txBody>
          <a:bodyPr/>
          <a:lstStyle/>
          <a:p>
            <a:r>
              <a:rPr lang="en-US" smtClean="0"/>
              <a:t>© Gilb.com      Agility is the Tool</a:t>
            </a:r>
            <a:endParaRPr lang="en-GB"/>
          </a:p>
        </p:txBody>
      </p:sp>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990600" lvl="1" indent="-533400">
              <a:lnSpc>
                <a:spcPct val="130000"/>
              </a:lnSpc>
              <a:buFont typeface="Arial" pitchFamily="-65" charset="0"/>
              <a:buNone/>
            </a:pPr>
            <a:r>
              <a:rPr lang="en-US" sz="1400" b="1" dirty="0" smtClean="0">
                <a:solidFill>
                  <a:srgbClr val="FF0000"/>
                </a:solidFill>
                <a:latin typeface="Arial"/>
                <a:cs typeface="Arial"/>
              </a:rPr>
              <a:t>                      (not stories, functions, features, use cases, objects, ..)</a:t>
            </a:r>
            <a:endParaRPr lang="en-US" sz="1600" b="1" dirty="0" smtClean="0">
              <a:solidFill>
                <a:srgbClr val="FF0000"/>
              </a:solidFill>
              <a:latin typeface="Arial"/>
              <a:cs typeface="Arial"/>
            </a:endParaRPr>
          </a:p>
        </p:txBody>
      </p:sp>
      <p:sp>
        <p:nvSpPr>
          <p:cNvPr id="2" name="Title 1"/>
          <p:cNvSpPr>
            <a:spLocks noGrp="1"/>
          </p:cNvSpPr>
          <p:nvPr>
            <p:ph type="title"/>
          </p:nvPr>
        </p:nvSpPr>
        <p:spPr/>
        <p:txBody>
          <a:bodyPr>
            <a:noAutofit/>
          </a:bodyPr>
          <a:lstStyle/>
          <a:p>
            <a:pPr marL="609600" lvl="0" indent="-609600">
              <a:lnSpc>
                <a:spcPct val="130000"/>
              </a:lnSpc>
              <a:buNone/>
            </a:pPr>
            <a:r>
              <a:rPr lang="en-US" sz="3700" b="1" dirty="0" smtClean="0">
                <a:latin typeface="Arial"/>
                <a:cs typeface="Arial"/>
              </a:rPr>
              <a:t>1. Control projects by quantified critical-few results. 1 Page total !</a:t>
            </a:r>
            <a:endParaRPr lang="en-GB" sz="3700" dirty="0"/>
          </a:p>
        </p:txBody>
      </p:sp>
      <p:pic>
        <p:nvPicPr>
          <p:cNvPr id="4" name="Picture 3"/>
          <p:cNvPicPr>
            <a:picLocks noChangeAspect="1"/>
          </p:cNvPicPr>
          <p:nvPr/>
        </p:nvPicPr>
        <p:blipFill>
          <a:blip r:embed="rId3"/>
          <a:stretch>
            <a:fillRect/>
          </a:stretch>
        </p:blipFill>
        <p:spPr>
          <a:xfrm>
            <a:off x="5227252" y="2390855"/>
            <a:ext cx="3196223" cy="4053392"/>
          </a:xfrm>
          <a:prstGeom prst="rect">
            <a:avLst/>
          </a:prstGeom>
        </p:spPr>
      </p:pic>
      <p:pic>
        <p:nvPicPr>
          <p:cNvPr id="5" name="Picture 4" descr="Screen shot 2010-06-08 at 18.07.36.png"/>
          <p:cNvPicPr>
            <a:picLocks noChangeAspect="1"/>
          </p:cNvPicPr>
          <p:nvPr/>
        </p:nvPicPr>
        <p:blipFill>
          <a:blip r:embed="rId4"/>
          <a:stretch>
            <a:fillRect/>
          </a:stretch>
        </p:blipFill>
        <p:spPr>
          <a:xfrm>
            <a:off x="457200" y="2633507"/>
            <a:ext cx="3467100" cy="2654300"/>
          </a:xfrm>
          <a:prstGeom prst="rect">
            <a:avLst/>
          </a:prstGeom>
        </p:spPr>
      </p:pic>
      <p:sp>
        <p:nvSpPr>
          <p:cNvPr id="6" name="Date Placeholder 5"/>
          <p:cNvSpPr>
            <a:spLocks noGrp="1"/>
          </p:cNvSpPr>
          <p:nvPr>
            <p:ph type="dt" sz="half" idx="10"/>
          </p:nvPr>
        </p:nvSpPr>
        <p:spPr/>
        <p:txBody>
          <a:bodyPr/>
          <a:lstStyle/>
          <a:p>
            <a:fld id="{224111D0-1773-C84E-8730-F8D711AA1518}" type="datetime4">
              <a:rPr lang="en-US" smtClean="0"/>
              <a:pPr/>
              <a:t>April 16, 2015</a:t>
            </a:fld>
            <a:endParaRPr lang="en-GB"/>
          </a:p>
        </p:txBody>
      </p:sp>
      <p:sp>
        <p:nvSpPr>
          <p:cNvPr id="7" name="Slide Number Placeholder 6"/>
          <p:cNvSpPr>
            <a:spLocks noGrp="1"/>
          </p:cNvSpPr>
          <p:nvPr>
            <p:ph type="sldNum" sz="quarter" idx="12"/>
          </p:nvPr>
        </p:nvSpPr>
        <p:spPr/>
        <p:txBody>
          <a:bodyPr/>
          <a:lstStyle/>
          <a:p>
            <a:fld id="{18F51ADA-292D-0C4D-830D-A064BE0D8AF0}" type="slidenum">
              <a:rPr lang="en-GB" smtClean="0"/>
              <a:pPr/>
              <a:t>13</a:t>
            </a:fld>
            <a:endParaRPr lang="en-GB"/>
          </a:p>
        </p:txBody>
      </p:sp>
      <p:sp>
        <p:nvSpPr>
          <p:cNvPr id="8" name="Footer Placeholder 7"/>
          <p:cNvSpPr>
            <a:spLocks noGrp="1"/>
          </p:cNvSpPr>
          <p:nvPr>
            <p:ph type="ftr" sz="quarter" idx="11"/>
          </p:nvPr>
        </p:nvSpPr>
        <p:spPr/>
        <p:txBody>
          <a:bodyPr/>
          <a:lstStyle/>
          <a:p>
            <a:r>
              <a:rPr lang="en-US" smtClean="0"/>
              <a:t>© Gilb.com      Agility is the Tool</a:t>
            </a:r>
            <a:endParaRPr lang="en-GB"/>
          </a:p>
        </p:txBody>
      </p:sp>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34" name="Picture 10" descr="units_of_measure.gif"/>
          <p:cNvPicPr>
            <a:picLocks noChangeAspect="1"/>
          </p:cNvPicPr>
          <p:nvPr/>
        </p:nvPicPr>
        <p:blipFill>
          <a:blip r:embed="rId3"/>
          <a:srcRect/>
          <a:stretch>
            <a:fillRect/>
          </a:stretch>
        </p:blipFill>
        <p:spPr bwMode="auto">
          <a:xfrm>
            <a:off x="457200" y="4648200"/>
            <a:ext cx="2540000" cy="1905000"/>
          </a:xfrm>
          <a:prstGeom prst="rect">
            <a:avLst/>
          </a:prstGeom>
          <a:noFill/>
          <a:ln w="9525">
            <a:noFill/>
            <a:miter lim="800000"/>
            <a:headEnd/>
            <a:tailEnd/>
          </a:ln>
        </p:spPr>
      </p:pic>
      <p:sp>
        <p:nvSpPr>
          <p:cNvPr id="26626" name="Title 1"/>
          <p:cNvSpPr>
            <a:spLocks noGrp="1"/>
          </p:cNvSpPr>
          <p:nvPr>
            <p:ph type="title"/>
          </p:nvPr>
        </p:nvSpPr>
        <p:spPr>
          <a:xfrm>
            <a:off x="0" y="86248"/>
            <a:ext cx="8229600" cy="644525"/>
          </a:xfrm>
        </p:spPr>
        <p:txBody>
          <a:bodyPr>
            <a:normAutofit fontScale="90000"/>
          </a:bodyPr>
          <a:lstStyle/>
          <a:p>
            <a:pPr eaLnBrk="1" hangingPunct="1"/>
            <a:r>
              <a:rPr lang="en-US" sz="3400" dirty="0" smtClean="0"/>
              <a:t>NOT LIKE THIS!    Project Objectives</a:t>
            </a:r>
            <a:br>
              <a:rPr lang="en-US" sz="3400" dirty="0" smtClean="0"/>
            </a:br>
            <a:r>
              <a:rPr lang="en-US" sz="3400" dirty="0" smtClean="0"/>
              <a:t>‘</a:t>
            </a:r>
            <a:r>
              <a:rPr lang="en-US" sz="3400" dirty="0" err="1" smtClean="0"/>
              <a:t>Unquantified</a:t>
            </a:r>
            <a:r>
              <a:rPr lang="en-US" sz="3400" dirty="0" smtClean="0"/>
              <a:t> few’</a:t>
            </a:r>
          </a:p>
        </p:txBody>
      </p:sp>
      <p:sp>
        <p:nvSpPr>
          <p:cNvPr id="26627" name="Content Placeholder 2"/>
          <p:cNvSpPr>
            <a:spLocks noGrp="1"/>
          </p:cNvSpPr>
          <p:nvPr>
            <p:ph idx="1"/>
          </p:nvPr>
        </p:nvSpPr>
        <p:spPr>
          <a:xfrm>
            <a:off x="228599" y="838200"/>
            <a:ext cx="2768599" cy="3810000"/>
          </a:xfrm>
        </p:spPr>
        <p:txBody>
          <a:bodyPr/>
          <a:lstStyle/>
          <a:p>
            <a:pPr eaLnBrk="1" hangingPunct="1"/>
            <a:r>
              <a:rPr lang="en-US" sz="1800" b="1" dirty="0" smtClean="0"/>
              <a:t>Defined </a:t>
            </a:r>
            <a:r>
              <a:rPr lang="en-US" sz="1800" dirty="0" smtClean="0"/>
              <a:t>Scales of Measure:</a:t>
            </a:r>
          </a:p>
          <a:p>
            <a:pPr lvl="1" eaLnBrk="1" hangingPunct="1"/>
            <a:r>
              <a:rPr lang="en-US" sz="1800" dirty="0" smtClean="0">
                <a:cs typeface="ＭＳ Ｐゴシック" pitchFamily="-65" charset="-128"/>
              </a:rPr>
              <a:t>Demands </a:t>
            </a:r>
            <a:r>
              <a:rPr lang="en-US" sz="1800" b="1" i="1" dirty="0" smtClean="0">
                <a:cs typeface="ＭＳ Ｐゴシック" pitchFamily="-65" charset="-128"/>
              </a:rPr>
              <a:t>comparative </a:t>
            </a:r>
            <a:r>
              <a:rPr lang="en-US" sz="1800" b="1" dirty="0" smtClean="0">
                <a:cs typeface="ＭＳ Ｐゴシック" pitchFamily="-65" charset="-128"/>
              </a:rPr>
              <a:t>thinking</a:t>
            </a:r>
            <a:r>
              <a:rPr lang="en-US" sz="1800" dirty="0" smtClean="0">
                <a:cs typeface="ＭＳ Ｐゴシック" pitchFamily="-65" charset="-128"/>
              </a:rPr>
              <a:t>.</a:t>
            </a:r>
          </a:p>
          <a:p>
            <a:pPr lvl="1" eaLnBrk="1" hangingPunct="1"/>
            <a:r>
              <a:rPr lang="en-US" sz="1800" dirty="0" smtClean="0">
                <a:cs typeface="ＭＳ Ｐゴシック" pitchFamily="-65" charset="-128"/>
              </a:rPr>
              <a:t>Leads to requirements that are unambiguously </a:t>
            </a:r>
            <a:r>
              <a:rPr lang="en-US" sz="1800" b="1" dirty="0" smtClean="0">
                <a:cs typeface="ＭＳ Ｐゴシック" pitchFamily="-65" charset="-128"/>
              </a:rPr>
              <a:t>clear</a:t>
            </a:r>
          </a:p>
          <a:p>
            <a:pPr lvl="1" eaLnBrk="1" hangingPunct="1"/>
            <a:r>
              <a:rPr lang="en-US" sz="1800" dirty="0" smtClean="0">
                <a:cs typeface="ＭＳ Ｐゴシック" pitchFamily="-65" charset="-128"/>
              </a:rPr>
              <a:t>Helps Team be </a:t>
            </a:r>
            <a:r>
              <a:rPr lang="en-US" sz="1800" b="1" dirty="0" smtClean="0">
                <a:cs typeface="ＭＳ Ｐゴシック" pitchFamily="-65" charset="-128"/>
              </a:rPr>
              <a:t>Aligned </a:t>
            </a:r>
            <a:r>
              <a:rPr lang="en-US" sz="1800" dirty="0" smtClean="0">
                <a:cs typeface="ＭＳ Ｐゴシック" pitchFamily="-65" charset="-128"/>
              </a:rPr>
              <a:t>with the Business</a:t>
            </a:r>
          </a:p>
          <a:p>
            <a:pPr eaLnBrk="1" hangingPunct="1"/>
            <a:endParaRPr lang="en-US" sz="1800" dirty="0" smtClean="0"/>
          </a:p>
          <a:p>
            <a:pPr eaLnBrk="1" hangingPunct="1"/>
            <a:endParaRPr lang="en-US" sz="1800" dirty="0" smtClean="0"/>
          </a:p>
        </p:txBody>
      </p:sp>
      <p:sp>
        <p:nvSpPr>
          <p:cNvPr id="66564" name="Date Placeholder 3"/>
          <p:cNvSpPr>
            <a:spLocks noGrp="1"/>
          </p:cNvSpPr>
          <p:nvPr>
            <p:ph type="dt" sz="quarter" idx="10"/>
          </p:nvPr>
        </p:nvSpPr>
        <p:spPr/>
        <p:txBody>
          <a:bodyPr/>
          <a:lstStyle/>
          <a:p>
            <a:pPr>
              <a:defRPr/>
            </a:pPr>
            <a:fld id="{9736DD23-093C-7A40-9CC5-E183B3C34DE8}" type="datetime4">
              <a:rPr lang="en-US" smtClean="0">
                <a:latin typeface="Times" pitchFamily="-65" charset="0"/>
              </a:rPr>
              <a:pPr>
                <a:defRPr/>
              </a:pPr>
              <a:t>April 16, 2015</a:t>
            </a:fld>
            <a:endParaRPr lang="en-US">
              <a:latin typeface="Times" pitchFamily="-65" charset="0"/>
            </a:endParaRPr>
          </a:p>
        </p:txBody>
      </p:sp>
      <p:sp>
        <p:nvSpPr>
          <p:cNvPr id="66565" name="Footer Placeholder 4"/>
          <p:cNvSpPr>
            <a:spLocks noGrp="1"/>
          </p:cNvSpPr>
          <p:nvPr>
            <p:ph type="ftr" sz="quarter" idx="11"/>
          </p:nvPr>
        </p:nvSpPr>
        <p:spPr/>
        <p:txBody>
          <a:bodyPr wrap="square" numCol="1" anchorCtr="0" compatLnSpc="1">
            <a:prstTxWarp prst="textNoShape">
              <a:avLst/>
            </a:prstTxWarp>
          </a:bodyPr>
          <a:lstStyle/>
          <a:p>
            <a:pPr fontAlgn="base">
              <a:spcBef>
                <a:spcPct val="0"/>
              </a:spcBef>
              <a:spcAft>
                <a:spcPct val="0"/>
              </a:spcAft>
            </a:pPr>
            <a:r>
              <a:rPr lang="en-US" smtClean="0">
                <a:solidFill>
                  <a:srgbClr val="898989"/>
                </a:solidFill>
                <a:ea typeface="ＭＳ Ｐゴシック" pitchFamily="-65" charset="-128"/>
                <a:cs typeface="ＭＳ Ｐゴシック" pitchFamily="-65" charset="-128"/>
              </a:rPr>
              <a:t>© Gilb.com      Agility is the Tool</a:t>
            </a:r>
          </a:p>
        </p:txBody>
      </p:sp>
      <p:sp>
        <p:nvSpPr>
          <p:cNvPr id="66566" name="Slide Number Placeholder 5"/>
          <p:cNvSpPr>
            <a:spLocks noGrp="1"/>
          </p:cNvSpPr>
          <p:nvPr>
            <p:ph type="sldNum" sz="quarter" idx="12"/>
          </p:nvPr>
        </p:nvSpPr>
        <p:spPr/>
        <p:txBody>
          <a:bodyPr/>
          <a:lstStyle/>
          <a:p>
            <a:pPr>
              <a:defRPr/>
            </a:pPr>
            <a:r>
              <a:rPr lang="en-US" smtClean="0">
                <a:latin typeface="Times" pitchFamily="-65" charset="0"/>
              </a:rPr>
              <a:t>Slide </a:t>
            </a:r>
            <a:fld id="{C6BAC386-F11B-5A43-9978-D97234751920}" type="slidenum">
              <a:rPr lang="en-US" smtClean="0">
                <a:latin typeface="Times" pitchFamily="-65" charset="0"/>
              </a:rPr>
              <a:pPr>
                <a:defRPr/>
              </a:pPr>
              <a:t>14</a:t>
            </a:fld>
            <a:endParaRPr lang="en-US" smtClean="0">
              <a:latin typeface="Times" pitchFamily="-65" charset="0"/>
            </a:endParaRPr>
          </a:p>
        </p:txBody>
      </p:sp>
      <p:sp>
        <p:nvSpPr>
          <p:cNvPr id="7" name="TextBox 6"/>
          <p:cNvSpPr txBox="1"/>
          <p:nvPr/>
        </p:nvSpPr>
        <p:spPr>
          <a:xfrm>
            <a:off x="2997199" y="914400"/>
            <a:ext cx="6061075" cy="472437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spcAft>
                <a:spcPts val="1800"/>
              </a:spcAft>
              <a:defRPr/>
            </a:pPr>
            <a:r>
              <a:rPr lang="en-US" sz="1400" i="1" dirty="0"/>
              <a:t>1. Central to The Corporations business strategy is to be the world’s </a:t>
            </a:r>
            <a:r>
              <a:rPr lang="en-US" sz="1400" b="1" i="1" dirty="0"/>
              <a:t>premier </a:t>
            </a:r>
            <a:r>
              <a:rPr lang="en-US" sz="1400" i="1" dirty="0"/>
              <a:t>integrated</a:t>
            </a:r>
            <a:r>
              <a:rPr lang="en-US" sz="1400" b="1" i="1" u="sng" dirty="0"/>
              <a:t> </a:t>
            </a:r>
            <a:r>
              <a:rPr lang="en-US" sz="1400" i="1" dirty="0"/>
              <a:t> &lt;domain&gt; service </a:t>
            </a:r>
            <a:r>
              <a:rPr lang="en-US" sz="1400" b="1" i="1" dirty="0"/>
              <a:t>provider</a:t>
            </a:r>
            <a:r>
              <a:rPr lang="en-US" sz="1400" i="1" dirty="0"/>
              <a:t>.</a:t>
            </a:r>
            <a:endParaRPr lang="en-GB" sz="1400" dirty="0"/>
          </a:p>
          <a:p>
            <a:pPr>
              <a:spcAft>
                <a:spcPts val="1800"/>
              </a:spcAft>
              <a:defRPr/>
            </a:pPr>
            <a:r>
              <a:rPr lang="en-US" sz="1400" i="1" dirty="0"/>
              <a:t>2. Will provide a much more efficient </a:t>
            </a:r>
            <a:r>
              <a:rPr lang="en-US" sz="1400" b="1" i="1" dirty="0"/>
              <a:t>user </a:t>
            </a:r>
            <a:r>
              <a:rPr lang="en-US" sz="1400" i="1" dirty="0"/>
              <a:t>experience</a:t>
            </a:r>
            <a:endParaRPr lang="en-GB" sz="1400" dirty="0"/>
          </a:p>
          <a:p>
            <a:pPr>
              <a:spcAft>
                <a:spcPts val="1800"/>
              </a:spcAft>
              <a:defRPr/>
            </a:pPr>
            <a:r>
              <a:rPr lang="en-US" sz="1400" i="1" dirty="0"/>
              <a:t>3. Dramatically scale back the </a:t>
            </a:r>
            <a:r>
              <a:rPr lang="en-US" sz="1400" b="1" i="1" dirty="0"/>
              <a:t>time </a:t>
            </a:r>
            <a:r>
              <a:rPr lang="en-US" sz="1400" i="1" dirty="0"/>
              <a:t>frequently needed after the last data is acquired to time align, depth correct, splice, merge, </a:t>
            </a:r>
            <a:r>
              <a:rPr lang="en-US" sz="1400" i="1" dirty="0" err="1"/>
              <a:t>recompute</a:t>
            </a:r>
            <a:r>
              <a:rPr lang="en-US" sz="1400" i="1" dirty="0"/>
              <a:t> and/or do whatever else is needed to </a:t>
            </a:r>
            <a:r>
              <a:rPr lang="en-US" sz="1400" b="1" i="1" dirty="0"/>
              <a:t>generate </a:t>
            </a:r>
            <a:r>
              <a:rPr lang="en-US" sz="1400" i="1" dirty="0"/>
              <a:t>the desired </a:t>
            </a:r>
            <a:r>
              <a:rPr lang="en-US" sz="1400" b="1" i="1" dirty="0"/>
              <a:t>products</a:t>
            </a:r>
            <a:endParaRPr lang="en-GB" sz="1400" b="1" dirty="0"/>
          </a:p>
          <a:p>
            <a:pPr>
              <a:spcAft>
                <a:spcPts val="1800"/>
              </a:spcAft>
              <a:defRPr/>
            </a:pPr>
            <a:r>
              <a:rPr lang="en-US" sz="1400" i="1" dirty="0"/>
              <a:t>4. Make the system much </a:t>
            </a:r>
            <a:r>
              <a:rPr lang="en-US" sz="1400" b="1" i="1" dirty="0"/>
              <a:t>easier </a:t>
            </a:r>
            <a:r>
              <a:rPr lang="en-US" sz="1400" i="1" dirty="0"/>
              <a:t>to </a:t>
            </a:r>
            <a:r>
              <a:rPr lang="en-US" sz="1400" b="1" i="1" dirty="0"/>
              <a:t>understand </a:t>
            </a:r>
            <a:r>
              <a:rPr lang="en-US" sz="1400" i="1" dirty="0"/>
              <a:t>and </a:t>
            </a:r>
            <a:r>
              <a:rPr lang="en-US" sz="1400" b="1" i="1" dirty="0"/>
              <a:t>use </a:t>
            </a:r>
            <a:r>
              <a:rPr lang="en-US" sz="1400" i="1" dirty="0"/>
              <a:t>than has been the case for previous system.</a:t>
            </a:r>
            <a:endParaRPr lang="en-GB" sz="1400" dirty="0"/>
          </a:p>
          <a:p>
            <a:pPr>
              <a:spcAft>
                <a:spcPts val="1800"/>
              </a:spcAft>
              <a:defRPr/>
            </a:pPr>
            <a:r>
              <a:rPr lang="en-US" sz="1400" i="1" dirty="0"/>
              <a:t>5. A primary goal is to provide a much more </a:t>
            </a:r>
            <a:r>
              <a:rPr lang="en-US" sz="1400" b="1" i="1" dirty="0"/>
              <a:t>productive </a:t>
            </a:r>
            <a:r>
              <a:rPr lang="en-US" sz="1400" i="1" dirty="0"/>
              <a:t>system </a:t>
            </a:r>
            <a:r>
              <a:rPr lang="en-US" sz="1400" b="1" i="1" dirty="0"/>
              <a:t>development </a:t>
            </a:r>
            <a:r>
              <a:rPr lang="en-US" sz="1400" i="1" dirty="0"/>
              <a:t>environment than was previously the case.</a:t>
            </a:r>
            <a:endParaRPr lang="en-GB" sz="1400" dirty="0"/>
          </a:p>
          <a:p>
            <a:pPr>
              <a:spcAft>
                <a:spcPts val="1800"/>
              </a:spcAft>
              <a:defRPr/>
            </a:pPr>
            <a:r>
              <a:rPr lang="en-US" sz="1400" i="1" dirty="0"/>
              <a:t>6. Will provide a richer set of functionality for </a:t>
            </a:r>
            <a:r>
              <a:rPr lang="en-US" sz="1400" b="1" i="1" dirty="0"/>
              <a:t>supporting </a:t>
            </a:r>
            <a:r>
              <a:rPr lang="en-US" sz="1400" i="1" dirty="0"/>
              <a:t>next-generation logging </a:t>
            </a:r>
            <a:r>
              <a:rPr lang="en-US" sz="1400" b="1" i="1" dirty="0"/>
              <a:t>tools </a:t>
            </a:r>
            <a:r>
              <a:rPr lang="en-US" sz="1400" i="1" dirty="0"/>
              <a:t>and applications.</a:t>
            </a:r>
            <a:endParaRPr lang="en-GB" sz="1400" dirty="0"/>
          </a:p>
          <a:p>
            <a:pPr>
              <a:spcAft>
                <a:spcPts val="1800"/>
              </a:spcAft>
              <a:defRPr/>
            </a:pPr>
            <a:r>
              <a:rPr lang="en-US" sz="1400" i="1" dirty="0"/>
              <a:t>7. </a:t>
            </a:r>
            <a:r>
              <a:rPr lang="en-US" sz="1400" b="1" i="1" dirty="0"/>
              <a:t>Robustness </a:t>
            </a:r>
            <a:r>
              <a:rPr lang="en-US" sz="1400" i="1" dirty="0"/>
              <a:t>is an essential system requirement (see rewrite in example below)</a:t>
            </a:r>
            <a:endParaRPr lang="en-GB" sz="1400" dirty="0"/>
          </a:p>
          <a:p>
            <a:pPr>
              <a:spcAft>
                <a:spcPts val="1800"/>
              </a:spcAft>
              <a:defRPr/>
            </a:pPr>
            <a:r>
              <a:rPr lang="en-US" sz="1400" i="1" dirty="0"/>
              <a:t>8. Major improvements in </a:t>
            </a:r>
            <a:r>
              <a:rPr lang="en-US" sz="1400" b="1" i="1" dirty="0"/>
              <a:t>data quality </a:t>
            </a:r>
            <a:r>
              <a:rPr lang="en-US" sz="1400" i="1" dirty="0"/>
              <a:t>over current practices</a:t>
            </a:r>
            <a:endParaRPr lang="en-GB" sz="1400" dirty="0"/>
          </a:p>
          <a:p>
            <a:pPr>
              <a:defRPr/>
            </a:pPr>
            <a:endParaRPr lang="en-US" sz="1400" dirty="0"/>
          </a:p>
        </p:txBody>
      </p:sp>
      <p:sp>
        <p:nvSpPr>
          <p:cNvPr id="26632" name="TextBox 7"/>
          <p:cNvSpPr txBox="1">
            <a:spLocks noChangeArrowheads="1"/>
          </p:cNvSpPr>
          <p:nvPr/>
        </p:nvSpPr>
        <p:spPr bwMode="auto">
          <a:xfrm>
            <a:off x="3886200" y="457200"/>
            <a:ext cx="5126832" cy="523220"/>
          </a:xfrm>
          <a:prstGeom prst="rect">
            <a:avLst/>
          </a:prstGeom>
          <a:noFill/>
          <a:ln w="9525">
            <a:noFill/>
            <a:miter lim="800000"/>
            <a:headEnd/>
            <a:tailEnd/>
          </a:ln>
        </p:spPr>
        <p:txBody>
          <a:bodyPr wrap="square">
            <a:prstTxWarp prst="textNoShape">
              <a:avLst/>
            </a:prstTxWarp>
            <a:spAutoFit/>
          </a:bodyPr>
          <a:lstStyle/>
          <a:p>
            <a:pPr algn="ctr"/>
            <a:r>
              <a:rPr lang="en-US" sz="2800" b="1" u="sng" dirty="0"/>
              <a:t>Real Example</a:t>
            </a:r>
            <a:r>
              <a:rPr lang="en-US" dirty="0"/>
              <a:t> of </a:t>
            </a:r>
            <a:r>
              <a:rPr lang="en-US" b="1" i="1" dirty="0"/>
              <a:t>Lack </a:t>
            </a:r>
            <a:r>
              <a:rPr lang="en-US" dirty="0"/>
              <a:t>of </a:t>
            </a:r>
            <a:r>
              <a:rPr lang="en-US" dirty="0" smtClean="0"/>
              <a:t>CLARITY</a:t>
            </a:r>
            <a:endParaRPr lang="en-US" dirty="0"/>
          </a:p>
        </p:txBody>
      </p:sp>
      <p:sp>
        <p:nvSpPr>
          <p:cNvPr id="26633" name="TextBox 8"/>
          <p:cNvSpPr txBox="1">
            <a:spLocks noChangeArrowheads="1"/>
          </p:cNvSpPr>
          <p:nvPr/>
        </p:nvSpPr>
        <p:spPr bwMode="auto">
          <a:xfrm>
            <a:off x="3429000" y="6096000"/>
            <a:ext cx="5629275" cy="461963"/>
          </a:xfrm>
          <a:prstGeom prst="rect">
            <a:avLst/>
          </a:prstGeom>
          <a:noFill/>
          <a:ln w="9525">
            <a:noFill/>
            <a:miter lim="800000"/>
            <a:headEnd/>
            <a:tailEnd/>
          </a:ln>
        </p:spPr>
        <p:txBody>
          <a:bodyPr wrap="none">
            <a:prstTxWarp prst="textNoShape">
              <a:avLst/>
            </a:prstTxWarp>
            <a:spAutoFit/>
          </a:bodyPr>
          <a:lstStyle/>
          <a:p>
            <a:r>
              <a:rPr lang="en-US"/>
              <a:t>This lack of clarity cost them $100,000, 000</a:t>
            </a:r>
          </a:p>
        </p:txBody>
      </p:sp>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3"/>
          <p:cNvSpPr>
            <a:spLocks noGrp="1"/>
          </p:cNvSpPr>
          <p:nvPr>
            <p:ph type="dt" sz="half" idx="10"/>
          </p:nvPr>
        </p:nvSpPr>
        <p:spPr/>
        <p:txBody>
          <a:bodyPr/>
          <a:lstStyle/>
          <a:p>
            <a:r>
              <a:rPr lang="en-US"/>
              <a:t>Version</a:t>
            </a:r>
            <a:r>
              <a:rPr lang="en-US" smtClean="0"/>
              <a:t> </a:t>
            </a:r>
            <a:fld id="{E3FA9E20-53A7-EE41-9E2A-0CD63D3622AA}" type="datetime4">
              <a:rPr lang="en-US" smtClean="0"/>
              <a:pPr/>
              <a:t>April 16, 2015</a:t>
            </a:fld>
            <a:endParaRPr lang="en-US"/>
          </a:p>
        </p:txBody>
      </p:sp>
      <p:sp>
        <p:nvSpPr>
          <p:cNvPr id="6" name="Footer Placeholder 4"/>
          <p:cNvSpPr>
            <a:spLocks noGrp="1"/>
          </p:cNvSpPr>
          <p:nvPr>
            <p:ph type="ftr" sz="quarter" idx="11"/>
          </p:nvPr>
        </p:nvSpPr>
        <p:spPr/>
        <p:txBody>
          <a:bodyPr/>
          <a:lstStyle/>
          <a:p>
            <a:r>
              <a:rPr lang="en-US" smtClean="0"/>
              <a:t>www.Gilb.com</a:t>
            </a:r>
            <a:endParaRPr lang="en-US"/>
          </a:p>
        </p:txBody>
      </p:sp>
      <p:sp>
        <p:nvSpPr>
          <p:cNvPr id="7" name="Slide Number Placeholder 5"/>
          <p:cNvSpPr>
            <a:spLocks noGrp="1"/>
          </p:cNvSpPr>
          <p:nvPr>
            <p:ph type="sldNum" sz="quarter" idx="12"/>
          </p:nvPr>
        </p:nvSpPr>
        <p:spPr/>
        <p:txBody>
          <a:bodyPr/>
          <a:lstStyle/>
          <a:p>
            <a:r>
              <a:rPr lang="en-US"/>
              <a:t>Slide </a:t>
            </a:r>
            <a:fld id="{1075A3B2-F3DB-8245-A65F-5A0AE91ECB1B}" type="slidenum">
              <a:rPr lang="en-US"/>
              <a:pPr/>
              <a:t>15</a:t>
            </a:fld>
            <a:endParaRPr lang="en-US"/>
          </a:p>
        </p:txBody>
      </p:sp>
      <p:sp>
        <p:nvSpPr>
          <p:cNvPr id="145410" name="Rectangle 2"/>
          <p:cNvSpPr>
            <a:spLocks noGrp="1" noChangeArrowheads="1"/>
          </p:cNvSpPr>
          <p:nvPr>
            <p:ph type="title"/>
          </p:nvPr>
        </p:nvSpPr>
        <p:spPr>
          <a:xfrm>
            <a:off x="1524000" y="274638"/>
            <a:ext cx="6096000" cy="563562"/>
          </a:xfrm>
          <a:ln w="19050" cmpd="sng">
            <a:solidFill>
              <a:schemeClr val="tx1"/>
            </a:solidFill>
          </a:ln>
        </p:spPr>
        <p:txBody>
          <a:bodyPr>
            <a:normAutofit/>
          </a:bodyPr>
          <a:lstStyle/>
          <a:p>
            <a:pPr algn="ctr"/>
            <a:r>
              <a:rPr lang="en-US" sz="2400" b="1" dirty="0" smtClean="0">
                <a:solidFill>
                  <a:srgbClr val="000000"/>
                </a:solidFill>
                <a:latin typeface="Arial"/>
                <a:cs typeface="Arial"/>
              </a:rPr>
              <a:t>More like this! (Real Example). </a:t>
            </a:r>
            <a:endParaRPr lang="en-US" sz="2400" b="1" dirty="0">
              <a:solidFill>
                <a:srgbClr val="000000"/>
              </a:solidFill>
              <a:latin typeface="Arial"/>
              <a:cs typeface="Arial"/>
            </a:endParaRPr>
          </a:p>
        </p:txBody>
      </p:sp>
      <p:graphicFrame>
        <p:nvGraphicFramePr>
          <p:cNvPr id="145411" name="Object 3"/>
          <p:cNvGraphicFramePr>
            <a:graphicFrameLocks noChangeAspect="1"/>
          </p:cNvGraphicFramePr>
          <p:nvPr/>
        </p:nvGraphicFramePr>
        <p:xfrm>
          <a:off x="0" y="1066800"/>
          <a:ext cx="9144000" cy="5105400"/>
        </p:xfrm>
        <a:graphic>
          <a:graphicData uri="http://schemas.openxmlformats.org/presentationml/2006/ole">
            <mc:AlternateContent xmlns:mc="http://schemas.openxmlformats.org/markup-compatibility/2006">
              <mc:Choice xmlns:v="urn:schemas-microsoft-com:vml" Requires="v">
                <p:oleObj spid="_x0000_s201943" name="Document" r:id="rId4" imgW="5937504" imgH="1941576" progId="Word.Document.8">
                  <p:embed/>
                </p:oleObj>
              </mc:Choice>
              <mc:Fallback>
                <p:oleObj name="Document" r:id="rId4" imgW="5937504" imgH="1941576" progId="Word.Document.8">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066800"/>
                        <a:ext cx="9144000" cy="5105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5412" name="WordArt 4"/>
          <p:cNvSpPr>
            <a:spLocks noChangeArrowheads="1" noChangeShapeType="1" noTextEdit="1"/>
          </p:cNvSpPr>
          <p:nvPr/>
        </p:nvSpPr>
        <p:spPr bwMode="auto">
          <a:xfrm>
            <a:off x="6127994" y="1905102"/>
            <a:ext cx="3016006" cy="2495447"/>
          </a:xfrm>
          <a:prstGeom prst="rect">
            <a:avLst/>
          </a:prstGeom>
        </p:spPr>
        <p:txBody>
          <a:bodyPr wrap="none" fromWordArt="1">
            <a:prstTxWarp prst="textPlain">
              <a:avLst>
                <a:gd name="adj" fmla="val 50000"/>
              </a:avLst>
            </a:prstTxWarp>
          </a:bodyPr>
          <a:lstStyle/>
          <a:p>
            <a:r>
              <a:rPr lang="en-US" sz="3600"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blurRad="63500" dist="35921" dir="2700000" sy="50000" kx="2115830" algn="bl" rotWithShape="0">
                    <a:srgbClr val="C0C0C0"/>
                  </a:outerShdw>
                </a:effectLst>
                <a:latin typeface="Arial Black"/>
                <a:ea typeface="Arial Black"/>
                <a:cs typeface="Arial Black"/>
              </a:rPr>
              <a:t>&lt;- Business</a:t>
            </a:r>
            <a:endParaRPr lang="en-US" sz="3600"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blurRad="63500" dist="35921" dir="2700000" sy="50000" kx="2115830" algn="bl" rotWithShape="0">
                  <a:srgbClr val="C0C0C0"/>
                </a:outerShdw>
              </a:effectLst>
              <a:latin typeface="Arial Black"/>
              <a:ea typeface="Arial Black"/>
              <a:cs typeface="Arial Black"/>
            </a:endParaRPr>
          </a:p>
          <a:p>
            <a:r>
              <a:rPr lang="en-US" sz="3600"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blurRad="63500" dist="35921" dir="2700000" sy="50000" kx="2115830" algn="bl" rotWithShape="0">
                    <a:srgbClr val="C0C0C0"/>
                  </a:outerShdw>
                </a:effectLst>
                <a:latin typeface="Arial Black"/>
                <a:ea typeface="Arial Black"/>
                <a:cs typeface="Arial Black"/>
              </a:rPr>
              <a:t>Objectives</a:t>
            </a:r>
          </a:p>
          <a:p>
            <a:r>
              <a:rPr lang="en-US" sz="3600"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blurRad="63500" dist="35921" dir="2700000" sy="50000" kx="2115830" algn="bl" rotWithShape="0">
                    <a:srgbClr val="C0C0C0"/>
                  </a:outerShdw>
                </a:effectLst>
                <a:latin typeface="Arial Black"/>
                <a:ea typeface="Arial Black"/>
                <a:cs typeface="Arial Black"/>
              </a:rPr>
              <a:t>Quantified</a:t>
            </a:r>
          </a:p>
        </p:txBody>
      </p:sp>
      <p:pic>
        <p:nvPicPr>
          <p:cNvPr id="8" name="Picture 7" descr="target5.gif"/>
          <p:cNvPicPr>
            <a:picLocks noChangeAspect="1"/>
          </p:cNvPicPr>
          <p:nvPr/>
        </p:nvPicPr>
        <p:blipFill>
          <a:blip r:embed="rId6"/>
          <a:stretch>
            <a:fillRect/>
          </a:stretch>
        </p:blipFill>
        <p:spPr>
          <a:xfrm>
            <a:off x="7620000" y="13637"/>
            <a:ext cx="1447800" cy="1205563"/>
          </a:xfrm>
          <a:prstGeom prst="rect">
            <a:avLst/>
          </a:prstGeom>
          <a:solidFill>
            <a:srgbClr val="FFFF00"/>
          </a:solidFill>
        </p:spPr>
      </p:pic>
      <p:pic>
        <p:nvPicPr>
          <p:cNvPr id="9" name="Picture 8" descr="target5.gif"/>
          <p:cNvPicPr>
            <a:picLocks noChangeAspect="1"/>
          </p:cNvPicPr>
          <p:nvPr/>
        </p:nvPicPr>
        <p:blipFill>
          <a:blip r:embed="rId6"/>
          <a:stretch>
            <a:fillRect/>
          </a:stretch>
        </p:blipFill>
        <p:spPr>
          <a:xfrm>
            <a:off x="76200" y="166037"/>
            <a:ext cx="1264778" cy="1053163"/>
          </a:xfrm>
          <a:prstGeom prst="rect">
            <a:avLst/>
          </a:prstGeom>
          <a:solidFill>
            <a:srgbClr val="FFFF00"/>
          </a:solidFill>
        </p:spPr>
      </p:pic>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931" name="Picture 7" descr="Picture 2.png"/>
          <p:cNvPicPr>
            <a:picLocks noChangeAspect="1"/>
          </p:cNvPicPr>
          <p:nvPr/>
        </p:nvPicPr>
        <p:blipFill>
          <a:blip r:embed="rId2"/>
          <a:srcRect/>
          <a:stretch>
            <a:fillRect/>
          </a:stretch>
        </p:blipFill>
        <p:spPr bwMode="auto">
          <a:xfrm>
            <a:off x="8051800" y="-25400"/>
            <a:ext cx="939800" cy="939800"/>
          </a:xfrm>
          <a:prstGeom prst="rect">
            <a:avLst/>
          </a:prstGeom>
          <a:noFill/>
          <a:ln w="9525">
            <a:noFill/>
            <a:miter lim="800000"/>
            <a:headEnd/>
            <a:tailEnd/>
          </a:ln>
        </p:spPr>
      </p:pic>
      <p:sp>
        <p:nvSpPr>
          <p:cNvPr id="7" name="Slide Number Placeholder 5"/>
          <p:cNvSpPr>
            <a:spLocks noGrp="1"/>
          </p:cNvSpPr>
          <p:nvPr>
            <p:ph type="sldNum" sz="quarter" idx="12"/>
          </p:nvPr>
        </p:nvSpPr>
        <p:spPr/>
        <p:txBody>
          <a:bodyPr/>
          <a:lstStyle/>
          <a:p>
            <a:pPr>
              <a:defRPr/>
            </a:pPr>
            <a:r>
              <a:rPr lang="en-US" smtClean="0"/>
              <a:t>Slide </a:t>
            </a:r>
            <a:fld id="{2D2994D5-64E7-5F44-A8EF-CC30FC068B38}" type="slidenum">
              <a:rPr lang="en-US" smtClean="0"/>
              <a:pPr>
                <a:defRPr/>
              </a:pPr>
              <a:t>16</a:t>
            </a:fld>
            <a:endParaRPr lang="en-US"/>
          </a:p>
        </p:txBody>
      </p:sp>
      <p:sp>
        <p:nvSpPr>
          <p:cNvPr id="124933" name="Rectangle 2"/>
          <p:cNvSpPr>
            <a:spLocks noGrp="1" noChangeArrowheads="1"/>
          </p:cNvSpPr>
          <p:nvPr>
            <p:ph type="title"/>
          </p:nvPr>
        </p:nvSpPr>
        <p:spPr>
          <a:xfrm>
            <a:off x="457200" y="152400"/>
            <a:ext cx="8229600" cy="639762"/>
          </a:xfrm>
        </p:spPr>
        <p:txBody>
          <a:bodyPr>
            <a:normAutofit fontScale="90000"/>
          </a:bodyPr>
          <a:lstStyle/>
          <a:p>
            <a:pPr algn="ctr"/>
            <a:r>
              <a:rPr lang="en-US" sz="2400" b="1" dirty="0" smtClean="0"/>
              <a:t>Real EXAMPLE   of </a:t>
            </a:r>
            <a:r>
              <a:rPr lang="en-US" sz="2400" b="1" dirty="0"/>
              <a:t>Objectives/Strategy definitions</a:t>
            </a:r>
            <a:br>
              <a:rPr lang="en-US" sz="2400" b="1" dirty="0"/>
            </a:br>
            <a:r>
              <a:rPr lang="en-US" sz="2400" b="1" dirty="0"/>
              <a:t>US Army Example: PERSINSCOM: Personnel System</a:t>
            </a:r>
          </a:p>
        </p:txBody>
      </p:sp>
      <p:sp>
        <p:nvSpPr>
          <p:cNvPr id="124934" name="Rectangle 3"/>
          <p:cNvSpPr>
            <a:spLocks noGrp="1" noChangeArrowheads="1"/>
          </p:cNvSpPr>
          <p:nvPr>
            <p:ph type="body" idx="1"/>
          </p:nvPr>
        </p:nvSpPr>
        <p:spPr>
          <a:xfrm>
            <a:off x="0" y="914400"/>
            <a:ext cx="6427937" cy="5486400"/>
          </a:xfrm>
          <a:solidFill>
            <a:srgbClr val="FFFF00"/>
          </a:solidFill>
          <a:ln>
            <a:solidFill>
              <a:schemeClr val="bg1"/>
            </a:solidFill>
          </a:ln>
        </p:spPr>
        <p:txBody>
          <a:bodyPr>
            <a:noAutofit/>
          </a:bodyPr>
          <a:lstStyle/>
          <a:p>
            <a:pPr algn="ctr"/>
            <a:r>
              <a:rPr lang="en-US" sz="2000" i="1" dirty="0"/>
              <a:t>Example of one of the Objectives:</a:t>
            </a:r>
          </a:p>
          <a:p>
            <a:pPr>
              <a:buFontTx/>
              <a:buNone/>
            </a:pPr>
            <a:r>
              <a:rPr lang="en-US" sz="2000" b="1" u="sng" dirty="0"/>
              <a:t>Customer Service</a:t>
            </a:r>
            <a:r>
              <a:rPr lang="en-US" sz="2000" u="sng" dirty="0" smtClean="0"/>
              <a:t>:</a:t>
            </a:r>
          </a:p>
          <a:p>
            <a:pPr>
              <a:buFontTx/>
              <a:buNone/>
            </a:pPr>
            <a:r>
              <a:rPr lang="en-US" sz="2000" b="1" dirty="0" smtClean="0"/>
              <a:t>Type</a:t>
            </a:r>
            <a:r>
              <a:rPr lang="en-US" sz="2000" dirty="0" smtClean="0"/>
              <a:t>: Critical Top level Systems Objective</a:t>
            </a:r>
          </a:p>
          <a:p>
            <a:pPr>
              <a:buFontTx/>
              <a:buNone/>
            </a:pPr>
            <a:r>
              <a:rPr lang="en-US" sz="2000" b="1" dirty="0"/>
              <a:t>Gist</a:t>
            </a:r>
            <a:r>
              <a:rPr lang="en-US" sz="2000" dirty="0"/>
              <a:t>: Improve customer perception of quality of service provided.</a:t>
            </a:r>
          </a:p>
          <a:p>
            <a:pPr>
              <a:buFontTx/>
              <a:buNone/>
            </a:pPr>
            <a:r>
              <a:rPr lang="en-US" sz="2000" b="1" dirty="0"/>
              <a:t>Scale</a:t>
            </a:r>
            <a:r>
              <a:rPr lang="en-US" sz="2000" dirty="0"/>
              <a:t>: Violations of Customer Agreement per Month.</a:t>
            </a:r>
          </a:p>
          <a:p>
            <a:pPr>
              <a:buFontTx/>
              <a:buNone/>
            </a:pPr>
            <a:r>
              <a:rPr lang="en-US" sz="2000" b="1" dirty="0"/>
              <a:t>Meter</a:t>
            </a:r>
            <a:r>
              <a:rPr lang="en-US" sz="2000" dirty="0"/>
              <a:t>: Log of Violations.</a:t>
            </a:r>
          </a:p>
          <a:p>
            <a:pPr>
              <a:buFontTx/>
              <a:buNone/>
            </a:pPr>
            <a:r>
              <a:rPr lang="en-US" sz="2000" b="1" dirty="0"/>
              <a:t>Past </a:t>
            </a:r>
            <a:r>
              <a:rPr lang="en-US" sz="2000" dirty="0" smtClean="0"/>
              <a:t>[Last Year] </a:t>
            </a:r>
            <a:r>
              <a:rPr lang="en-US" sz="2000" dirty="0"/>
              <a:t>Unknown Number </a:t>
            </a:r>
            <a:r>
              <a:rPr lang="en-US" sz="2000" dirty="0" err="1">
                <a:sym typeface="Wingdings" pitchFamily="-65" charset="2"/>
              </a:rPr>
              <a:t></a:t>
            </a:r>
            <a:r>
              <a:rPr lang="en-US" sz="2000" dirty="0" err="1"/>
              <a:t>State</a:t>
            </a:r>
            <a:r>
              <a:rPr lang="en-US" sz="2000" dirty="0"/>
              <a:t> of PERSCOM Management Review</a:t>
            </a:r>
          </a:p>
          <a:p>
            <a:pPr>
              <a:buFontTx/>
              <a:buNone/>
            </a:pPr>
            <a:r>
              <a:rPr lang="en-US" sz="2000" b="1" dirty="0"/>
              <a:t>Record </a:t>
            </a:r>
            <a:r>
              <a:rPr lang="en-US" sz="2000" dirty="0"/>
              <a:t>[NARDAC] 0 ? </a:t>
            </a:r>
            <a:r>
              <a:rPr lang="en-US" sz="2000" dirty="0" err="1">
                <a:sym typeface="Wingdings" pitchFamily="-65" charset="2"/>
              </a:rPr>
              <a:t></a:t>
            </a:r>
            <a:r>
              <a:rPr lang="en-US" sz="2000" dirty="0"/>
              <a:t>  NARDAC Reports</a:t>
            </a:r>
            <a:r>
              <a:rPr lang="en-US" sz="2000" dirty="0" smtClean="0"/>
              <a:t> Last Year</a:t>
            </a:r>
          </a:p>
          <a:p>
            <a:pPr>
              <a:buFontTx/>
              <a:buNone/>
            </a:pPr>
            <a:r>
              <a:rPr lang="en-US" sz="2000" b="1" dirty="0"/>
              <a:t>Fail </a:t>
            </a:r>
            <a:r>
              <a:rPr lang="en-US" sz="2000" dirty="0"/>
              <a:t>: &lt;must be better than Past, Unknown number&gt; </a:t>
            </a:r>
            <a:r>
              <a:rPr lang="en-US" sz="2000" dirty="0">
                <a:sym typeface="Wingdings" pitchFamily="-65" charset="2"/>
              </a:rPr>
              <a:t></a:t>
            </a:r>
            <a:r>
              <a:rPr lang="en-US" sz="2000" dirty="0"/>
              <a:t>CG</a:t>
            </a:r>
          </a:p>
          <a:p>
            <a:pPr>
              <a:buFontTx/>
              <a:buNone/>
            </a:pPr>
            <a:r>
              <a:rPr lang="en-US" sz="2000" b="1" dirty="0"/>
              <a:t>Goal </a:t>
            </a:r>
            <a:r>
              <a:rPr lang="en-US" sz="2000" dirty="0" smtClean="0"/>
              <a:t>[This Year, </a:t>
            </a:r>
            <a:r>
              <a:rPr lang="en-US" sz="2000" dirty="0"/>
              <a:t>PERSINCOM] 0 “Go for the Record” </a:t>
            </a:r>
            <a:r>
              <a:rPr lang="en-US" sz="2000" dirty="0" err="1">
                <a:sym typeface="Wingdings" pitchFamily="-65" charset="2"/>
              </a:rPr>
              <a:t></a:t>
            </a:r>
            <a:r>
              <a:rPr lang="en-US" sz="2000" dirty="0"/>
              <a:t> Group SWAG</a:t>
            </a:r>
          </a:p>
          <a:p>
            <a:pPr algn="ctr"/>
            <a:endParaRPr lang="en-US" sz="2000" i="1" dirty="0" smtClean="0"/>
          </a:p>
          <a:p>
            <a:pPr>
              <a:buFontTx/>
              <a:buNone/>
            </a:pPr>
            <a:r>
              <a:rPr lang="en-US" sz="2000" b="1" dirty="0" smtClean="0"/>
              <a:t> </a:t>
            </a:r>
            <a:r>
              <a:rPr lang="en-US" sz="2000" i="1" dirty="0" smtClean="0"/>
              <a:t>.</a:t>
            </a:r>
            <a:endParaRPr lang="en-US" sz="2000" i="1" dirty="0"/>
          </a:p>
          <a:p>
            <a:endParaRPr lang="en-US" sz="2000" dirty="0"/>
          </a:p>
        </p:txBody>
      </p:sp>
      <p:pic>
        <p:nvPicPr>
          <p:cNvPr id="9" name="Picture 8" descr="target5.gif"/>
          <p:cNvPicPr>
            <a:picLocks noChangeAspect="1"/>
          </p:cNvPicPr>
          <p:nvPr/>
        </p:nvPicPr>
        <p:blipFill>
          <a:blip r:embed="rId3"/>
          <a:stretch>
            <a:fillRect/>
          </a:stretch>
        </p:blipFill>
        <p:spPr>
          <a:xfrm>
            <a:off x="6402220" y="2667000"/>
            <a:ext cx="2470799" cy="2057400"/>
          </a:xfrm>
          <a:prstGeom prst="rect">
            <a:avLst/>
          </a:prstGeom>
        </p:spPr>
      </p:pic>
      <p:sp>
        <p:nvSpPr>
          <p:cNvPr id="8" name="Date Placeholder 7"/>
          <p:cNvSpPr>
            <a:spLocks noGrp="1"/>
          </p:cNvSpPr>
          <p:nvPr>
            <p:ph type="dt" sz="half" idx="10"/>
          </p:nvPr>
        </p:nvSpPr>
        <p:spPr/>
        <p:txBody>
          <a:bodyPr/>
          <a:lstStyle/>
          <a:p>
            <a:pPr>
              <a:defRPr/>
            </a:pPr>
            <a:fld id="{4D4E2298-D960-034A-9CA5-54B04FAEAD69}" type="datetime4">
              <a:rPr lang="en-US" smtClean="0"/>
              <a:pPr>
                <a:defRPr/>
              </a:pPr>
              <a:t>April 16, 2015</a:t>
            </a:fld>
            <a:endParaRPr lang="en-US"/>
          </a:p>
        </p:txBody>
      </p:sp>
      <p:sp>
        <p:nvSpPr>
          <p:cNvPr id="10" name="Footer Placeholder 9"/>
          <p:cNvSpPr>
            <a:spLocks noGrp="1"/>
          </p:cNvSpPr>
          <p:nvPr>
            <p:ph type="ftr" sz="quarter" idx="11"/>
          </p:nvPr>
        </p:nvSpPr>
        <p:spPr/>
        <p:txBody>
          <a:bodyPr/>
          <a:lstStyle/>
          <a:p>
            <a:pPr>
              <a:defRPr/>
            </a:pPr>
            <a:r>
              <a:rPr lang="en-US" smtClean="0"/>
              <a:t>www.Gilb.com</a:t>
            </a:r>
            <a:endParaRPr lang="en-US"/>
          </a:p>
        </p:txBody>
      </p:sp>
    </p:spTree>
    <p:extLst>
      <p:ext uri="{BB962C8B-B14F-4D97-AF65-F5344CB8AC3E}">
        <p14:creationId xmlns:p14="http://schemas.microsoft.com/office/powerpoint/2010/main" val="3942096459"/>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990600" lvl="1" indent="-533400">
              <a:lnSpc>
                <a:spcPct val="130000"/>
              </a:lnSpc>
              <a:buFont typeface="Arial" pitchFamily="-65" charset="0"/>
              <a:buNone/>
            </a:pPr>
            <a:r>
              <a:rPr lang="en-US" sz="1400" b="1" dirty="0" smtClean="0">
                <a:solidFill>
                  <a:srgbClr val="000000"/>
                </a:solidFill>
                <a:latin typeface="Arial"/>
                <a:cs typeface="Arial"/>
              </a:rPr>
              <a:t>            Align your project with your financial sponsor’s interests! </a:t>
            </a:r>
          </a:p>
          <a:p>
            <a:pPr marL="990600" lvl="1" indent="-533400">
              <a:lnSpc>
                <a:spcPct val="130000"/>
              </a:lnSpc>
              <a:buFont typeface="Arial" pitchFamily="-65" charset="0"/>
              <a:buNone/>
            </a:pPr>
            <a:endParaRPr lang="en-US" sz="1600" b="1" dirty="0" smtClean="0">
              <a:solidFill>
                <a:srgbClr val="000000"/>
              </a:solidFill>
              <a:latin typeface="Arial"/>
              <a:cs typeface="Arial"/>
            </a:endParaRPr>
          </a:p>
        </p:txBody>
      </p:sp>
      <p:sp>
        <p:nvSpPr>
          <p:cNvPr id="2" name="Title 1"/>
          <p:cNvSpPr>
            <a:spLocks noGrp="1"/>
          </p:cNvSpPr>
          <p:nvPr>
            <p:ph type="title"/>
          </p:nvPr>
        </p:nvSpPr>
        <p:spPr>
          <a:xfrm>
            <a:off x="147114" y="32738"/>
            <a:ext cx="8865918" cy="1143000"/>
          </a:xfrm>
        </p:spPr>
        <p:txBody>
          <a:bodyPr>
            <a:noAutofit/>
          </a:bodyPr>
          <a:lstStyle/>
          <a:p>
            <a:pPr marL="609600" lvl="0" indent="-609600" algn="ctr">
              <a:lnSpc>
                <a:spcPct val="130000"/>
              </a:lnSpc>
              <a:buNone/>
            </a:pPr>
            <a:r>
              <a:rPr lang="en-US" sz="1400" b="1" dirty="0" smtClean="0">
                <a:latin typeface="Arial Black"/>
                <a:cs typeface="Arial Black"/>
              </a:rPr>
              <a:t>Principle 2. </a:t>
            </a:r>
            <a:r>
              <a:rPr lang="en-US" sz="2800" b="1" dirty="0" smtClean="0">
                <a:latin typeface="Arial Black"/>
                <a:cs typeface="Arial Black"/>
              </a:rPr>
              <a:t/>
            </a:r>
            <a:br>
              <a:rPr lang="en-US" sz="2800" b="1" dirty="0" smtClean="0">
                <a:latin typeface="Arial Black"/>
                <a:cs typeface="Arial Black"/>
              </a:rPr>
            </a:br>
            <a:r>
              <a:rPr lang="en-US" sz="2800" b="1" dirty="0" smtClean="0">
                <a:latin typeface="Arial Black"/>
                <a:cs typeface="Arial Black"/>
              </a:rPr>
              <a:t>Make sure those results </a:t>
            </a:r>
            <a:br>
              <a:rPr lang="en-US" sz="2800" b="1" dirty="0" smtClean="0">
                <a:latin typeface="Arial Black"/>
                <a:cs typeface="Arial Black"/>
              </a:rPr>
            </a:br>
            <a:r>
              <a:rPr lang="en-US" sz="2800" b="1" dirty="0" smtClean="0">
                <a:latin typeface="Arial Black"/>
                <a:cs typeface="Arial Black"/>
              </a:rPr>
              <a:t>are </a:t>
            </a:r>
            <a:r>
              <a:rPr lang="en-US" sz="2800" b="1" u="sng" dirty="0" smtClean="0">
                <a:latin typeface="Arial Black"/>
                <a:cs typeface="Arial Black"/>
              </a:rPr>
              <a:t>business</a:t>
            </a:r>
            <a:r>
              <a:rPr lang="en-US" sz="2800" b="1" dirty="0" smtClean="0">
                <a:latin typeface="Arial Black"/>
                <a:cs typeface="Arial Black"/>
              </a:rPr>
              <a:t> results, not JUST technical</a:t>
            </a:r>
            <a:endParaRPr lang="en-GB" sz="2800" dirty="0">
              <a:latin typeface="Arial Black"/>
              <a:cs typeface="Arial Black"/>
            </a:endParaRPr>
          </a:p>
        </p:txBody>
      </p:sp>
      <p:pic>
        <p:nvPicPr>
          <p:cNvPr id="4" name="Picture 3"/>
          <p:cNvPicPr>
            <a:picLocks noChangeAspect="1"/>
          </p:cNvPicPr>
          <p:nvPr/>
        </p:nvPicPr>
        <p:blipFill>
          <a:blip r:embed="rId3"/>
          <a:stretch>
            <a:fillRect/>
          </a:stretch>
        </p:blipFill>
        <p:spPr>
          <a:xfrm>
            <a:off x="4380072" y="2288209"/>
            <a:ext cx="4763928" cy="4221202"/>
          </a:xfrm>
          <a:prstGeom prst="rect">
            <a:avLst/>
          </a:prstGeom>
        </p:spPr>
      </p:pic>
      <p:pic>
        <p:nvPicPr>
          <p:cNvPr id="5" name="Picture 4" descr="Screen shot 2010-06-08 at 18.07.36.png"/>
          <p:cNvPicPr>
            <a:picLocks noChangeAspect="1"/>
          </p:cNvPicPr>
          <p:nvPr/>
        </p:nvPicPr>
        <p:blipFill>
          <a:blip r:embed="rId4"/>
          <a:stretch>
            <a:fillRect/>
          </a:stretch>
        </p:blipFill>
        <p:spPr>
          <a:xfrm>
            <a:off x="457200" y="2633507"/>
            <a:ext cx="3467100" cy="2654300"/>
          </a:xfrm>
          <a:prstGeom prst="rect">
            <a:avLst/>
          </a:prstGeom>
        </p:spPr>
      </p:pic>
      <p:sp>
        <p:nvSpPr>
          <p:cNvPr id="6" name="Date Placeholder 5"/>
          <p:cNvSpPr>
            <a:spLocks noGrp="1"/>
          </p:cNvSpPr>
          <p:nvPr>
            <p:ph type="dt" sz="half" idx="10"/>
          </p:nvPr>
        </p:nvSpPr>
        <p:spPr/>
        <p:txBody>
          <a:bodyPr/>
          <a:lstStyle/>
          <a:p>
            <a:fld id="{CD23D82A-0213-E245-8A95-B23E4F7B340B}" type="datetime4">
              <a:rPr lang="en-US" smtClean="0"/>
              <a:pPr/>
              <a:t>April 16, 2015</a:t>
            </a:fld>
            <a:endParaRPr lang="en-GB"/>
          </a:p>
        </p:txBody>
      </p:sp>
      <p:sp>
        <p:nvSpPr>
          <p:cNvPr id="7" name="Slide Number Placeholder 6"/>
          <p:cNvSpPr>
            <a:spLocks noGrp="1"/>
          </p:cNvSpPr>
          <p:nvPr>
            <p:ph type="sldNum" sz="quarter" idx="12"/>
          </p:nvPr>
        </p:nvSpPr>
        <p:spPr/>
        <p:txBody>
          <a:bodyPr/>
          <a:lstStyle/>
          <a:p>
            <a:fld id="{18F51ADA-292D-0C4D-830D-A064BE0D8AF0}" type="slidenum">
              <a:rPr lang="en-GB" smtClean="0"/>
              <a:pPr/>
              <a:t>17</a:t>
            </a:fld>
            <a:endParaRPr lang="en-GB"/>
          </a:p>
        </p:txBody>
      </p:sp>
      <p:sp>
        <p:nvSpPr>
          <p:cNvPr id="8" name="Footer Placeholder 7"/>
          <p:cNvSpPr>
            <a:spLocks noGrp="1"/>
          </p:cNvSpPr>
          <p:nvPr>
            <p:ph type="ftr" sz="quarter" idx="11"/>
          </p:nvPr>
        </p:nvSpPr>
        <p:spPr/>
        <p:txBody>
          <a:bodyPr/>
          <a:lstStyle/>
          <a:p>
            <a:r>
              <a:rPr lang="en-US" smtClean="0"/>
              <a:t>© Gilb.com      Agility is the Tool</a:t>
            </a:r>
            <a:endParaRPr lang="en-GB"/>
          </a:p>
        </p:txBody>
      </p:sp>
      <p:sp>
        <p:nvSpPr>
          <p:cNvPr id="9" name="Curved Right Arrow 8"/>
          <p:cNvSpPr/>
          <p:nvPr/>
        </p:nvSpPr>
        <p:spPr>
          <a:xfrm>
            <a:off x="147114" y="1481328"/>
            <a:ext cx="1401076" cy="1708611"/>
          </a:xfrm>
          <a:prstGeom prst="curvedRightArrow">
            <a:avLst>
              <a:gd name="adj1" fmla="val 25000"/>
              <a:gd name="adj2" fmla="val 51753"/>
              <a:gd name="adj3" fmla="val 73358"/>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tx1"/>
              </a:solidFill>
            </a:endParaRPr>
          </a:p>
        </p:txBody>
      </p:sp>
      <p:sp>
        <p:nvSpPr>
          <p:cNvPr id="10" name="Left Arrow 9"/>
          <p:cNvSpPr/>
          <p:nvPr/>
        </p:nvSpPr>
        <p:spPr>
          <a:xfrm rot="19363695">
            <a:off x="1689907" y="2888370"/>
            <a:ext cx="4697325" cy="149828"/>
          </a:xfrm>
          <a:prstGeom prst="leftArrow">
            <a:avLst>
              <a:gd name="adj1" fmla="val 50000"/>
              <a:gd name="adj2" fmla="val 144245"/>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723900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7" rIns="92075" bIns="46037"/>
          <a:lstStyle/>
          <a:p>
            <a:pPr algn="r"/>
            <a:r>
              <a:rPr lang="en-US" sz="1400">
                <a:latin typeface="Calibri" charset="0"/>
              </a:rPr>
              <a:t>5</a:t>
            </a:r>
          </a:p>
        </p:txBody>
      </p:sp>
      <p:sp>
        <p:nvSpPr>
          <p:cNvPr id="26627"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atin typeface="Calibri" charset="0"/>
            </a:endParaRPr>
          </a:p>
        </p:txBody>
      </p:sp>
      <p:sp>
        <p:nvSpPr>
          <p:cNvPr id="12292" name="Rectangle 4"/>
          <p:cNvSpPr>
            <a:spLocks noGrp="1" noChangeArrowheads="1"/>
          </p:cNvSpPr>
          <p:nvPr>
            <p:ph type="title"/>
          </p:nvPr>
        </p:nvSpPr>
        <p:spPr/>
        <p:txBody>
          <a:bodyPr>
            <a:normAutofit fontScale="90000"/>
          </a:bodyPr>
          <a:lstStyle/>
          <a:p>
            <a:pPr algn="ctr"/>
            <a:r>
              <a:rPr lang="en-US" sz="4000" b="1" dirty="0">
                <a:latin typeface="Calibri" charset="0"/>
              </a:rPr>
              <a:t>The </a:t>
            </a:r>
            <a:r>
              <a:rPr lang="en-US" sz="4000" b="1" u="sng" dirty="0">
                <a:latin typeface="Calibri" charset="0"/>
              </a:rPr>
              <a:t>Strategic</a:t>
            </a:r>
            <a:r>
              <a:rPr lang="en-US" sz="4000" b="1" dirty="0">
                <a:latin typeface="Calibri" charset="0"/>
              </a:rPr>
              <a:t> Objectives (CTO level</a:t>
            </a:r>
            <a:r>
              <a:rPr lang="en-US" sz="4000" b="1" dirty="0" smtClean="0">
                <a:latin typeface="Calibri" charset="0"/>
              </a:rPr>
              <a:t>)</a:t>
            </a:r>
            <a:br>
              <a:rPr lang="en-US" sz="4000" b="1" dirty="0" smtClean="0">
                <a:latin typeface="Calibri" charset="0"/>
              </a:rPr>
            </a:br>
            <a:r>
              <a:rPr lang="en-US" sz="4000" dirty="0" smtClean="0">
                <a:latin typeface="Calibri" charset="0"/>
              </a:rPr>
              <a:t>Example from Ericsson Base Stations</a:t>
            </a:r>
            <a:endParaRPr lang="en-US" sz="4000" b="1" dirty="0">
              <a:latin typeface="Calibri" charset="0"/>
            </a:endParaRPr>
          </a:p>
        </p:txBody>
      </p:sp>
      <p:sp>
        <p:nvSpPr>
          <p:cNvPr id="12293" name="Rectangle 5"/>
          <p:cNvSpPr>
            <a:spLocks noGrp="1" noChangeArrowheads="1"/>
          </p:cNvSpPr>
          <p:nvPr>
            <p:ph type="body" idx="1"/>
          </p:nvPr>
        </p:nvSpPr>
        <p:spPr>
          <a:xfrm>
            <a:off x="457199" y="1417638"/>
            <a:ext cx="5687181" cy="4708525"/>
          </a:xfrm>
        </p:spPr>
        <p:txBody>
          <a:bodyPr>
            <a:normAutofit/>
          </a:bodyPr>
          <a:lstStyle/>
          <a:p>
            <a:pPr lvl="2">
              <a:lnSpc>
                <a:spcPct val="90000"/>
              </a:lnSpc>
              <a:spcBef>
                <a:spcPts val="600"/>
              </a:spcBef>
            </a:pPr>
            <a:r>
              <a:rPr lang="en-US" sz="2800" b="1" i="1" dirty="0" smtClean="0">
                <a:latin typeface="Arial"/>
                <a:cs typeface="Arial"/>
              </a:rPr>
              <a:t>the </a:t>
            </a:r>
            <a:r>
              <a:rPr lang="en-US" sz="2800" b="1" i="1" dirty="0">
                <a:latin typeface="Arial"/>
                <a:cs typeface="Arial"/>
              </a:rPr>
              <a:t>Fundamental Objectives (Profit, survival)</a:t>
            </a:r>
          </a:p>
          <a:p>
            <a:pPr lvl="2">
              <a:lnSpc>
                <a:spcPct val="90000"/>
              </a:lnSpc>
              <a:spcBef>
                <a:spcPts val="600"/>
              </a:spcBef>
            </a:pPr>
            <a:r>
              <a:rPr lang="en-US" sz="2800" b="1" i="1" dirty="0">
                <a:latin typeface="Arial"/>
                <a:cs typeface="Arial"/>
              </a:rPr>
              <a:t>Software Productivity:	</a:t>
            </a:r>
          </a:p>
          <a:p>
            <a:pPr lvl="3">
              <a:lnSpc>
                <a:spcPct val="90000"/>
              </a:lnSpc>
              <a:spcBef>
                <a:spcPts val="600"/>
              </a:spcBef>
            </a:pPr>
            <a:r>
              <a:rPr lang="en-US" sz="2000" b="1" i="1" dirty="0">
                <a:latin typeface="Arial"/>
                <a:cs typeface="Arial"/>
              </a:rPr>
              <a:t>Lines of Code Generation Ability</a:t>
            </a:r>
          </a:p>
          <a:p>
            <a:pPr lvl="2">
              <a:lnSpc>
                <a:spcPct val="90000"/>
              </a:lnSpc>
            </a:pPr>
            <a:r>
              <a:rPr lang="en-US" sz="2800" b="1" i="1" dirty="0">
                <a:latin typeface="Arial"/>
                <a:cs typeface="Arial"/>
              </a:rPr>
              <a:t>Lead-Time:	</a:t>
            </a:r>
          </a:p>
          <a:p>
            <a:pPr lvl="2">
              <a:lnSpc>
                <a:spcPct val="90000"/>
              </a:lnSpc>
            </a:pPr>
            <a:r>
              <a:rPr lang="en-US" sz="2800" b="1" i="1" dirty="0">
                <a:latin typeface="Arial"/>
                <a:cs typeface="Arial"/>
              </a:rPr>
              <a:t>Predictability.	</a:t>
            </a:r>
          </a:p>
          <a:p>
            <a:pPr lvl="2">
              <a:lnSpc>
                <a:spcPct val="90000"/>
              </a:lnSpc>
            </a:pPr>
            <a:r>
              <a:rPr lang="en-US" sz="2800" b="1" i="1" dirty="0">
                <a:latin typeface="Arial"/>
                <a:cs typeface="Arial"/>
              </a:rPr>
              <a:t>TTMP:  Predictability of Time To Market:	</a:t>
            </a:r>
          </a:p>
          <a:p>
            <a:pPr lvl="2">
              <a:lnSpc>
                <a:spcPct val="90000"/>
              </a:lnSpc>
            </a:pPr>
            <a:r>
              <a:rPr lang="en-US" sz="2800" b="1" i="1" dirty="0">
                <a:latin typeface="Arial"/>
                <a:cs typeface="Arial"/>
              </a:rPr>
              <a:t>Product Attributes:	</a:t>
            </a:r>
          </a:p>
          <a:p>
            <a:pPr lvl="2">
              <a:lnSpc>
                <a:spcPct val="90000"/>
              </a:lnSpc>
            </a:pPr>
            <a:r>
              <a:rPr lang="en-US" sz="2800" b="1" i="1" dirty="0">
                <a:latin typeface="Arial"/>
                <a:cs typeface="Arial"/>
              </a:rPr>
              <a:t>Customer Satisfaction:	</a:t>
            </a:r>
          </a:p>
          <a:p>
            <a:pPr lvl="2">
              <a:lnSpc>
                <a:spcPct val="90000"/>
              </a:lnSpc>
            </a:pPr>
            <a:r>
              <a:rPr lang="en-US" sz="2800" b="1" i="1" dirty="0">
                <a:latin typeface="Arial"/>
                <a:cs typeface="Arial"/>
              </a:rPr>
              <a:t>Profitability:	</a:t>
            </a:r>
          </a:p>
        </p:txBody>
      </p:sp>
      <p:pic>
        <p:nvPicPr>
          <p:cNvPr id="26630" name="Picture 5" descr="CTO_web-2.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19800" y="1308100"/>
            <a:ext cx="3022600" cy="448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3617393" y="6093575"/>
            <a:ext cx="4313004" cy="646331"/>
          </a:xfrm>
          <a:prstGeom prst="rect">
            <a:avLst/>
          </a:prstGeom>
          <a:noFill/>
        </p:spPr>
        <p:txBody>
          <a:bodyPr wrap="square" rtlCol="0">
            <a:spAutoFit/>
          </a:bodyPr>
          <a:lstStyle/>
          <a:p>
            <a:r>
              <a:rPr lang="en-GB" dirty="0"/>
              <a:t>Productivity Slides </a:t>
            </a:r>
            <a:r>
              <a:rPr lang="en-GB" dirty="0" err="1"/>
              <a:t>incl</a:t>
            </a:r>
            <a:r>
              <a:rPr lang="en-GB" dirty="0"/>
              <a:t> Ericsson</a:t>
            </a:r>
          </a:p>
          <a:p>
            <a:r>
              <a:rPr lang="en-GB" dirty="0"/>
              <a:t>http://</a:t>
            </a:r>
            <a:r>
              <a:rPr lang="en-GB" dirty="0" err="1"/>
              <a:t>www.gilb.com</a:t>
            </a:r>
            <a:r>
              <a:rPr lang="en-GB" dirty="0"/>
              <a:t>/dl559</a:t>
            </a:r>
          </a:p>
        </p:txBody>
      </p:sp>
    </p:spTree>
    <p:extLst>
      <p:ext uri="{BB962C8B-B14F-4D97-AF65-F5344CB8AC3E}">
        <p14:creationId xmlns:p14="http://schemas.microsoft.com/office/powerpoint/2010/main" val="244990883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723900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7" rIns="92075" bIns="46037"/>
          <a:lstStyle/>
          <a:p>
            <a:pPr algn="r"/>
            <a:r>
              <a:rPr lang="en-US" sz="1400">
                <a:latin typeface="Calibri" charset="0"/>
              </a:rPr>
              <a:t>6</a:t>
            </a:r>
          </a:p>
        </p:txBody>
      </p:sp>
      <p:sp>
        <p:nvSpPr>
          <p:cNvPr id="28675"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atin typeface="Calibri" charset="0"/>
            </a:endParaRPr>
          </a:p>
        </p:txBody>
      </p:sp>
      <p:sp>
        <p:nvSpPr>
          <p:cNvPr id="28676" name="Rectangle 4"/>
          <p:cNvSpPr>
            <a:spLocks noGrp="1" noChangeArrowheads="1"/>
          </p:cNvSpPr>
          <p:nvPr>
            <p:ph type="title"/>
          </p:nvPr>
        </p:nvSpPr>
        <p:spPr/>
        <p:txBody>
          <a:bodyPr>
            <a:noAutofit/>
          </a:bodyPr>
          <a:lstStyle/>
          <a:p>
            <a:pPr algn="ctr"/>
            <a:r>
              <a:rPr lang="ja-JP" altLang="en-US" sz="2400" b="1" dirty="0">
                <a:latin typeface="Calibri" charset="0"/>
              </a:rPr>
              <a:t>‘</a:t>
            </a:r>
            <a:r>
              <a:rPr lang="en-US" sz="2400" b="1" dirty="0">
                <a:latin typeface="Calibri" charset="0"/>
              </a:rPr>
              <a:t>Means</a:t>
            </a:r>
            <a:r>
              <a:rPr lang="ja-JP" altLang="en-US" sz="2400" b="1" dirty="0">
                <a:latin typeface="Calibri" charset="0"/>
              </a:rPr>
              <a:t>’</a:t>
            </a:r>
            <a:r>
              <a:rPr lang="en-US" sz="2400" b="1" dirty="0">
                <a:latin typeface="Calibri" charset="0"/>
              </a:rPr>
              <a:t> </a:t>
            </a:r>
            <a:r>
              <a:rPr lang="en-US" sz="2400" b="1" dirty="0" smtClean="0">
                <a:latin typeface="Calibri" charset="0"/>
              </a:rPr>
              <a:t>Objectives which support Strategic Objectives: </a:t>
            </a:r>
            <a:br>
              <a:rPr lang="en-US" sz="2400" b="1" dirty="0" smtClean="0">
                <a:latin typeface="Calibri" charset="0"/>
              </a:rPr>
            </a:br>
            <a:r>
              <a:rPr lang="en-US" sz="2400" b="1" dirty="0" smtClean="0">
                <a:latin typeface="Calibri" charset="0"/>
              </a:rPr>
              <a:t>all quantified in practice, </a:t>
            </a:r>
            <a:br>
              <a:rPr lang="en-US" sz="2400" b="1" dirty="0" smtClean="0">
                <a:latin typeface="Calibri" charset="0"/>
              </a:rPr>
            </a:br>
            <a:r>
              <a:rPr lang="en-US" sz="2400" b="1" dirty="0" smtClean="0">
                <a:latin typeface="Calibri" charset="0"/>
              </a:rPr>
              <a:t>see URL below</a:t>
            </a:r>
            <a:r>
              <a:rPr lang="en-US" sz="2400" b="1" dirty="0">
                <a:latin typeface="Calibri" charset="0"/>
              </a:rPr>
              <a:t>	</a:t>
            </a:r>
          </a:p>
        </p:txBody>
      </p:sp>
      <p:sp>
        <p:nvSpPr>
          <p:cNvPr id="14341" name="Rectangle 5"/>
          <p:cNvSpPr>
            <a:spLocks noGrp="1" noChangeArrowheads="1"/>
          </p:cNvSpPr>
          <p:nvPr>
            <p:ph type="body" idx="1"/>
          </p:nvPr>
        </p:nvSpPr>
        <p:spPr>
          <a:xfrm>
            <a:off x="0" y="1600200"/>
            <a:ext cx="5791200" cy="4525963"/>
          </a:xfrm>
        </p:spPr>
        <p:txBody>
          <a:bodyPr>
            <a:normAutofit/>
          </a:bodyPr>
          <a:lstStyle/>
          <a:p>
            <a:pPr lvl="1">
              <a:lnSpc>
                <a:spcPct val="80000"/>
              </a:lnSpc>
              <a:spcBef>
                <a:spcPts val="600"/>
              </a:spcBef>
            </a:pPr>
            <a:r>
              <a:rPr lang="en-US" sz="2400" b="1">
                <a:latin typeface="Calibri" charset="0"/>
              </a:rPr>
              <a:t>Support the </a:t>
            </a:r>
            <a:r>
              <a:rPr lang="en-US" sz="3300" b="1">
                <a:solidFill>
                  <a:srgbClr val="FF0000"/>
                </a:solidFill>
                <a:latin typeface="Calibri" charset="0"/>
              </a:rPr>
              <a:t>Strategic </a:t>
            </a:r>
            <a:r>
              <a:rPr lang="en-US" sz="2400" b="1">
                <a:latin typeface="Calibri" charset="0"/>
              </a:rPr>
              <a:t>Objectives	</a:t>
            </a:r>
          </a:p>
          <a:p>
            <a:pPr lvl="2">
              <a:lnSpc>
                <a:spcPct val="80000"/>
              </a:lnSpc>
            </a:pPr>
            <a:r>
              <a:rPr lang="en-US" sz="2700" b="1" i="1">
                <a:latin typeface="Calibri" charset="0"/>
              </a:rPr>
              <a:t>Complaints:	</a:t>
            </a:r>
          </a:p>
          <a:p>
            <a:pPr lvl="2">
              <a:lnSpc>
                <a:spcPct val="80000"/>
              </a:lnSpc>
            </a:pPr>
            <a:r>
              <a:rPr lang="en-US" sz="2700" b="1" i="1">
                <a:latin typeface="Calibri" charset="0"/>
              </a:rPr>
              <a:t>Feature Production:	</a:t>
            </a:r>
          </a:p>
          <a:p>
            <a:pPr lvl="2">
              <a:lnSpc>
                <a:spcPct val="80000"/>
              </a:lnSpc>
            </a:pPr>
            <a:r>
              <a:rPr lang="en-US" sz="2700" b="1" i="1">
                <a:latin typeface="Calibri" charset="0"/>
              </a:rPr>
              <a:t>Rework Costs:	</a:t>
            </a:r>
          </a:p>
          <a:p>
            <a:pPr lvl="2">
              <a:lnSpc>
                <a:spcPct val="80000"/>
              </a:lnSpc>
            </a:pPr>
            <a:r>
              <a:rPr lang="en-US" sz="2700" b="1" i="1">
                <a:latin typeface="Calibri" charset="0"/>
              </a:rPr>
              <a:t>Installation Ability:	</a:t>
            </a:r>
          </a:p>
          <a:p>
            <a:pPr lvl="2">
              <a:lnSpc>
                <a:spcPct val="80000"/>
              </a:lnSpc>
            </a:pPr>
            <a:r>
              <a:rPr lang="en-US" sz="2700" b="1" i="1">
                <a:latin typeface="Calibri" charset="0"/>
              </a:rPr>
              <a:t>Service Costs:	</a:t>
            </a:r>
          </a:p>
          <a:p>
            <a:pPr lvl="2">
              <a:lnSpc>
                <a:spcPct val="80000"/>
              </a:lnSpc>
            </a:pPr>
            <a:r>
              <a:rPr lang="en-US" sz="2700" b="1" i="1">
                <a:latin typeface="Calibri" charset="0"/>
              </a:rPr>
              <a:t>Training Costs:	</a:t>
            </a:r>
          </a:p>
          <a:p>
            <a:pPr lvl="2">
              <a:lnSpc>
                <a:spcPct val="80000"/>
              </a:lnSpc>
            </a:pPr>
            <a:r>
              <a:rPr lang="en-US" sz="2700" b="1" i="1">
                <a:latin typeface="Calibri" charset="0"/>
              </a:rPr>
              <a:t>Specification Defectiveness:	</a:t>
            </a:r>
          </a:p>
          <a:p>
            <a:pPr lvl="2">
              <a:lnSpc>
                <a:spcPct val="80000"/>
              </a:lnSpc>
            </a:pPr>
            <a:r>
              <a:rPr lang="en-US" sz="2700" b="1" i="1">
                <a:latin typeface="Calibri" charset="0"/>
              </a:rPr>
              <a:t>Specification Quality:	</a:t>
            </a:r>
          </a:p>
          <a:p>
            <a:pPr lvl="2">
              <a:lnSpc>
                <a:spcPct val="80000"/>
              </a:lnSpc>
            </a:pPr>
            <a:r>
              <a:rPr lang="en-US" sz="2700" b="1" i="1">
                <a:latin typeface="Calibri" charset="0"/>
              </a:rPr>
              <a:t>Improvement ROI:</a:t>
            </a:r>
            <a:r>
              <a:rPr lang="en-US" sz="2700" b="1">
                <a:latin typeface="Calibri" charset="0"/>
              </a:rPr>
              <a:t>	</a:t>
            </a:r>
            <a:endParaRPr lang="en-US" sz="2000">
              <a:latin typeface="Calibri" charset="0"/>
            </a:endParaRPr>
          </a:p>
          <a:p>
            <a:pPr>
              <a:lnSpc>
                <a:spcPct val="80000"/>
              </a:lnSpc>
            </a:pPr>
            <a:endParaRPr lang="en-US" sz="2000">
              <a:latin typeface="Calibri" charset="0"/>
            </a:endParaRPr>
          </a:p>
        </p:txBody>
      </p:sp>
      <p:sp>
        <p:nvSpPr>
          <p:cNvPr id="28678" name="TextBox 5"/>
          <p:cNvSpPr txBox="1">
            <a:spLocks noChangeArrowheads="1"/>
          </p:cNvSpPr>
          <p:nvPr/>
        </p:nvSpPr>
        <p:spPr bwMode="auto">
          <a:xfrm>
            <a:off x="5334000" y="4114800"/>
            <a:ext cx="3803650" cy="258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charset="0"/>
                <a:ea typeface="ＭＳ Ｐゴシック" charset="0"/>
                <a:cs typeface="ＭＳ Ｐゴシック" charset="0"/>
              </a:defRPr>
            </a:lvl1pPr>
            <a:lvl2pPr marL="37931725" indent="-37474525">
              <a:defRPr>
                <a:solidFill>
                  <a:schemeClr val="tx1"/>
                </a:solidFill>
                <a:latin typeface="Calibri" charset="0"/>
                <a:ea typeface="ＭＳ Ｐゴシック" charset="0"/>
              </a:defRPr>
            </a:lvl2pPr>
            <a:lvl3pPr>
              <a:defRPr>
                <a:solidFill>
                  <a:schemeClr val="tx1"/>
                </a:solidFill>
                <a:latin typeface="Calibri" charset="0"/>
                <a:ea typeface="ＭＳ Ｐゴシック" charset="0"/>
              </a:defRPr>
            </a:lvl3pPr>
            <a:lvl4pPr>
              <a:defRPr>
                <a:solidFill>
                  <a:schemeClr val="tx1"/>
                </a:solidFill>
                <a:latin typeface="Calibri" charset="0"/>
                <a:ea typeface="ＭＳ Ｐゴシック" charset="0"/>
              </a:defRPr>
            </a:lvl4pPr>
            <a:lvl5pPr>
              <a:defRPr>
                <a:solidFill>
                  <a:schemeClr val="tx1"/>
                </a:solidFill>
                <a:latin typeface="Calibri" charset="0"/>
                <a:ea typeface="ＭＳ Ｐゴシック" charset="0"/>
              </a:defRPr>
            </a:lvl5pPr>
            <a:lvl6pPr marL="457200" fontAlgn="base">
              <a:spcBef>
                <a:spcPct val="0"/>
              </a:spcBef>
              <a:spcAft>
                <a:spcPct val="0"/>
              </a:spcAft>
              <a:defRPr>
                <a:solidFill>
                  <a:schemeClr val="tx1"/>
                </a:solidFill>
                <a:latin typeface="Calibri" charset="0"/>
                <a:ea typeface="ＭＳ Ｐゴシック" charset="0"/>
              </a:defRPr>
            </a:lvl6pPr>
            <a:lvl7pPr marL="914400" fontAlgn="base">
              <a:spcBef>
                <a:spcPct val="0"/>
              </a:spcBef>
              <a:spcAft>
                <a:spcPct val="0"/>
              </a:spcAft>
              <a:defRPr>
                <a:solidFill>
                  <a:schemeClr val="tx1"/>
                </a:solidFill>
                <a:latin typeface="Calibri" charset="0"/>
                <a:ea typeface="ＭＳ Ｐゴシック" charset="0"/>
              </a:defRPr>
            </a:lvl7pPr>
            <a:lvl8pPr marL="1371600" fontAlgn="base">
              <a:spcBef>
                <a:spcPct val="0"/>
              </a:spcBef>
              <a:spcAft>
                <a:spcPct val="0"/>
              </a:spcAft>
              <a:defRPr>
                <a:solidFill>
                  <a:schemeClr val="tx1"/>
                </a:solidFill>
                <a:latin typeface="Calibri" charset="0"/>
                <a:ea typeface="ＭＳ Ｐゴシック" charset="0"/>
              </a:defRPr>
            </a:lvl8pPr>
            <a:lvl9pPr marL="1828800" fontAlgn="base">
              <a:spcBef>
                <a:spcPct val="0"/>
              </a:spcBef>
              <a:spcAft>
                <a:spcPct val="0"/>
              </a:spcAft>
              <a:defRPr>
                <a:solidFill>
                  <a:schemeClr val="tx1"/>
                </a:solidFill>
                <a:latin typeface="Calibri" charset="0"/>
                <a:ea typeface="ＭＳ Ｐゴシック" charset="0"/>
              </a:defRPr>
            </a:lvl9pPr>
          </a:lstStyle>
          <a:p>
            <a:pPr algn="ctr"/>
            <a:r>
              <a:rPr lang="en-US" b="1">
                <a:latin typeface="Bradley Hand ITC TT-Bold" charset="0"/>
                <a:cs typeface="Bradley Hand ITC TT-Bold" charset="0"/>
              </a:rPr>
              <a:t>"Let no man turn aside, </a:t>
            </a:r>
          </a:p>
          <a:p>
            <a:pPr algn="ctr"/>
            <a:r>
              <a:rPr lang="en-US" b="1">
                <a:latin typeface="Bradley Hand ITC TT-Bold" charset="0"/>
                <a:cs typeface="Bradley Hand ITC TT-Bold" charset="0"/>
              </a:rPr>
              <a:t>ever so slightly, </a:t>
            </a:r>
          </a:p>
          <a:p>
            <a:pPr algn="ctr"/>
            <a:r>
              <a:rPr lang="en-US" b="1">
                <a:latin typeface="Bradley Hand ITC TT-Bold" charset="0"/>
                <a:cs typeface="Bradley Hand ITC TT-Bold" charset="0"/>
              </a:rPr>
              <a:t>from the broad path of honour,</a:t>
            </a:r>
          </a:p>
          <a:p>
            <a:pPr algn="ctr"/>
            <a:r>
              <a:rPr lang="en-US" b="1">
                <a:latin typeface="Bradley Hand ITC TT-Bold" charset="0"/>
                <a:cs typeface="Bradley Hand ITC TT-Bold" charset="0"/>
              </a:rPr>
              <a:t>on the plausible pretence</a:t>
            </a:r>
          </a:p>
          <a:p>
            <a:pPr algn="ctr"/>
            <a:r>
              <a:rPr lang="en-US" b="1">
                <a:latin typeface="Bradley Hand ITC TT-Bold" charset="0"/>
                <a:cs typeface="Bradley Hand ITC TT-Bold" charset="0"/>
              </a:rPr>
              <a:t> that he is justified by the goodness</a:t>
            </a:r>
          </a:p>
          <a:p>
            <a:pPr algn="ctr"/>
            <a:r>
              <a:rPr lang="en-US" b="1">
                <a:latin typeface="Bradley Hand ITC TT-Bold" charset="0"/>
                <a:cs typeface="Bradley Hand ITC TT-Bold" charset="0"/>
              </a:rPr>
              <a:t> of his end. </a:t>
            </a:r>
          </a:p>
          <a:p>
            <a:pPr algn="ctr"/>
            <a:r>
              <a:rPr lang="en-US" b="1">
                <a:latin typeface="Bradley Hand ITC TT-Bold" charset="0"/>
                <a:cs typeface="Bradley Hand ITC TT-Bold" charset="0"/>
              </a:rPr>
              <a:t>All good ends can be worked out</a:t>
            </a:r>
          </a:p>
          <a:p>
            <a:pPr algn="ctr"/>
            <a:r>
              <a:rPr lang="en-US" b="1">
                <a:latin typeface="Bradley Hand ITC TT-Bold" charset="0"/>
                <a:cs typeface="Bradley Hand ITC TT-Bold" charset="0"/>
              </a:rPr>
              <a:t> by good means." </a:t>
            </a:r>
            <a:r>
              <a:rPr lang="en-US" b="1" i="1">
                <a:latin typeface="Bradley Hand ITC TT-Bold" charset="0"/>
                <a:cs typeface="Bradley Hand ITC TT-Bold" charset="0"/>
                <a:hlinkClick r:id="rId3"/>
              </a:rPr>
              <a:t>Charles Dickens</a:t>
            </a:r>
            <a:endParaRPr lang="en-US" b="1">
              <a:latin typeface="Bradley Hand ITC TT-Bold" charset="0"/>
              <a:cs typeface="Bradley Hand ITC TT-Bold" charset="0"/>
            </a:endParaRPr>
          </a:p>
        </p:txBody>
      </p:sp>
      <p:pic>
        <p:nvPicPr>
          <p:cNvPr id="28679" name="Picture 6" descr="Picture 5.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880100" y="1417638"/>
            <a:ext cx="2730500" cy="2620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1533340" y="5791200"/>
            <a:ext cx="4313004" cy="646331"/>
          </a:xfrm>
          <a:prstGeom prst="rect">
            <a:avLst/>
          </a:prstGeom>
          <a:noFill/>
        </p:spPr>
        <p:txBody>
          <a:bodyPr wrap="square" rtlCol="0">
            <a:spAutoFit/>
          </a:bodyPr>
          <a:lstStyle/>
          <a:p>
            <a:r>
              <a:rPr lang="en-GB" dirty="0"/>
              <a:t>Productivity Slides </a:t>
            </a:r>
            <a:r>
              <a:rPr lang="en-GB" dirty="0" err="1"/>
              <a:t>incl</a:t>
            </a:r>
            <a:r>
              <a:rPr lang="en-GB" dirty="0"/>
              <a:t> Ericsson</a:t>
            </a:r>
          </a:p>
          <a:p>
            <a:r>
              <a:rPr lang="en-GB" dirty="0"/>
              <a:t>http://</a:t>
            </a:r>
            <a:r>
              <a:rPr lang="en-GB" dirty="0" err="1"/>
              <a:t>www.gilb.com</a:t>
            </a:r>
            <a:r>
              <a:rPr lang="en-GB" dirty="0"/>
              <a:t>/dl559</a:t>
            </a:r>
          </a:p>
        </p:txBody>
      </p:sp>
    </p:spTree>
    <p:extLst>
      <p:ext uri="{BB962C8B-B14F-4D97-AF65-F5344CB8AC3E}">
        <p14:creationId xmlns:p14="http://schemas.microsoft.com/office/powerpoint/2010/main" val="276809937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Defining ‘Agile’</a:t>
            </a:r>
            <a:endParaRPr lang="en-GB" dirty="0"/>
          </a:p>
        </p:txBody>
      </p:sp>
      <p:sp>
        <p:nvSpPr>
          <p:cNvPr id="3" name="Content Placeholder 2"/>
          <p:cNvSpPr>
            <a:spLocks noGrp="1"/>
          </p:cNvSpPr>
          <p:nvPr>
            <p:ph sz="half" idx="1"/>
          </p:nvPr>
        </p:nvSpPr>
        <p:spPr>
          <a:xfrm>
            <a:off x="0" y="1417638"/>
            <a:ext cx="4648200" cy="4938712"/>
          </a:xfrm>
        </p:spPr>
        <p:txBody>
          <a:bodyPr>
            <a:normAutofit fontScale="85000" lnSpcReduction="20000"/>
          </a:bodyPr>
          <a:lstStyle/>
          <a:p>
            <a:r>
              <a:rPr lang="en-GB" dirty="0" smtClean="0"/>
              <a:t>“Any set of tactics that </a:t>
            </a:r>
            <a:r>
              <a:rPr lang="en-GB" b="1" dirty="0" smtClean="0"/>
              <a:t>enable a prioritised stream of useful results</a:t>
            </a:r>
            <a:r>
              <a:rPr lang="en-GB" i="1" dirty="0" smtClean="0"/>
              <a:t>, in spite of a changing environment”</a:t>
            </a:r>
          </a:p>
          <a:p>
            <a:pPr lvl="3"/>
            <a:r>
              <a:rPr lang="en-GB" dirty="0"/>
              <a:t> </a:t>
            </a:r>
            <a:r>
              <a:rPr lang="en-GB" dirty="0" smtClean="0"/>
              <a:t> 		</a:t>
            </a:r>
            <a:r>
              <a:rPr lang="en-GB" dirty="0" err="1" smtClean="0"/>
              <a:t>TsG</a:t>
            </a:r>
            <a:r>
              <a:rPr lang="en-GB" dirty="0" smtClean="0"/>
              <a:t> 7 June 2013</a:t>
            </a:r>
          </a:p>
          <a:p>
            <a:endParaRPr lang="en-GB" dirty="0"/>
          </a:p>
          <a:p>
            <a:r>
              <a:rPr lang="en-GB" dirty="0" smtClean="0"/>
              <a:t>A focus on ‘Agile’, is the </a:t>
            </a:r>
            <a:r>
              <a:rPr lang="en-GB" i="1" dirty="0" smtClean="0"/>
              <a:t>wrong</a:t>
            </a:r>
            <a:r>
              <a:rPr lang="en-GB" dirty="0" smtClean="0"/>
              <a:t> level of focus.</a:t>
            </a:r>
          </a:p>
          <a:p>
            <a:pPr lvl="1"/>
            <a:r>
              <a:rPr lang="en-GB" dirty="0" smtClean="0"/>
              <a:t>Using agile tactics that ‘work’, is a good idea.</a:t>
            </a:r>
          </a:p>
          <a:p>
            <a:r>
              <a:rPr lang="en-GB" b="1" dirty="0" smtClean="0"/>
              <a:t>Focus on </a:t>
            </a:r>
            <a:r>
              <a:rPr lang="en-GB" b="1" i="1" dirty="0" smtClean="0"/>
              <a:t>results</a:t>
            </a:r>
            <a:r>
              <a:rPr lang="en-GB" b="1" dirty="0" smtClean="0"/>
              <a:t>, no matter what.</a:t>
            </a:r>
          </a:p>
          <a:p>
            <a:r>
              <a:rPr lang="en-GB" dirty="0" smtClean="0"/>
              <a:t>As a government minister, I was asked to give ideas to, put it   “Value for Money”</a:t>
            </a:r>
            <a:endParaRPr lang="en-GB" dirty="0"/>
          </a:p>
        </p:txBody>
      </p:sp>
      <p:pic>
        <p:nvPicPr>
          <p:cNvPr id="8" name="Content Placeholder 7"/>
          <p:cNvPicPr>
            <a:picLocks noGrp="1" noChangeAspect="1"/>
          </p:cNvPicPr>
          <p:nvPr>
            <p:ph sz="half" idx="2"/>
          </p:nvPr>
        </p:nvPicPr>
        <p:blipFill>
          <a:blip r:embed="rId3"/>
          <a:srcRect t="-23441" b="-23441"/>
          <a:stretch>
            <a:fillRect/>
          </a:stretch>
        </p:blipFill>
        <p:spPr/>
      </p:pic>
      <p:sp>
        <p:nvSpPr>
          <p:cNvPr id="4" name="Date Placeholder 3"/>
          <p:cNvSpPr>
            <a:spLocks noGrp="1"/>
          </p:cNvSpPr>
          <p:nvPr>
            <p:ph type="dt" sz="half" idx="10"/>
          </p:nvPr>
        </p:nvSpPr>
        <p:spPr/>
        <p:txBody>
          <a:bodyPr/>
          <a:lstStyle/>
          <a:p>
            <a:fld id="{07CA5525-D6ED-EF41-AD51-C6A21C8F341C}" type="datetime2">
              <a:rPr lang="en-GB" smtClean="0"/>
              <a:t>Thursday 16 April 15</a:t>
            </a:fld>
            <a:endParaRPr lang="en-GB"/>
          </a:p>
        </p:txBody>
      </p:sp>
      <p:sp>
        <p:nvSpPr>
          <p:cNvPr id="5" name="Footer Placeholder 4"/>
          <p:cNvSpPr>
            <a:spLocks noGrp="1"/>
          </p:cNvSpPr>
          <p:nvPr>
            <p:ph type="ftr" sz="quarter" idx="11"/>
          </p:nvPr>
        </p:nvSpPr>
        <p:spPr/>
        <p:txBody>
          <a:bodyPr/>
          <a:lstStyle/>
          <a:p>
            <a:r>
              <a:rPr lang="en-GB" smtClean="0"/>
              <a:t>© Gilb.com</a:t>
            </a:r>
            <a:endParaRPr lang="en-GB"/>
          </a:p>
        </p:txBody>
      </p:sp>
      <p:sp>
        <p:nvSpPr>
          <p:cNvPr id="6" name="Slide Number Placeholder 5"/>
          <p:cNvSpPr>
            <a:spLocks noGrp="1"/>
          </p:cNvSpPr>
          <p:nvPr>
            <p:ph type="sldNum" sz="quarter" idx="12"/>
          </p:nvPr>
        </p:nvSpPr>
        <p:spPr/>
        <p:txBody>
          <a:bodyPr/>
          <a:lstStyle/>
          <a:p>
            <a:fld id="{05BE5B9A-02D3-7648-9787-90701598E634}" type="slidenum">
              <a:rPr lang="en-GB" smtClean="0"/>
              <a:t>2</a:t>
            </a:fld>
            <a:endParaRPr lang="en-GB"/>
          </a:p>
        </p:txBody>
      </p:sp>
    </p:spTree>
    <p:extLst>
      <p:ext uri="{BB962C8B-B14F-4D97-AF65-F5344CB8AC3E}">
        <p14:creationId xmlns:p14="http://schemas.microsoft.com/office/powerpoint/2010/main" val="3615399867"/>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3"/>
          <a:srcRect t="-38159" b="-38159"/>
          <a:stretch>
            <a:fillRect/>
          </a:stretch>
        </p:blipFill>
        <p:spPr/>
      </p:pic>
      <p:sp>
        <p:nvSpPr>
          <p:cNvPr id="3" name="Date Placeholder 2"/>
          <p:cNvSpPr>
            <a:spLocks noGrp="1"/>
          </p:cNvSpPr>
          <p:nvPr>
            <p:ph type="dt" sz="half" idx="10"/>
          </p:nvPr>
        </p:nvSpPr>
        <p:spPr/>
        <p:txBody>
          <a:bodyPr/>
          <a:lstStyle/>
          <a:p>
            <a:fld id="{7D2FD90C-93C9-6342-8101-1A087A72801C}" type="datetime4">
              <a:rPr lang="en-US" smtClean="0"/>
              <a:pPr/>
              <a:t>April 16, 2015</a:t>
            </a:fld>
            <a:endParaRPr lang="en-GB"/>
          </a:p>
        </p:txBody>
      </p:sp>
      <p:sp>
        <p:nvSpPr>
          <p:cNvPr id="4" name="Footer Placeholder 3"/>
          <p:cNvSpPr>
            <a:spLocks noGrp="1"/>
          </p:cNvSpPr>
          <p:nvPr>
            <p:ph type="ftr" sz="quarter" idx="11"/>
          </p:nvPr>
        </p:nvSpPr>
        <p:spPr/>
        <p:txBody>
          <a:bodyPr/>
          <a:lstStyle/>
          <a:p>
            <a:r>
              <a:rPr lang="en-US" smtClean="0"/>
              <a:t>© Gilb.com      Agility is the Tool</a:t>
            </a:r>
            <a:endParaRPr lang="en-GB"/>
          </a:p>
        </p:txBody>
      </p:sp>
      <p:sp>
        <p:nvSpPr>
          <p:cNvPr id="5" name="Slide Number Placeholder 4"/>
          <p:cNvSpPr>
            <a:spLocks noGrp="1"/>
          </p:cNvSpPr>
          <p:nvPr>
            <p:ph type="sldNum" sz="quarter" idx="12"/>
          </p:nvPr>
        </p:nvSpPr>
        <p:spPr/>
        <p:txBody>
          <a:bodyPr/>
          <a:lstStyle/>
          <a:p>
            <a:fld id="{18F51ADA-292D-0C4D-830D-A064BE0D8AF0}" type="slidenum">
              <a:rPr lang="en-GB" smtClean="0"/>
              <a:pPr/>
              <a:t>20</a:t>
            </a:fld>
            <a:endParaRPr lang="en-GB"/>
          </a:p>
        </p:txBody>
      </p:sp>
      <p:sp>
        <p:nvSpPr>
          <p:cNvPr id="6" name="Title 5"/>
          <p:cNvSpPr>
            <a:spLocks noGrp="1"/>
          </p:cNvSpPr>
          <p:nvPr>
            <p:ph type="title"/>
          </p:nvPr>
        </p:nvSpPr>
        <p:spPr/>
        <p:txBody>
          <a:bodyPr/>
          <a:lstStyle/>
          <a:p>
            <a:pPr algn="ctr"/>
            <a:r>
              <a:rPr lang="en-GB" dirty="0" smtClean="0">
                <a:solidFill>
                  <a:srgbClr val="FF0000"/>
                </a:solidFill>
              </a:rPr>
              <a:t>Simple Product Owner (Ambler)</a:t>
            </a:r>
            <a:endParaRPr lang="en-GB" dirty="0">
              <a:solidFill>
                <a:srgbClr val="FF0000"/>
              </a:solidFill>
            </a:endParaRPr>
          </a:p>
        </p:txBody>
      </p:sp>
      <p:sp>
        <p:nvSpPr>
          <p:cNvPr id="8" name="TextBox 7"/>
          <p:cNvSpPr txBox="1"/>
          <p:nvPr/>
        </p:nvSpPr>
        <p:spPr>
          <a:xfrm>
            <a:off x="1874762" y="6007291"/>
            <a:ext cx="6789539" cy="369332"/>
          </a:xfrm>
          <a:prstGeom prst="rect">
            <a:avLst/>
          </a:prstGeom>
          <a:noFill/>
        </p:spPr>
        <p:txBody>
          <a:bodyPr wrap="none" rtlCol="0">
            <a:spAutoFit/>
          </a:bodyPr>
          <a:lstStyle/>
          <a:p>
            <a:r>
              <a:rPr lang="en-GB" dirty="0">
                <a:hlinkClick r:id="rId4"/>
              </a:rPr>
              <a:t>http://www.agilemodeling.com/essays/productOwner.htm</a:t>
            </a:r>
            <a:endParaRPr lang="en-GB" dirty="0"/>
          </a:p>
        </p:txBody>
      </p:sp>
    </p:spTree>
    <p:extLst>
      <p:ext uri="{BB962C8B-B14F-4D97-AF65-F5344CB8AC3E}">
        <p14:creationId xmlns:p14="http://schemas.microsoft.com/office/powerpoint/2010/main" val="212455294"/>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37789" y="4682672"/>
            <a:ext cx="1622244" cy="1461709"/>
          </a:xfrm>
          <a:prstGeom prst="rect">
            <a:avLst/>
          </a:prstGeom>
        </p:spPr>
      </p:pic>
      <p:sp>
        <p:nvSpPr>
          <p:cNvPr id="2" name="Content Placeholder 1"/>
          <p:cNvSpPr>
            <a:spLocks noGrp="1"/>
          </p:cNvSpPr>
          <p:nvPr>
            <p:ph idx="1"/>
          </p:nvPr>
        </p:nvSpPr>
        <p:spPr>
          <a:xfrm>
            <a:off x="457200" y="1185334"/>
            <a:ext cx="8686800" cy="4821958"/>
          </a:xfrm>
        </p:spPr>
        <p:txBody>
          <a:bodyPr>
            <a:noAutofit/>
          </a:bodyPr>
          <a:lstStyle/>
          <a:p>
            <a:pPr marL="393192" lvl="1" indent="0">
              <a:buNone/>
            </a:pPr>
            <a:r>
              <a:rPr lang="en-US" sz="2000" u="sng" dirty="0">
                <a:latin typeface="Arial"/>
                <a:cs typeface="Arial"/>
              </a:rPr>
              <a:t>Background</a:t>
            </a:r>
            <a:r>
              <a:rPr lang="en-US" sz="2000" dirty="0">
                <a:latin typeface="Arial"/>
                <a:cs typeface="Arial"/>
              </a:rPr>
              <a:t>: this policy defines the expectations for a </a:t>
            </a:r>
            <a:r>
              <a:rPr lang="en-US" sz="2000" b="1" dirty="0">
                <a:latin typeface="Arial"/>
                <a:cs typeface="Arial"/>
              </a:rPr>
              <a:t>‘Product Owner’ (PO) for serious, critical, large, and complex systems.</a:t>
            </a:r>
          </a:p>
          <a:p>
            <a:pPr marL="630936" lvl="2" indent="0">
              <a:buNone/>
            </a:pPr>
            <a:r>
              <a:rPr lang="en-US" sz="2000" dirty="0" smtClean="0">
                <a:latin typeface="Arial"/>
                <a:cs typeface="Arial"/>
              </a:rPr>
              <a:t>1. This </a:t>
            </a:r>
            <a:r>
              <a:rPr lang="en-US" sz="2000" dirty="0">
                <a:latin typeface="Arial"/>
                <a:cs typeface="Arial"/>
              </a:rPr>
              <a:t>implies that it is not enough to manage a simple stream (Backlog) of ‘user stories’ fed to a programming team.</a:t>
            </a:r>
          </a:p>
          <a:p>
            <a:pPr marL="630936" lvl="2" indent="0">
              <a:buNone/>
            </a:pPr>
            <a:r>
              <a:rPr lang="en-US" sz="2000" dirty="0" smtClean="0">
                <a:latin typeface="Arial"/>
                <a:cs typeface="Arial"/>
              </a:rPr>
              <a:t>2. It </a:t>
            </a:r>
            <a:r>
              <a:rPr lang="en-US" sz="2000" dirty="0">
                <a:latin typeface="Arial"/>
                <a:cs typeface="Arial"/>
              </a:rPr>
              <a:t>is necessary to communicate with a </a:t>
            </a:r>
            <a:r>
              <a:rPr lang="en-US" sz="2000" b="1" i="1" dirty="0">
                <a:latin typeface="Arial"/>
                <a:cs typeface="Arial"/>
              </a:rPr>
              <a:t>systems engineering </a:t>
            </a:r>
            <a:r>
              <a:rPr lang="en-US" sz="2000" dirty="0">
                <a:latin typeface="Arial"/>
                <a:cs typeface="Arial"/>
              </a:rPr>
              <a:t>team, developing or maintaining the ‘Product’.</a:t>
            </a:r>
          </a:p>
          <a:p>
            <a:pPr marL="914400" lvl="3" indent="0">
              <a:buNone/>
            </a:pPr>
            <a:r>
              <a:rPr lang="en-US" sz="2000" b="1" dirty="0">
                <a:latin typeface="Arial"/>
                <a:cs typeface="Arial"/>
              </a:rPr>
              <a:t>System</a:t>
            </a:r>
            <a:r>
              <a:rPr lang="en-US" sz="2000" dirty="0">
                <a:latin typeface="Arial"/>
                <a:cs typeface="Arial"/>
              </a:rPr>
              <a:t> implies management of all technological components, people, data, hardware, organization, training, motivation, and programs.</a:t>
            </a:r>
          </a:p>
          <a:p>
            <a:pPr marL="914400" lvl="3" indent="0">
              <a:buNone/>
            </a:pPr>
            <a:r>
              <a:rPr lang="en-US" sz="2000" b="1" dirty="0">
                <a:latin typeface="Arial"/>
                <a:cs typeface="Arial"/>
              </a:rPr>
              <a:t>Engineering</a:t>
            </a:r>
            <a:r>
              <a:rPr lang="en-US" sz="2000" dirty="0">
                <a:latin typeface="Arial"/>
                <a:cs typeface="Arial"/>
              </a:rPr>
              <a:t>: means systematic and quantified, ‘real’ engineering processes, where proactive design is used to manage system performance (incl. all qualities) attributes and costs</a:t>
            </a:r>
            <a:r>
              <a:rPr lang="en-US" sz="1200" dirty="0"/>
              <a:t>. </a:t>
            </a:r>
          </a:p>
          <a:p>
            <a:endParaRPr lang="en-GB" sz="2400" dirty="0"/>
          </a:p>
        </p:txBody>
      </p:sp>
      <p:sp>
        <p:nvSpPr>
          <p:cNvPr id="3" name="Date Placeholder 2"/>
          <p:cNvSpPr>
            <a:spLocks noGrp="1"/>
          </p:cNvSpPr>
          <p:nvPr>
            <p:ph type="dt" sz="half" idx="10"/>
          </p:nvPr>
        </p:nvSpPr>
        <p:spPr/>
        <p:txBody>
          <a:bodyPr/>
          <a:lstStyle/>
          <a:p>
            <a:fld id="{7D2FD90C-93C9-6342-8101-1A087A72801C}" type="datetime4">
              <a:rPr lang="en-US" smtClean="0"/>
              <a:pPr/>
              <a:t>April 16, 2015</a:t>
            </a:fld>
            <a:endParaRPr lang="en-GB"/>
          </a:p>
        </p:txBody>
      </p:sp>
      <p:sp>
        <p:nvSpPr>
          <p:cNvPr id="4" name="Footer Placeholder 3"/>
          <p:cNvSpPr>
            <a:spLocks noGrp="1"/>
          </p:cNvSpPr>
          <p:nvPr>
            <p:ph type="ftr" sz="quarter" idx="11"/>
          </p:nvPr>
        </p:nvSpPr>
        <p:spPr/>
        <p:txBody>
          <a:bodyPr/>
          <a:lstStyle/>
          <a:p>
            <a:r>
              <a:rPr lang="en-US" smtClean="0"/>
              <a:t>© Gilb.com      Agility is the Tool</a:t>
            </a:r>
            <a:endParaRPr lang="en-GB"/>
          </a:p>
        </p:txBody>
      </p:sp>
      <p:sp>
        <p:nvSpPr>
          <p:cNvPr id="5" name="Slide Number Placeholder 4"/>
          <p:cNvSpPr>
            <a:spLocks noGrp="1"/>
          </p:cNvSpPr>
          <p:nvPr>
            <p:ph type="sldNum" sz="quarter" idx="12"/>
          </p:nvPr>
        </p:nvSpPr>
        <p:spPr/>
        <p:txBody>
          <a:bodyPr/>
          <a:lstStyle/>
          <a:p>
            <a:fld id="{18F51ADA-292D-0C4D-830D-A064BE0D8AF0}" type="slidenum">
              <a:rPr lang="en-GB" smtClean="0"/>
              <a:pPr/>
              <a:t>21</a:t>
            </a:fld>
            <a:endParaRPr lang="en-GB"/>
          </a:p>
        </p:txBody>
      </p:sp>
      <p:sp>
        <p:nvSpPr>
          <p:cNvPr id="6" name="Title 5"/>
          <p:cNvSpPr>
            <a:spLocks noGrp="1"/>
          </p:cNvSpPr>
          <p:nvPr>
            <p:ph type="title"/>
          </p:nvPr>
        </p:nvSpPr>
        <p:spPr/>
        <p:txBody>
          <a:bodyPr>
            <a:noAutofit/>
          </a:bodyPr>
          <a:lstStyle/>
          <a:p>
            <a:pPr lvl="0" algn="ctr"/>
            <a:r>
              <a:rPr lang="en-US" sz="2800" dirty="0">
                <a:solidFill>
                  <a:schemeClr val="tx1"/>
                </a:solidFill>
                <a:effectLst/>
                <a:latin typeface="Arial Black"/>
                <a:cs typeface="Arial Black"/>
              </a:rPr>
              <a:t>‘Advanced Product Owner’ Policy: System ‘Requirements Engineer’ (RE).</a:t>
            </a:r>
            <a:br>
              <a:rPr lang="en-US" sz="2800" dirty="0">
                <a:solidFill>
                  <a:schemeClr val="tx1"/>
                </a:solidFill>
                <a:effectLst/>
                <a:latin typeface="Arial Black"/>
                <a:cs typeface="Arial Black"/>
              </a:rPr>
            </a:br>
            <a:endParaRPr lang="en-GB" sz="2800" dirty="0">
              <a:latin typeface="Arial Black"/>
              <a:cs typeface="Arial Black"/>
            </a:endParaRPr>
          </a:p>
        </p:txBody>
      </p:sp>
      <p:sp>
        <p:nvSpPr>
          <p:cNvPr id="7" name="TextBox 6"/>
          <p:cNvSpPr txBox="1"/>
          <p:nvPr/>
        </p:nvSpPr>
        <p:spPr>
          <a:xfrm>
            <a:off x="1584455" y="5866198"/>
            <a:ext cx="7293450" cy="369332"/>
          </a:xfrm>
          <a:prstGeom prst="rect">
            <a:avLst/>
          </a:prstGeom>
          <a:noFill/>
        </p:spPr>
        <p:txBody>
          <a:bodyPr wrap="square" rtlCol="0">
            <a:spAutoFit/>
          </a:bodyPr>
          <a:lstStyle/>
          <a:p>
            <a:r>
              <a:rPr lang="en-GB" dirty="0" smtClean="0"/>
              <a:t>New idea being drafted by TG for a Client Bank,  7.12.2013</a:t>
            </a:r>
            <a:endParaRPr lang="en-GB" dirty="0"/>
          </a:p>
        </p:txBody>
      </p:sp>
    </p:spTree>
    <p:extLst>
      <p:ext uri="{BB962C8B-B14F-4D97-AF65-F5344CB8AC3E}">
        <p14:creationId xmlns:p14="http://schemas.microsoft.com/office/powerpoint/2010/main" val="4117102703"/>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85000" lnSpcReduction="20000"/>
          </a:bodyPr>
          <a:lstStyle/>
          <a:p>
            <a:pPr marL="109728" lvl="0" indent="0">
              <a:buNone/>
            </a:pPr>
            <a:r>
              <a:rPr lang="en-US" sz="1200" b="1" dirty="0">
                <a:latin typeface="Arial"/>
                <a:cs typeface="Arial"/>
              </a:rPr>
              <a:t>1. COMPLETE REQUIREMENTS</a:t>
            </a:r>
            <a:r>
              <a:rPr lang="en-US" sz="1200" dirty="0">
                <a:latin typeface="Arial"/>
                <a:cs typeface="Arial"/>
              </a:rPr>
              <a:t>: </a:t>
            </a:r>
          </a:p>
          <a:p>
            <a:pPr marL="393192" lvl="1" indent="0">
              <a:buNone/>
            </a:pPr>
            <a:r>
              <a:rPr lang="en-US" sz="1200" dirty="0">
                <a:latin typeface="Arial"/>
                <a:cs typeface="Arial"/>
              </a:rPr>
              <a:t>The RE (Requirements Engineer) is responsible for absolutely all requirements specification that the system must be aware of, and be responsible for to all critical or relevant stakeholders.</a:t>
            </a:r>
          </a:p>
          <a:p>
            <a:pPr marL="630936" lvl="2" indent="0">
              <a:buNone/>
            </a:pPr>
            <a:r>
              <a:rPr lang="en-US" sz="1200" dirty="0">
                <a:latin typeface="Arial"/>
                <a:cs typeface="Arial"/>
              </a:rPr>
              <a:t>In particular, the RE is not narrowly responsible for requirements from users and customers alone. They are responsible for all other stakeholders, such as operations, maintenance, laws, regulations, resource providers, and more.</a:t>
            </a:r>
          </a:p>
          <a:p>
            <a:pPr marL="109728" lvl="0" indent="0">
              <a:buNone/>
            </a:pPr>
            <a:r>
              <a:rPr lang="en-US" sz="1200" dirty="0">
                <a:latin typeface="Arial"/>
                <a:cs typeface="Arial"/>
              </a:rPr>
              <a:t> </a:t>
            </a:r>
          </a:p>
          <a:p>
            <a:pPr marL="109728" lvl="0" indent="0">
              <a:buNone/>
            </a:pPr>
            <a:r>
              <a:rPr lang="en-US" sz="1200" b="1" dirty="0">
                <a:latin typeface="Arial"/>
                <a:cs typeface="Arial"/>
              </a:rPr>
              <a:t>2. QUALITY REQUIREMENTS:</a:t>
            </a:r>
          </a:p>
          <a:p>
            <a:pPr marL="393192" lvl="1" indent="0">
              <a:buNone/>
            </a:pPr>
            <a:r>
              <a:rPr lang="en-US" sz="1200" dirty="0">
                <a:latin typeface="Arial"/>
                <a:cs typeface="Arial"/>
              </a:rPr>
              <a:t>The RE is responsible for the quality level, in relation to official standards, of all requirements they transmit to others. </a:t>
            </a:r>
          </a:p>
          <a:p>
            <a:pPr marL="630936" lvl="2" indent="0">
              <a:buNone/>
            </a:pPr>
            <a:r>
              <a:rPr lang="en-US" sz="1200" dirty="0">
                <a:latin typeface="Arial"/>
                <a:cs typeface="Arial"/>
              </a:rPr>
              <a:t>They are consequently responsible for making sure the quality of incoming raw requirements, needs, values, constraints etc. is good enough to process. No GIGO.</a:t>
            </a:r>
          </a:p>
          <a:p>
            <a:pPr marL="630936" lvl="2" indent="0">
              <a:buNone/>
            </a:pPr>
            <a:r>
              <a:rPr lang="en-US" sz="1200" dirty="0">
                <a:latin typeface="Arial"/>
                <a:cs typeface="Arial"/>
              </a:rPr>
              <a:t> If input is not good quality, they are responsible for making sure it is better quality, or at least clearly annotated where there is doubt, incompleteness, ambiguity and any other potential problems, they cannot resolve yet.</a:t>
            </a:r>
          </a:p>
          <a:p>
            <a:pPr marL="109728" lvl="0" indent="0">
              <a:buNone/>
            </a:pPr>
            <a:r>
              <a:rPr lang="en-US" sz="1200" dirty="0">
                <a:latin typeface="Arial"/>
                <a:cs typeface="Arial"/>
              </a:rPr>
              <a:t> </a:t>
            </a:r>
          </a:p>
          <a:p>
            <a:pPr marL="109728" lvl="0" indent="0">
              <a:buNone/>
            </a:pPr>
            <a:r>
              <a:rPr lang="en-US" sz="1200" b="1" dirty="0">
                <a:latin typeface="Arial"/>
                <a:cs typeface="Arial"/>
              </a:rPr>
              <a:t>3. ARCHITECTURE:</a:t>
            </a:r>
          </a:p>
          <a:p>
            <a:pPr marL="393192" lvl="1" indent="0">
              <a:buNone/>
            </a:pPr>
            <a:r>
              <a:rPr lang="en-US" sz="1200" dirty="0">
                <a:latin typeface="Arial"/>
                <a:cs typeface="Arial"/>
              </a:rPr>
              <a:t>The Requirements Engineer is NOT responsible for any architecture  or design process itself. This will be done by professional engineers and architects.</a:t>
            </a:r>
          </a:p>
          <a:p>
            <a:pPr marL="393192" lvl="1" indent="0">
              <a:buNone/>
            </a:pPr>
            <a:r>
              <a:rPr lang="en-US" sz="1200" dirty="0">
                <a:latin typeface="Arial"/>
                <a:cs typeface="Arial"/>
              </a:rPr>
              <a:t>They are however very much responsible for a complete and intelligible quality set of requirements, transmitted to the designers and architects.</a:t>
            </a:r>
          </a:p>
          <a:p>
            <a:pPr marL="393192" lvl="1" indent="0">
              <a:buNone/>
            </a:pPr>
            <a:r>
              <a:rPr lang="en-US" sz="1200" dirty="0">
                <a:latin typeface="Arial"/>
                <a:cs typeface="Arial"/>
              </a:rPr>
              <a:t>The are also responsible for transmitting quality-controlled architecture or design specifications to any relevant system builders. These are the designs which are input requirements to builders. Effectively they are ‘design constraints requirements’.</a:t>
            </a:r>
          </a:p>
          <a:p>
            <a:pPr marL="109728" lvl="0" indent="0">
              <a:buNone/>
            </a:pPr>
            <a:r>
              <a:rPr lang="en-US" sz="1200" dirty="0">
                <a:latin typeface="Arial"/>
                <a:cs typeface="Arial"/>
              </a:rPr>
              <a:t> </a:t>
            </a:r>
          </a:p>
          <a:p>
            <a:pPr marL="109728" lvl="0" indent="0">
              <a:buNone/>
            </a:pPr>
            <a:r>
              <a:rPr lang="en-US" sz="1200" b="1" dirty="0" smtClean="0">
                <a:latin typeface="Arial"/>
                <a:cs typeface="Arial"/>
              </a:rPr>
              <a:t>4. PRIORITY INFORMATION</a:t>
            </a:r>
            <a:r>
              <a:rPr lang="en-US" sz="1200" dirty="0" smtClean="0">
                <a:latin typeface="Arial"/>
                <a:cs typeface="Arial"/>
              </a:rPr>
              <a:t>:</a:t>
            </a:r>
            <a:endParaRPr lang="en-US" sz="1200" dirty="0">
              <a:latin typeface="Arial"/>
              <a:cs typeface="Arial"/>
            </a:endParaRPr>
          </a:p>
          <a:p>
            <a:pPr marL="393192" lvl="1" indent="0">
              <a:buNone/>
            </a:pPr>
            <a:r>
              <a:rPr lang="en-US" sz="1200" dirty="0">
                <a:latin typeface="Arial"/>
                <a:cs typeface="Arial"/>
              </a:rPr>
              <a:t>The Requirements Engineer is NOT responsible for prioritization of requirements. </a:t>
            </a:r>
          </a:p>
          <a:p>
            <a:pPr marL="393192" lvl="1" indent="0">
              <a:buNone/>
            </a:pPr>
            <a:r>
              <a:rPr lang="en-US" sz="1200" dirty="0">
                <a:latin typeface="Arial"/>
                <a:cs typeface="Arial"/>
              </a:rPr>
              <a:t>Prioritization is done dynamically at the project management (PM) level, based on prioritization signals in the requirements, and on current feedback and experience in the value delivery cycles (Sprints).</a:t>
            </a:r>
          </a:p>
          <a:p>
            <a:pPr marL="393192" lvl="1" indent="0">
              <a:buNone/>
            </a:pPr>
            <a:r>
              <a:rPr lang="en-US" sz="1200" dirty="0">
                <a:latin typeface="Arial"/>
                <a:cs typeface="Arial"/>
              </a:rPr>
              <a:t>The primary responsibility of the Requirements Engineer, is to systematically and thoroughly collect and disseminate all relevant priority signals, into the requirement specification; so that intelligent prioritization can be done at any relevant level, and at any time.</a:t>
            </a:r>
            <a:endParaRPr lang="en-GB" dirty="0">
              <a:latin typeface="Arial"/>
              <a:cs typeface="Arial"/>
            </a:endParaRPr>
          </a:p>
        </p:txBody>
      </p:sp>
      <p:sp>
        <p:nvSpPr>
          <p:cNvPr id="3" name="Date Placeholder 2"/>
          <p:cNvSpPr>
            <a:spLocks noGrp="1"/>
          </p:cNvSpPr>
          <p:nvPr>
            <p:ph type="dt" sz="half" idx="10"/>
          </p:nvPr>
        </p:nvSpPr>
        <p:spPr/>
        <p:txBody>
          <a:bodyPr/>
          <a:lstStyle/>
          <a:p>
            <a:fld id="{7D2FD90C-93C9-6342-8101-1A087A72801C}" type="datetime4">
              <a:rPr lang="en-US" smtClean="0"/>
              <a:pPr/>
              <a:t>April 16, 2015</a:t>
            </a:fld>
            <a:endParaRPr lang="en-GB"/>
          </a:p>
        </p:txBody>
      </p:sp>
      <p:sp>
        <p:nvSpPr>
          <p:cNvPr id="4" name="Footer Placeholder 3"/>
          <p:cNvSpPr>
            <a:spLocks noGrp="1"/>
          </p:cNvSpPr>
          <p:nvPr>
            <p:ph type="ftr" sz="quarter" idx="11"/>
          </p:nvPr>
        </p:nvSpPr>
        <p:spPr/>
        <p:txBody>
          <a:bodyPr/>
          <a:lstStyle/>
          <a:p>
            <a:r>
              <a:rPr lang="en-US" smtClean="0"/>
              <a:t>© Gilb.com      Agility is the Tool</a:t>
            </a:r>
            <a:endParaRPr lang="en-GB"/>
          </a:p>
        </p:txBody>
      </p:sp>
      <p:sp>
        <p:nvSpPr>
          <p:cNvPr id="5" name="Slide Number Placeholder 4"/>
          <p:cNvSpPr>
            <a:spLocks noGrp="1"/>
          </p:cNvSpPr>
          <p:nvPr>
            <p:ph type="sldNum" sz="quarter" idx="12"/>
          </p:nvPr>
        </p:nvSpPr>
        <p:spPr/>
        <p:txBody>
          <a:bodyPr/>
          <a:lstStyle/>
          <a:p>
            <a:fld id="{18F51ADA-292D-0C4D-830D-A064BE0D8AF0}" type="slidenum">
              <a:rPr lang="en-GB" smtClean="0"/>
              <a:pPr/>
              <a:t>22</a:t>
            </a:fld>
            <a:endParaRPr lang="en-GB"/>
          </a:p>
        </p:txBody>
      </p:sp>
      <p:sp>
        <p:nvSpPr>
          <p:cNvPr id="6" name="Title 5"/>
          <p:cNvSpPr>
            <a:spLocks noGrp="1"/>
          </p:cNvSpPr>
          <p:nvPr>
            <p:ph type="title"/>
          </p:nvPr>
        </p:nvSpPr>
        <p:spPr>
          <a:ln>
            <a:solidFill>
              <a:schemeClr val="tx1"/>
            </a:solidFill>
          </a:ln>
        </p:spPr>
        <p:txBody>
          <a:bodyPr>
            <a:noAutofit/>
          </a:bodyPr>
          <a:lstStyle/>
          <a:p>
            <a:pPr algn="ctr"/>
            <a:r>
              <a:rPr lang="en-GB" sz="3200" dirty="0">
                <a:latin typeface="Arial"/>
                <a:cs typeface="Arial"/>
              </a:rPr>
              <a:t>‘Advanced Product Owner’ Policy: </a:t>
            </a:r>
            <a:r>
              <a:rPr lang="en-GB" sz="3200" dirty="0" smtClean="0">
                <a:latin typeface="Arial"/>
                <a:cs typeface="Arial"/>
              </a:rPr>
              <a:t/>
            </a:r>
            <a:br>
              <a:rPr lang="en-GB" sz="3200" dirty="0" smtClean="0">
                <a:latin typeface="Arial"/>
                <a:cs typeface="Arial"/>
              </a:rPr>
            </a:br>
            <a:r>
              <a:rPr lang="en-GB" sz="3200" dirty="0" smtClean="0">
                <a:latin typeface="Arial"/>
                <a:cs typeface="Arial"/>
              </a:rPr>
              <a:t>System </a:t>
            </a:r>
            <a:r>
              <a:rPr lang="en-GB" sz="3200" dirty="0">
                <a:latin typeface="Arial"/>
                <a:cs typeface="Arial"/>
              </a:rPr>
              <a:t>‘Requirements Engineer’ (RE)</a:t>
            </a:r>
            <a:r>
              <a:rPr lang="en-GB" sz="3200" dirty="0" smtClean="0">
                <a:latin typeface="Arial"/>
                <a:cs typeface="Arial"/>
              </a:rPr>
              <a:t>.</a:t>
            </a:r>
            <a:endParaRPr lang="en-GB" sz="3200" dirty="0">
              <a:latin typeface="Arial"/>
              <a:cs typeface="Arial"/>
            </a:endParaRPr>
          </a:p>
        </p:txBody>
      </p:sp>
      <p:sp>
        <p:nvSpPr>
          <p:cNvPr id="7" name="TextBox 6"/>
          <p:cNvSpPr txBox="1"/>
          <p:nvPr/>
        </p:nvSpPr>
        <p:spPr>
          <a:xfrm>
            <a:off x="1584455" y="5866198"/>
            <a:ext cx="7293450" cy="369332"/>
          </a:xfrm>
          <a:prstGeom prst="rect">
            <a:avLst/>
          </a:prstGeom>
          <a:noFill/>
        </p:spPr>
        <p:txBody>
          <a:bodyPr wrap="square" rtlCol="0">
            <a:spAutoFit/>
          </a:bodyPr>
          <a:lstStyle/>
          <a:p>
            <a:r>
              <a:rPr lang="en-GB" dirty="0" smtClean="0"/>
              <a:t>New idea being drafted by TG for a Client Bank,  7.12.2013</a:t>
            </a:r>
            <a:endParaRPr lang="en-GB" dirty="0"/>
          </a:p>
        </p:txBody>
      </p:sp>
    </p:spTree>
    <p:extLst>
      <p:ext uri="{BB962C8B-B14F-4D97-AF65-F5344CB8AC3E}">
        <p14:creationId xmlns:p14="http://schemas.microsoft.com/office/powerpoint/2010/main" val="3806966810"/>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3"/>
          <a:srcRect l="-37793" r="-37793"/>
          <a:stretch>
            <a:fillRect/>
          </a:stretch>
        </p:blipFill>
        <p:spPr>
          <a:xfrm>
            <a:off x="324695" y="1016000"/>
            <a:ext cx="9075710" cy="4991291"/>
          </a:xfrm>
        </p:spPr>
      </p:pic>
      <p:sp>
        <p:nvSpPr>
          <p:cNvPr id="3" name="Date Placeholder 2"/>
          <p:cNvSpPr>
            <a:spLocks noGrp="1"/>
          </p:cNvSpPr>
          <p:nvPr>
            <p:ph type="dt" sz="half" idx="10"/>
          </p:nvPr>
        </p:nvSpPr>
        <p:spPr/>
        <p:txBody>
          <a:bodyPr/>
          <a:lstStyle/>
          <a:p>
            <a:fld id="{7D2FD90C-93C9-6342-8101-1A087A72801C}" type="datetime4">
              <a:rPr lang="en-US" smtClean="0"/>
              <a:pPr/>
              <a:t>April 16, 2015</a:t>
            </a:fld>
            <a:endParaRPr lang="en-GB"/>
          </a:p>
        </p:txBody>
      </p:sp>
      <p:sp>
        <p:nvSpPr>
          <p:cNvPr id="4" name="Footer Placeholder 3"/>
          <p:cNvSpPr>
            <a:spLocks noGrp="1"/>
          </p:cNvSpPr>
          <p:nvPr>
            <p:ph type="ftr" sz="quarter" idx="11"/>
          </p:nvPr>
        </p:nvSpPr>
        <p:spPr/>
        <p:txBody>
          <a:bodyPr/>
          <a:lstStyle/>
          <a:p>
            <a:r>
              <a:rPr lang="en-US" smtClean="0"/>
              <a:t>© Gilb.com      Agility is the Tool</a:t>
            </a:r>
            <a:endParaRPr lang="en-GB"/>
          </a:p>
        </p:txBody>
      </p:sp>
      <p:sp>
        <p:nvSpPr>
          <p:cNvPr id="5" name="Slide Number Placeholder 4"/>
          <p:cNvSpPr>
            <a:spLocks noGrp="1"/>
          </p:cNvSpPr>
          <p:nvPr>
            <p:ph type="sldNum" sz="quarter" idx="12"/>
          </p:nvPr>
        </p:nvSpPr>
        <p:spPr/>
        <p:txBody>
          <a:bodyPr/>
          <a:lstStyle/>
          <a:p>
            <a:fld id="{18F51ADA-292D-0C4D-830D-A064BE0D8AF0}" type="slidenum">
              <a:rPr lang="en-GB" smtClean="0"/>
              <a:pPr/>
              <a:t>23</a:t>
            </a:fld>
            <a:endParaRPr lang="en-GB"/>
          </a:p>
        </p:txBody>
      </p:sp>
      <p:sp>
        <p:nvSpPr>
          <p:cNvPr id="6" name="Title 5"/>
          <p:cNvSpPr>
            <a:spLocks noGrp="1"/>
          </p:cNvSpPr>
          <p:nvPr>
            <p:ph type="title"/>
          </p:nvPr>
        </p:nvSpPr>
        <p:spPr>
          <a:xfrm>
            <a:off x="457200" y="157238"/>
            <a:ext cx="8229600" cy="568476"/>
          </a:xfrm>
        </p:spPr>
        <p:txBody>
          <a:bodyPr>
            <a:normAutofit fontScale="90000"/>
          </a:bodyPr>
          <a:lstStyle/>
          <a:p>
            <a:r>
              <a:rPr lang="en-GB" dirty="0" smtClean="0"/>
              <a:t>Product Owner at Scale (Ambler)</a:t>
            </a:r>
            <a:endParaRPr lang="en-GB" dirty="0"/>
          </a:p>
        </p:txBody>
      </p:sp>
      <p:sp>
        <p:nvSpPr>
          <p:cNvPr id="8" name="TextBox 7"/>
          <p:cNvSpPr txBox="1"/>
          <p:nvPr/>
        </p:nvSpPr>
        <p:spPr>
          <a:xfrm>
            <a:off x="1874762" y="6007291"/>
            <a:ext cx="6789539" cy="369332"/>
          </a:xfrm>
          <a:prstGeom prst="rect">
            <a:avLst/>
          </a:prstGeom>
          <a:noFill/>
        </p:spPr>
        <p:txBody>
          <a:bodyPr wrap="none" rtlCol="0">
            <a:spAutoFit/>
          </a:bodyPr>
          <a:lstStyle/>
          <a:p>
            <a:r>
              <a:rPr lang="en-GB" dirty="0">
                <a:hlinkClick r:id="rId4"/>
              </a:rPr>
              <a:t>http://www.agilemodeling.com/essays/productOwner.htm</a:t>
            </a:r>
            <a:endParaRPr lang="en-GB" dirty="0"/>
          </a:p>
        </p:txBody>
      </p:sp>
    </p:spTree>
    <p:extLst>
      <p:ext uri="{BB962C8B-B14F-4D97-AF65-F5344CB8AC3E}">
        <p14:creationId xmlns:p14="http://schemas.microsoft.com/office/powerpoint/2010/main" val="2469856217"/>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9795"/>
            <a:ext cx="9144000" cy="1577535"/>
          </a:xfrm>
        </p:spPr>
        <p:txBody>
          <a:bodyPr>
            <a:noAutofit/>
          </a:bodyPr>
          <a:lstStyle/>
          <a:p>
            <a:pPr marL="590550" lvl="0" indent="-533400">
              <a:lnSpc>
                <a:spcPct val="130000"/>
              </a:lnSpc>
              <a:buFont typeface="Arial" pitchFamily="-65" charset="0"/>
              <a:buNone/>
            </a:pPr>
            <a:r>
              <a:rPr lang="en-US" sz="3500" b="1" dirty="0" smtClean="0">
                <a:latin typeface="Arial"/>
                <a:cs typeface="Arial"/>
              </a:rPr>
              <a:t>3. Give developers freedom, </a:t>
            </a:r>
            <a:br>
              <a:rPr lang="en-US" sz="3500" b="1" dirty="0" smtClean="0">
                <a:latin typeface="Arial"/>
                <a:cs typeface="Arial"/>
              </a:rPr>
            </a:br>
            <a:r>
              <a:rPr lang="en-US" sz="3500" b="1" dirty="0" smtClean="0">
                <a:latin typeface="Arial"/>
                <a:cs typeface="Arial"/>
              </a:rPr>
              <a:t>to find out </a:t>
            </a:r>
            <a:r>
              <a:rPr lang="en-US" sz="3500" b="1" i="1" dirty="0" smtClean="0">
                <a:latin typeface="Arial"/>
                <a:cs typeface="Arial"/>
              </a:rPr>
              <a:t>how</a:t>
            </a:r>
            <a:r>
              <a:rPr lang="en-US" sz="3500" b="1" dirty="0" smtClean="0">
                <a:latin typeface="Arial"/>
                <a:cs typeface="Arial"/>
              </a:rPr>
              <a:t> to deliver those results</a:t>
            </a:r>
            <a:endParaRPr lang="en-GB" sz="3500" dirty="0"/>
          </a:p>
        </p:txBody>
      </p:sp>
      <p:pic>
        <p:nvPicPr>
          <p:cNvPr id="4" name="Picture 3"/>
          <p:cNvPicPr>
            <a:picLocks noChangeAspect="1"/>
          </p:cNvPicPr>
          <p:nvPr/>
        </p:nvPicPr>
        <p:blipFill>
          <a:blip r:embed="rId3"/>
          <a:stretch>
            <a:fillRect/>
          </a:stretch>
        </p:blipFill>
        <p:spPr>
          <a:xfrm>
            <a:off x="0" y="2383614"/>
            <a:ext cx="3828150" cy="2992023"/>
          </a:xfrm>
          <a:prstGeom prst="rect">
            <a:avLst/>
          </a:prstGeom>
        </p:spPr>
      </p:pic>
      <p:sp>
        <p:nvSpPr>
          <p:cNvPr id="5" name="Date Placeholder 4"/>
          <p:cNvSpPr>
            <a:spLocks noGrp="1"/>
          </p:cNvSpPr>
          <p:nvPr>
            <p:ph type="dt" sz="half" idx="10"/>
          </p:nvPr>
        </p:nvSpPr>
        <p:spPr/>
        <p:txBody>
          <a:bodyPr/>
          <a:lstStyle/>
          <a:p>
            <a:fld id="{FCB909C4-D334-284C-AD19-03E3D0B25F49}" type="datetime4">
              <a:rPr lang="en-US" smtClean="0"/>
              <a:pPr/>
              <a:t>April 16, 2015</a:t>
            </a:fld>
            <a:endParaRPr lang="en-GB"/>
          </a:p>
        </p:txBody>
      </p:sp>
      <p:sp>
        <p:nvSpPr>
          <p:cNvPr id="6" name="Slide Number Placeholder 5"/>
          <p:cNvSpPr>
            <a:spLocks noGrp="1"/>
          </p:cNvSpPr>
          <p:nvPr>
            <p:ph type="sldNum" sz="quarter" idx="12"/>
          </p:nvPr>
        </p:nvSpPr>
        <p:spPr/>
        <p:txBody>
          <a:bodyPr/>
          <a:lstStyle/>
          <a:p>
            <a:fld id="{18F51ADA-292D-0C4D-830D-A064BE0D8AF0}" type="slidenum">
              <a:rPr lang="en-GB" smtClean="0"/>
              <a:pPr/>
              <a:t>24</a:t>
            </a:fld>
            <a:endParaRPr lang="en-GB"/>
          </a:p>
        </p:txBody>
      </p:sp>
      <p:sp>
        <p:nvSpPr>
          <p:cNvPr id="7" name="Footer Placeholder 6"/>
          <p:cNvSpPr>
            <a:spLocks noGrp="1"/>
          </p:cNvSpPr>
          <p:nvPr>
            <p:ph type="ftr" sz="quarter" idx="11"/>
          </p:nvPr>
        </p:nvSpPr>
        <p:spPr/>
        <p:txBody>
          <a:bodyPr/>
          <a:lstStyle/>
          <a:p>
            <a:r>
              <a:rPr lang="en-US" smtClean="0"/>
              <a:t>© Gilb.com      Agility is the Tool</a:t>
            </a:r>
            <a:endParaRPr lang="en-GB"/>
          </a:p>
        </p:txBody>
      </p:sp>
      <p:pic>
        <p:nvPicPr>
          <p:cNvPr id="8" name="Picture 7" descr="Screen shot 2010-06-08 at 18.07.36.png"/>
          <p:cNvPicPr>
            <a:picLocks noChangeAspect="1"/>
          </p:cNvPicPr>
          <p:nvPr/>
        </p:nvPicPr>
        <p:blipFill>
          <a:blip r:embed="rId4"/>
          <a:stretch>
            <a:fillRect/>
          </a:stretch>
        </p:blipFill>
        <p:spPr>
          <a:xfrm>
            <a:off x="3970483" y="2185699"/>
            <a:ext cx="4841932" cy="3706827"/>
          </a:xfrm>
          <a:prstGeom prst="rect">
            <a:avLst/>
          </a:prstGeom>
        </p:spPr>
      </p:pic>
      <p:sp>
        <p:nvSpPr>
          <p:cNvPr id="9" name="Curved Left Arrow 8"/>
          <p:cNvSpPr/>
          <p:nvPr/>
        </p:nvSpPr>
        <p:spPr>
          <a:xfrm>
            <a:off x="6727032" y="1329141"/>
            <a:ext cx="2286000" cy="4238484"/>
          </a:xfrm>
          <a:prstGeom prst="curvedLeftArrow">
            <a:avLst>
              <a:gd name="adj1" fmla="val 22977"/>
              <a:gd name="adj2" fmla="val 50000"/>
              <a:gd name="adj3" fmla="val 25000"/>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GB">
              <a:solidFill>
                <a:schemeClr val="tx1"/>
              </a:solidFill>
            </a:endParaRPr>
          </a:p>
        </p:txBody>
      </p:sp>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1846"/>
            <a:ext cx="8229600" cy="1143000"/>
          </a:xfrm>
        </p:spPr>
        <p:txBody>
          <a:bodyPr>
            <a:normAutofit/>
          </a:bodyPr>
          <a:lstStyle/>
          <a:p>
            <a:pPr marL="609600" lvl="0" indent="-609600" algn="ctr">
              <a:lnSpc>
                <a:spcPct val="130000"/>
              </a:lnSpc>
              <a:buNone/>
            </a:pPr>
            <a:r>
              <a:rPr lang="en-US" sz="2400" b="1" dirty="0" smtClean="0">
                <a:latin typeface="Arial"/>
                <a:cs typeface="Arial"/>
              </a:rPr>
              <a:t>Principle 4. </a:t>
            </a:r>
            <a:r>
              <a:rPr lang="en-US" sz="2400" dirty="0" smtClean="0">
                <a:solidFill>
                  <a:srgbClr val="0000FF"/>
                </a:solidFill>
                <a:latin typeface="Arial"/>
                <a:cs typeface="Arial"/>
              </a:rPr>
              <a:t>Estimate the impacts </a:t>
            </a:r>
            <a:br>
              <a:rPr lang="en-US" sz="2400" dirty="0" smtClean="0">
                <a:solidFill>
                  <a:srgbClr val="0000FF"/>
                </a:solidFill>
                <a:latin typeface="Arial"/>
                <a:cs typeface="Arial"/>
              </a:rPr>
            </a:br>
            <a:r>
              <a:rPr lang="en-US" sz="2400" b="1" dirty="0" smtClean="0">
                <a:latin typeface="Arial"/>
                <a:cs typeface="Arial"/>
              </a:rPr>
              <a:t>of your designs, on </a:t>
            </a:r>
            <a:r>
              <a:rPr lang="en-US" sz="2400" b="1" i="1" dirty="0" smtClean="0">
                <a:latin typeface="Arial"/>
                <a:cs typeface="Arial"/>
              </a:rPr>
              <a:t>your</a:t>
            </a:r>
            <a:r>
              <a:rPr lang="en-US" sz="2400" b="1" dirty="0" smtClean="0">
                <a:latin typeface="Arial"/>
                <a:cs typeface="Arial"/>
              </a:rPr>
              <a:t> quantified goals</a:t>
            </a:r>
            <a:endParaRPr lang="en-GB" sz="2400" dirty="0"/>
          </a:p>
        </p:txBody>
      </p:sp>
      <p:sp>
        <p:nvSpPr>
          <p:cNvPr id="8" name="Text Placeholder 7"/>
          <p:cNvSpPr>
            <a:spLocks noGrp="1"/>
          </p:cNvSpPr>
          <p:nvPr>
            <p:ph type="body" idx="1"/>
          </p:nvPr>
        </p:nvSpPr>
        <p:spPr/>
        <p:txBody>
          <a:bodyPr/>
          <a:lstStyle/>
          <a:p>
            <a:endParaRPr lang="en-GB"/>
          </a:p>
        </p:txBody>
      </p:sp>
      <p:sp>
        <p:nvSpPr>
          <p:cNvPr id="10" name="Text Placeholder 9"/>
          <p:cNvSpPr>
            <a:spLocks noGrp="1"/>
          </p:cNvSpPr>
          <p:nvPr>
            <p:ph type="body" sz="half" idx="3"/>
          </p:nvPr>
        </p:nvSpPr>
        <p:spPr/>
        <p:txBody>
          <a:bodyPr>
            <a:normAutofit fontScale="70000" lnSpcReduction="20000"/>
          </a:bodyPr>
          <a:lstStyle/>
          <a:p>
            <a:r>
              <a:rPr lang="en-GB" dirty="0" smtClean="0"/>
              <a:t>If you cannot, then your knowledge is of a meagre and unsatisfactory kind (Lord Kelvin)</a:t>
            </a:r>
            <a:endParaRPr lang="en-GB" dirty="0"/>
          </a:p>
        </p:txBody>
      </p:sp>
      <p:sp>
        <p:nvSpPr>
          <p:cNvPr id="9" name="Content Placeholder 8"/>
          <p:cNvSpPr>
            <a:spLocks noGrp="1"/>
          </p:cNvSpPr>
          <p:nvPr>
            <p:ph sz="quarter" idx="2"/>
          </p:nvPr>
        </p:nvSpPr>
        <p:spPr/>
        <p:txBody>
          <a:bodyPr/>
          <a:lstStyle/>
          <a:p>
            <a:endParaRPr lang="en-GB"/>
          </a:p>
        </p:txBody>
      </p:sp>
      <p:sp>
        <p:nvSpPr>
          <p:cNvPr id="11" name="Content Placeholder 10"/>
          <p:cNvSpPr>
            <a:spLocks noGrp="1"/>
          </p:cNvSpPr>
          <p:nvPr>
            <p:ph sz="quarter" idx="4"/>
          </p:nvPr>
        </p:nvSpPr>
        <p:spPr/>
        <p:txBody>
          <a:bodyPr/>
          <a:lstStyle/>
          <a:p>
            <a:r>
              <a:rPr lang="en-GB" dirty="0" smtClean="0"/>
              <a:t> </a:t>
            </a:r>
            <a:endParaRPr lang="en-GB" dirty="0"/>
          </a:p>
        </p:txBody>
      </p:sp>
      <p:sp>
        <p:nvSpPr>
          <p:cNvPr id="5" name="Date Placeholder 4"/>
          <p:cNvSpPr>
            <a:spLocks noGrp="1"/>
          </p:cNvSpPr>
          <p:nvPr>
            <p:ph type="dt" sz="half" idx="10"/>
          </p:nvPr>
        </p:nvSpPr>
        <p:spPr/>
        <p:txBody>
          <a:bodyPr/>
          <a:lstStyle/>
          <a:p>
            <a:fld id="{F157B7F6-680F-C94E-BD35-535E89D9C9BA}" type="datetime4">
              <a:rPr lang="en-US" smtClean="0"/>
              <a:pPr/>
              <a:t>April 16, 2015</a:t>
            </a:fld>
            <a:endParaRPr lang="en-GB"/>
          </a:p>
        </p:txBody>
      </p:sp>
      <p:sp>
        <p:nvSpPr>
          <p:cNvPr id="7" name="Footer Placeholder 6"/>
          <p:cNvSpPr>
            <a:spLocks noGrp="1"/>
          </p:cNvSpPr>
          <p:nvPr>
            <p:ph type="ftr" sz="quarter" idx="11"/>
          </p:nvPr>
        </p:nvSpPr>
        <p:spPr/>
        <p:txBody>
          <a:bodyPr/>
          <a:lstStyle/>
          <a:p>
            <a:r>
              <a:rPr lang="en-US" smtClean="0"/>
              <a:t>© Gilb.com      Agility is the Tool</a:t>
            </a:r>
            <a:endParaRPr lang="en-GB"/>
          </a:p>
        </p:txBody>
      </p:sp>
      <p:sp>
        <p:nvSpPr>
          <p:cNvPr id="6" name="Slide Number Placeholder 5"/>
          <p:cNvSpPr>
            <a:spLocks noGrp="1"/>
          </p:cNvSpPr>
          <p:nvPr>
            <p:ph type="sldNum" sz="quarter" idx="12"/>
          </p:nvPr>
        </p:nvSpPr>
        <p:spPr/>
        <p:txBody>
          <a:bodyPr/>
          <a:lstStyle/>
          <a:p>
            <a:fld id="{18F51ADA-292D-0C4D-830D-A064BE0D8AF0}" type="slidenum">
              <a:rPr lang="en-GB" smtClean="0"/>
              <a:pPr/>
              <a:t>25</a:t>
            </a:fld>
            <a:endParaRPr lang="en-GB"/>
          </a:p>
        </p:txBody>
      </p:sp>
      <p:pic>
        <p:nvPicPr>
          <p:cNvPr id="4" name="Picture 3"/>
          <p:cNvPicPr>
            <a:picLocks noChangeAspect="1"/>
          </p:cNvPicPr>
          <p:nvPr/>
        </p:nvPicPr>
        <p:blipFill>
          <a:blip r:embed="rId3"/>
          <a:stretch>
            <a:fillRect/>
          </a:stretch>
        </p:blipFill>
        <p:spPr>
          <a:xfrm>
            <a:off x="649158" y="1240422"/>
            <a:ext cx="6822561" cy="4143156"/>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28600" y="1066800"/>
            <a:ext cx="8710613" cy="3695700"/>
            <a:chOff x="228600" y="1066800"/>
            <a:chExt cx="8710613" cy="3695700"/>
          </a:xfrm>
        </p:grpSpPr>
        <p:pic>
          <p:nvPicPr>
            <p:cNvPr id="84995" name="Picture 3"/>
            <p:cNvPicPr>
              <a:picLocks noChangeAspect="1" noChangeArrowheads="1"/>
            </p:cNvPicPr>
            <p:nvPr/>
          </p:nvPicPr>
          <p:blipFill>
            <a:blip r:embed="rId3"/>
            <a:srcRect/>
            <a:stretch>
              <a:fillRect/>
            </a:stretch>
          </p:blipFill>
          <p:spPr bwMode="auto">
            <a:xfrm>
              <a:off x="228600" y="1066800"/>
              <a:ext cx="8710613" cy="3695700"/>
            </a:xfrm>
            <a:prstGeom prst="rect">
              <a:avLst/>
            </a:prstGeom>
            <a:noFill/>
            <a:ln w="25400">
              <a:noFill/>
              <a:miter lim="800000"/>
              <a:headEnd/>
              <a:tailEnd/>
            </a:ln>
            <a:effectLst>
              <a:outerShdw blurRad="139700" dist="215899" dir="2700000" algn="ctr" rotWithShape="0">
                <a:schemeClr val="bg2">
                  <a:alpha val="74998"/>
                </a:schemeClr>
              </a:outerShdw>
            </a:effectLst>
          </p:spPr>
        </p:pic>
        <p:sp>
          <p:nvSpPr>
            <p:cNvPr id="16" name="Rectangle 15"/>
            <p:cNvSpPr/>
            <p:nvPr/>
          </p:nvSpPr>
          <p:spPr>
            <a:xfrm>
              <a:off x="472320" y="3720509"/>
              <a:ext cx="374416" cy="211655"/>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472320" y="3310889"/>
              <a:ext cx="374416" cy="234307"/>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62466" name="Rectangle 2"/>
          <p:cNvSpPr>
            <a:spLocks noGrp="1" noChangeArrowheads="1"/>
          </p:cNvSpPr>
          <p:nvPr>
            <p:ph type="title"/>
          </p:nvPr>
        </p:nvSpPr>
        <p:spPr>
          <a:xfrm>
            <a:off x="142875" y="0"/>
            <a:ext cx="8858250" cy="1330325"/>
          </a:xfrm>
        </p:spPr>
        <p:txBody>
          <a:bodyPr rIns="0" anchor="ctr"/>
          <a:lstStyle/>
          <a:p>
            <a:pPr eaLnBrk="1" hangingPunct="1">
              <a:lnSpc>
                <a:spcPct val="106000"/>
              </a:lnSpc>
              <a:tabLst>
                <a:tab pos="857250" algn="l"/>
              </a:tabLst>
            </a:pPr>
            <a:r>
              <a:rPr lang="en-US" sz="1300" dirty="0" smtClean="0">
                <a:latin typeface="Arial Black"/>
                <a:cs typeface="Arial Black"/>
              </a:rPr>
              <a:t>Quantified Value Delivery Project Management in a Nutshell</a:t>
            </a:r>
            <a:r>
              <a:rPr lang="en-US" sz="1300" dirty="0">
                <a:latin typeface="Arial Black"/>
                <a:cs typeface="Arial Black"/>
              </a:rPr>
              <a:t> </a:t>
            </a:r>
            <a:r>
              <a:rPr lang="en-US" sz="1300" dirty="0" smtClean="0">
                <a:latin typeface="Arial Black"/>
                <a:cs typeface="Arial Black"/>
              </a:rPr>
              <a:t>         (</a:t>
            </a:r>
            <a:r>
              <a:rPr lang="en-US" sz="1300" dirty="0" err="1" smtClean="0">
                <a:latin typeface="Arial Black"/>
                <a:cs typeface="Arial Black"/>
              </a:rPr>
              <a:t>Confirmit</a:t>
            </a:r>
            <a:r>
              <a:rPr lang="en-US" sz="1300" dirty="0" smtClean="0">
                <a:latin typeface="Arial Black"/>
                <a:cs typeface="Arial Black"/>
              </a:rPr>
              <a:t> Case, Norway)</a:t>
            </a:r>
            <a:br>
              <a:rPr lang="en-US" sz="1300" dirty="0" smtClean="0">
                <a:latin typeface="Arial Black"/>
                <a:cs typeface="Arial Black"/>
              </a:rPr>
            </a:br>
            <a:r>
              <a:rPr lang="en-US" sz="1300" dirty="0" smtClean="0">
                <a:latin typeface="Arial Black"/>
                <a:cs typeface="Arial Black"/>
              </a:rPr>
              <a:t>Quantified Value Requirements, Design, Design Value/cost estimation, Measurement of Value Delivery, Incremental Project Progress to Date</a:t>
            </a:r>
            <a:endParaRPr lang="en-US" sz="1300" dirty="0">
              <a:latin typeface="Arial Black"/>
              <a:cs typeface="Arial Black"/>
            </a:endParaRPr>
          </a:p>
        </p:txBody>
      </p:sp>
      <p:pic>
        <p:nvPicPr>
          <p:cNvPr id="6246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214313" y="6419850"/>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247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2725" y="2919413"/>
            <a:ext cx="198438"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247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42363" y="6419850"/>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2473"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0800000">
            <a:off x="8705850" y="2919413"/>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sp>
        <p:nvSpPr>
          <p:cNvPr id="62474" name="WordArt 10"/>
          <p:cNvSpPr>
            <a:spLocks noChangeArrowheads="1" noChangeShapeType="1" noTextEdit="1"/>
          </p:cNvSpPr>
          <p:nvPr/>
        </p:nvSpPr>
        <p:spPr bwMode="auto">
          <a:xfrm>
            <a:off x="1752600" y="4800600"/>
            <a:ext cx="1371600" cy="1371600"/>
          </a:xfrm>
          <a:prstGeom prst="rect">
            <a:avLst/>
          </a:prstGeom>
        </p:spPr>
        <p:txBody>
          <a:bodyPr wrap="none" fromWordArt="1">
            <a:prstTxWarp prst="textPlain">
              <a:avLst>
                <a:gd name="adj" fmla="val 50000"/>
              </a:avLst>
            </a:prstTxWarp>
          </a:bodyPr>
          <a:lstStyle/>
          <a:p>
            <a:pPr algn="ctr"/>
            <a:r>
              <a:rPr lang="en-US" sz="3600"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blurRad="63500" dist="35921" dir="2700000" sy="50000" kx="2115830" algn="bl" rotWithShape="0">
                    <a:srgbClr val="C0C0C0"/>
                  </a:outerShdw>
                </a:effectLst>
                <a:latin typeface="Arial Black"/>
                <a:ea typeface="Arial Black"/>
                <a:cs typeface="Arial Black"/>
              </a:rPr>
              <a:t>Cumulative</a:t>
            </a:r>
          </a:p>
          <a:p>
            <a:pPr algn="ctr"/>
            <a:r>
              <a:rPr lang="en-US" sz="3600"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blurRad="63500" dist="35921" dir="2700000" sy="50000" kx="2115830" algn="bl" rotWithShape="0">
                    <a:srgbClr val="C0C0C0"/>
                  </a:outerShdw>
                </a:effectLst>
                <a:latin typeface="Arial Black"/>
                <a:ea typeface="Arial Black"/>
                <a:cs typeface="Arial Black"/>
              </a:rPr>
              <a:t>weekly</a:t>
            </a:r>
          </a:p>
          <a:p>
            <a:pPr algn="ctr"/>
            <a:r>
              <a:rPr lang="en-US" sz="3600"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blurRad="63500" dist="35921" dir="2700000" sy="50000" kx="2115830" algn="bl" rotWithShape="0">
                    <a:srgbClr val="C0C0C0"/>
                  </a:outerShdw>
                </a:effectLst>
                <a:latin typeface="Arial Black"/>
                <a:ea typeface="Arial Black"/>
                <a:cs typeface="Arial Black"/>
              </a:rPr>
              <a:t>progress</a:t>
            </a:r>
          </a:p>
          <a:p>
            <a:pPr algn="ctr"/>
            <a:r>
              <a:rPr lang="en-US" sz="3600"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blurRad="63500" dist="35921" dir="2700000" sy="50000" kx="2115830" algn="bl" rotWithShape="0">
                    <a:srgbClr val="C0C0C0"/>
                  </a:outerShdw>
                </a:effectLst>
                <a:latin typeface="Arial Black"/>
                <a:ea typeface="Arial Black"/>
                <a:cs typeface="Arial Black"/>
              </a:rPr>
              <a:t>metric</a:t>
            </a:r>
          </a:p>
        </p:txBody>
      </p:sp>
      <p:sp>
        <p:nvSpPr>
          <p:cNvPr id="62475" name="WordArt 11"/>
          <p:cNvSpPr>
            <a:spLocks noChangeArrowheads="1" noChangeShapeType="1" noTextEdit="1"/>
          </p:cNvSpPr>
          <p:nvPr/>
        </p:nvSpPr>
        <p:spPr bwMode="auto">
          <a:xfrm>
            <a:off x="152400" y="4038600"/>
            <a:ext cx="1219200" cy="2209800"/>
          </a:xfrm>
          <a:prstGeom prst="rect">
            <a:avLst/>
          </a:prstGeom>
        </p:spPr>
        <p:txBody>
          <a:bodyPr wrap="none" fromWordArt="1">
            <a:prstTxWarp prst="textSlantUp">
              <a:avLst>
                <a:gd name="adj" fmla="val 32056"/>
              </a:avLst>
            </a:prstTxWarp>
          </a:bodyPr>
          <a:lstStyle/>
          <a:p>
            <a:pPr algn="ctr"/>
            <a:r>
              <a:rPr lang="en-US" sz="3600" kern="10">
                <a:ln w="9525">
                  <a:solidFill>
                    <a:srgbClr val="CC99FF"/>
                  </a:solidFill>
                  <a:round/>
                  <a:headEnd/>
                  <a:tailEnd/>
                </a:ln>
                <a:gradFill rotWithShape="1">
                  <a:gsLst>
                    <a:gs pos="0">
                      <a:srgbClr val="6600CC"/>
                    </a:gs>
                    <a:gs pos="100000">
                      <a:srgbClr val="CC00CC"/>
                    </a:gs>
                  </a:gsLst>
                  <a:lin ang="5400000" scaled="1"/>
                </a:gradFill>
                <a:effectLst>
                  <a:outerShdw blurRad="63500" dist="53882" dir="2700000" algn="ctr" rotWithShape="0">
                    <a:srgbClr val="9999FF"/>
                  </a:outerShdw>
                </a:effectLst>
                <a:latin typeface="Impact"/>
                <a:ea typeface="Impact"/>
                <a:cs typeface="Impact"/>
              </a:rPr>
              <a:t>Priority</a:t>
            </a:r>
          </a:p>
          <a:p>
            <a:pPr algn="ctr"/>
            <a:r>
              <a:rPr lang="en-US" sz="3600" kern="10">
                <a:ln w="9525">
                  <a:solidFill>
                    <a:srgbClr val="CC99FF"/>
                  </a:solidFill>
                  <a:round/>
                  <a:headEnd/>
                  <a:tailEnd/>
                </a:ln>
                <a:gradFill rotWithShape="1">
                  <a:gsLst>
                    <a:gs pos="0">
                      <a:srgbClr val="6600CC"/>
                    </a:gs>
                    <a:gs pos="100000">
                      <a:srgbClr val="CC00CC"/>
                    </a:gs>
                  </a:gsLst>
                  <a:lin ang="5400000" scaled="1"/>
                </a:gradFill>
                <a:effectLst>
                  <a:outerShdw blurRad="63500" dist="53882" dir="2700000" algn="ctr" rotWithShape="0">
                    <a:srgbClr val="9999FF"/>
                  </a:outerShdw>
                </a:effectLst>
                <a:latin typeface="Impact"/>
                <a:ea typeface="Impact"/>
                <a:cs typeface="Impact"/>
              </a:rPr>
              <a:t>Next week</a:t>
            </a:r>
          </a:p>
          <a:p>
            <a:pPr algn="ctr"/>
            <a:r>
              <a:rPr lang="en-US" sz="3600" kern="10">
                <a:ln w="9525">
                  <a:solidFill>
                    <a:srgbClr val="CC99FF"/>
                  </a:solidFill>
                  <a:round/>
                  <a:headEnd/>
                  <a:tailEnd/>
                </a:ln>
                <a:gradFill rotWithShape="1">
                  <a:gsLst>
                    <a:gs pos="0">
                      <a:srgbClr val="6600CC"/>
                    </a:gs>
                    <a:gs pos="100000">
                      <a:srgbClr val="CC00CC"/>
                    </a:gs>
                  </a:gsLst>
                  <a:lin ang="5400000" scaled="1"/>
                </a:gradFill>
                <a:effectLst>
                  <a:outerShdw blurRad="63500" dist="53882" dir="2700000" algn="ctr" rotWithShape="0">
                    <a:srgbClr val="9999FF"/>
                  </a:outerShdw>
                </a:effectLst>
                <a:latin typeface="Impact"/>
                <a:ea typeface="Impact"/>
                <a:cs typeface="Impact"/>
              </a:rPr>
              <a:t>Warning</a:t>
            </a:r>
          </a:p>
          <a:p>
            <a:pPr algn="ctr"/>
            <a:r>
              <a:rPr lang="en-US" sz="3600" kern="10">
                <a:ln w="9525">
                  <a:solidFill>
                    <a:srgbClr val="CC99FF"/>
                  </a:solidFill>
                  <a:round/>
                  <a:headEnd/>
                  <a:tailEnd/>
                </a:ln>
                <a:gradFill rotWithShape="1">
                  <a:gsLst>
                    <a:gs pos="0">
                      <a:srgbClr val="6600CC"/>
                    </a:gs>
                    <a:gs pos="100000">
                      <a:srgbClr val="CC00CC"/>
                    </a:gs>
                  </a:gsLst>
                  <a:lin ang="5400000" scaled="1"/>
                </a:gradFill>
                <a:effectLst>
                  <a:outerShdw blurRad="63500" dist="53882" dir="2700000" algn="ctr" rotWithShape="0">
                    <a:srgbClr val="9999FF"/>
                  </a:outerShdw>
                </a:effectLst>
                <a:latin typeface="Impact"/>
                <a:ea typeface="Impact"/>
                <a:cs typeface="Impact"/>
              </a:rPr>
              <a:t>metrics based</a:t>
            </a:r>
          </a:p>
        </p:txBody>
      </p:sp>
      <p:sp>
        <p:nvSpPr>
          <p:cNvPr id="62476" name="WordArt 12"/>
          <p:cNvSpPr>
            <a:spLocks noChangeArrowheads="1" noChangeShapeType="1" noTextEdit="1"/>
          </p:cNvSpPr>
          <p:nvPr/>
        </p:nvSpPr>
        <p:spPr bwMode="auto">
          <a:xfrm rot="5400000">
            <a:off x="3933032" y="5210968"/>
            <a:ext cx="2057400" cy="474663"/>
          </a:xfrm>
          <a:prstGeom prst="rect">
            <a:avLst/>
          </a:prstGeom>
        </p:spPr>
        <p:txBody>
          <a:bodyPr vert="wordArtVert" wrap="none" fromWordArt="1">
            <a:prstTxWarp prst="textPlain">
              <a:avLst>
                <a:gd name="adj" fmla="val 50000"/>
              </a:avLst>
            </a:prstTxWarp>
          </a:bodyPr>
          <a:lstStyle/>
          <a:p>
            <a:pPr algn="ctr" fontAlgn="auto"/>
            <a:r>
              <a:rPr lang="en-US" sz="3600" kern="10">
                <a:ln w="9525">
                  <a:solidFill>
                    <a:srgbClr val="000000"/>
                  </a:solidFill>
                  <a:round/>
                  <a:headEnd/>
                  <a:tailEnd/>
                </a:ln>
                <a:solidFill>
                  <a:srgbClr val="000000"/>
                </a:solidFill>
                <a:latin typeface="Arial Black"/>
                <a:ea typeface="Arial Black"/>
                <a:cs typeface="Arial Black"/>
              </a:rPr>
              <a:t>Constraint</a:t>
            </a:r>
          </a:p>
        </p:txBody>
      </p:sp>
      <p:sp>
        <p:nvSpPr>
          <p:cNvPr id="62477" name="WordArt 13"/>
          <p:cNvSpPr>
            <a:spLocks noChangeArrowheads="1" noChangeShapeType="1" noTextEdit="1"/>
          </p:cNvSpPr>
          <p:nvPr/>
        </p:nvSpPr>
        <p:spPr bwMode="auto">
          <a:xfrm rot="5400000">
            <a:off x="4937918" y="5349082"/>
            <a:ext cx="1897063" cy="6477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vert="wordArtVert" wrap="none" fromWordArt="1">
            <a:prstTxWarp prst="textWave4">
              <a:avLst>
                <a:gd name="adj1" fmla="val 13005"/>
                <a:gd name="adj2" fmla="val 0"/>
              </a:avLst>
            </a:prstTxWarp>
          </a:bodyPr>
          <a:lstStyle/>
          <a:p>
            <a:pPr algn="ctr" fontAlgn="auto"/>
            <a:r>
              <a:rPr lang="en-US" sz="3600" kern="10" dirty="0">
                <a:gradFill rotWithShape="1">
                  <a:gsLst>
                    <a:gs pos="0">
                      <a:srgbClr val="00FF00"/>
                    </a:gs>
                    <a:gs pos="100000">
                      <a:srgbClr val="00CCFF"/>
                    </a:gs>
                  </a:gsLst>
                  <a:lin ang="0" scaled="1"/>
                </a:gradFill>
                <a:effectLst>
                  <a:outerShdw blurRad="63500" dist="99190" dir="7788334" algn="ctr" rotWithShape="0">
                    <a:srgbClr val="000080"/>
                  </a:outerShdw>
                </a:effectLst>
                <a:latin typeface="Arial Black"/>
                <a:ea typeface="Arial Black"/>
                <a:cs typeface="Arial Black"/>
              </a:rPr>
              <a:t>Target</a:t>
            </a:r>
          </a:p>
        </p:txBody>
      </p:sp>
      <p:sp>
        <p:nvSpPr>
          <p:cNvPr id="62478" name="WordArt 14"/>
          <p:cNvSpPr>
            <a:spLocks noChangeArrowheads="1" noChangeShapeType="1" noTextEdit="1"/>
          </p:cNvSpPr>
          <p:nvPr/>
        </p:nvSpPr>
        <p:spPr bwMode="auto">
          <a:xfrm rot="5400000">
            <a:off x="5238750" y="2381250"/>
            <a:ext cx="2514600" cy="647700"/>
          </a:xfrm>
          <a:prstGeom prst="rect">
            <a:avLst/>
          </a:prstGeom>
        </p:spPr>
        <p:txBody>
          <a:bodyPr vert="wordArtVert" wrap="none" fromWordArt="1">
            <a:prstTxWarp prst="textPlain">
              <a:avLst>
                <a:gd name="adj" fmla="val 50000"/>
              </a:avLst>
            </a:prstTxWarp>
            <a:scene3d>
              <a:camera prst="legacyPerspectiveFront">
                <a:rot lat="20639998" lon="20699998" rev="0"/>
              </a:camera>
              <a:lightRig rig="legacyNormal3" dir="l"/>
            </a:scene3d>
            <a:sp3d extrusionH="201600" prstMaterial="legacyPlastic">
              <a:extrusionClr>
                <a:srgbClr val="FF9966"/>
              </a:extrusionClr>
            </a:sp3d>
          </a:bodyPr>
          <a:lstStyle/>
          <a:p>
            <a:pPr algn="ctr" fontAlgn="auto"/>
            <a:r>
              <a:rPr lang="en-US" sz="3600" kern="10">
                <a:ln w="9525">
                  <a:round/>
                  <a:headEnd/>
                  <a:tailEnd/>
                </a:ln>
                <a:solidFill>
                  <a:srgbClr val="CC0000"/>
                </a:solidFill>
                <a:latin typeface="Arial Black"/>
                <a:ea typeface="Arial Black"/>
                <a:cs typeface="Arial Black"/>
              </a:rPr>
              <a:t>Estimates</a:t>
            </a:r>
          </a:p>
        </p:txBody>
      </p:sp>
      <p:sp>
        <p:nvSpPr>
          <p:cNvPr id="62479" name="WordArt 15"/>
          <p:cNvSpPr>
            <a:spLocks noChangeArrowheads="1" noChangeShapeType="1" noTextEdit="1"/>
          </p:cNvSpPr>
          <p:nvPr/>
        </p:nvSpPr>
        <p:spPr bwMode="auto">
          <a:xfrm rot="5400000">
            <a:off x="7263606" y="2337594"/>
            <a:ext cx="2160588" cy="1295400"/>
          </a:xfrm>
          <a:prstGeom prst="rect">
            <a:avLst/>
          </a:prstGeom>
        </p:spPr>
        <p:txBody>
          <a:bodyPr vert="wordArtVert" wrap="none" fromWordArt="1">
            <a:prstTxWarp prst="textPlain">
              <a:avLst>
                <a:gd name="adj" fmla="val 50000"/>
              </a:avLst>
            </a:prstTxWarp>
          </a:bodyPr>
          <a:lstStyle/>
          <a:p>
            <a:pPr algn="ctr" fontAlgn="auto"/>
            <a:r>
              <a:rPr lang="en-US" sz="3600" kern="10">
                <a:ln w="9525">
                  <a:solidFill>
                    <a:srgbClr val="000000"/>
                  </a:solidFill>
                  <a:round/>
                  <a:headEnd/>
                  <a:tailEnd/>
                </a:ln>
                <a:solidFill>
                  <a:srgbClr val="000000"/>
                </a:solidFill>
                <a:latin typeface="Arial Black"/>
                <a:ea typeface="Arial Black"/>
                <a:cs typeface="Arial Black"/>
              </a:rPr>
              <a:t>Weekly</a:t>
            </a:r>
          </a:p>
          <a:p>
            <a:pPr algn="ctr" fontAlgn="auto"/>
            <a:r>
              <a:rPr lang="en-US" sz="3600" kern="10">
                <a:ln w="9525">
                  <a:solidFill>
                    <a:srgbClr val="000000"/>
                  </a:solidFill>
                  <a:round/>
                  <a:headEnd/>
                  <a:tailEnd/>
                </a:ln>
                <a:solidFill>
                  <a:srgbClr val="000000"/>
                </a:solidFill>
                <a:latin typeface="Arial Black"/>
                <a:ea typeface="Arial Black"/>
                <a:cs typeface="Arial Black"/>
              </a:rPr>
              <a:t>Testing</a:t>
            </a:r>
          </a:p>
        </p:txBody>
      </p:sp>
    </p:spTree>
    <p:extLst>
      <p:ext uri="{BB962C8B-B14F-4D97-AF65-F5344CB8AC3E}">
        <p14:creationId xmlns:p14="http://schemas.microsoft.com/office/powerpoint/2010/main" val="365103082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Date Placeholder 3"/>
          <p:cNvSpPr>
            <a:spLocks noGrp="1"/>
          </p:cNvSpPr>
          <p:nvPr>
            <p:ph type="dt" sz="half" idx="10"/>
          </p:nvPr>
        </p:nvSpPr>
        <p:spPr/>
        <p:txBody>
          <a:bodyPr/>
          <a:lstStyle/>
          <a:p>
            <a:r>
              <a:rPr lang="en-US"/>
              <a:t>Version</a:t>
            </a:r>
            <a:r>
              <a:rPr lang="en-US" smtClean="0"/>
              <a:t> </a:t>
            </a:r>
            <a:fld id="{ED70ADC7-3C4D-C041-BB30-733A578E14E1}" type="datetime4">
              <a:rPr lang="en-US" smtClean="0"/>
              <a:pPr/>
              <a:t>April 16, 2015</a:t>
            </a:fld>
            <a:endParaRPr lang="en-US"/>
          </a:p>
        </p:txBody>
      </p:sp>
      <p:sp>
        <p:nvSpPr>
          <p:cNvPr id="18" name="Footer Placeholder 4"/>
          <p:cNvSpPr>
            <a:spLocks noGrp="1"/>
          </p:cNvSpPr>
          <p:nvPr>
            <p:ph type="ftr" sz="quarter" idx="11"/>
          </p:nvPr>
        </p:nvSpPr>
        <p:spPr/>
        <p:txBody>
          <a:bodyPr/>
          <a:lstStyle/>
          <a:p>
            <a:r>
              <a:rPr lang="en-US" smtClean="0"/>
              <a:t>www.Gilb.com</a:t>
            </a:r>
            <a:endParaRPr lang="en-US"/>
          </a:p>
        </p:txBody>
      </p:sp>
      <p:sp>
        <p:nvSpPr>
          <p:cNvPr id="19" name="Slide Number Placeholder 5"/>
          <p:cNvSpPr>
            <a:spLocks noGrp="1"/>
          </p:cNvSpPr>
          <p:nvPr>
            <p:ph type="sldNum" sz="quarter" idx="12"/>
          </p:nvPr>
        </p:nvSpPr>
        <p:spPr/>
        <p:txBody>
          <a:bodyPr/>
          <a:lstStyle/>
          <a:p>
            <a:r>
              <a:rPr lang="en-US"/>
              <a:t>Slide </a:t>
            </a:r>
            <a:fld id="{E400AD17-04FA-E94F-8481-622F25AB9725}" type="slidenum">
              <a:rPr lang="en-US"/>
              <a:pPr/>
              <a:t>27</a:t>
            </a:fld>
            <a:endParaRPr lang="en-US"/>
          </a:p>
        </p:txBody>
      </p:sp>
      <p:graphicFrame>
        <p:nvGraphicFramePr>
          <p:cNvPr id="168962" name="Object 2"/>
          <p:cNvGraphicFramePr>
            <a:graphicFrameLocks noChangeAspect="1"/>
          </p:cNvGraphicFramePr>
          <p:nvPr/>
        </p:nvGraphicFramePr>
        <p:xfrm>
          <a:off x="0" y="990600"/>
          <a:ext cx="9144000" cy="5334000"/>
        </p:xfrm>
        <a:graphic>
          <a:graphicData uri="http://schemas.openxmlformats.org/presentationml/2006/ole">
            <mc:AlternateContent xmlns:mc="http://schemas.openxmlformats.org/markup-compatibility/2006">
              <mc:Choice xmlns:v="urn:schemas-microsoft-com:vml" Requires="v">
                <p:oleObj spid="_x0000_s199895" name="Document" r:id="rId4" imgW="5937504" imgH="1539240" progId="Word.Document.8">
                  <p:embed/>
                </p:oleObj>
              </mc:Choice>
              <mc:Fallback>
                <p:oleObj name="Document" r:id="rId4" imgW="5937504" imgH="1539240" progId="Word.Document.8">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990600"/>
                        <a:ext cx="9144000" cy="5334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8963" name="Rectangle 3"/>
          <p:cNvSpPr>
            <a:spLocks noGrp="1" noChangeArrowheads="1"/>
          </p:cNvSpPr>
          <p:nvPr>
            <p:ph type="title"/>
          </p:nvPr>
        </p:nvSpPr>
        <p:spPr>
          <a:xfrm>
            <a:off x="685800" y="76200"/>
            <a:ext cx="7620000" cy="609600"/>
          </a:xfrm>
        </p:spPr>
        <p:txBody>
          <a:bodyPr>
            <a:normAutofit fontScale="90000"/>
          </a:bodyPr>
          <a:lstStyle/>
          <a:p>
            <a:r>
              <a:rPr lang="en-US" sz="2000" i="1" u="sng" dirty="0" smtClean="0"/>
              <a:t>REAL EXAMPLE: Strategy</a:t>
            </a:r>
            <a:r>
              <a:rPr lang="en-US" sz="2000" dirty="0" smtClean="0"/>
              <a:t> </a:t>
            </a:r>
            <a:r>
              <a:rPr lang="en-US" sz="2000" dirty="0"/>
              <a:t>Impact Estimation: </a:t>
            </a:r>
            <a:br>
              <a:rPr lang="en-US" sz="2000" dirty="0"/>
            </a:br>
            <a:r>
              <a:rPr lang="en-US" sz="2000" dirty="0"/>
              <a:t>for a $100,000,000 Organizational Improvement Investment</a:t>
            </a:r>
          </a:p>
        </p:txBody>
      </p:sp>
      <p:sp>
        <p:nvSpPr>
          <p:cNvPr id="168964" name="Rectangle 4"/>
          <p:cNvSpPr>
            <a:spLocks noChangeArrowheads="1"/>
          </p:cNvSpPr>
          <p:nvPr/>
        </p:nvSpPr>
        <p:spPr bwMode="auto">
          <a:xfrm>
            <a:off x="3200400" y="5486400"/>
            <a:ext cx="381000" cy="838200"/>
          </a:xfrm>
          <a:prstGeom prst="rect">
            <a:avLst/>
          </a:prstGeom>
          <a:noFill/>
          <a:ln w="38100">
            <a:solidFill>
              <a:schemeClr val="tx1"/>
            </a:solidFill>
            <a:miter lim="800000"/>
            <a:headEnd/>
            <a:tailEnd/>
          </a:ln>
          <a:effectLst/>
        </p:spPr>
        <p:txBody>
          <a:bodyPr wrap="none" anchor="ctr">
            <a:prstTxWarp prst="textNoShape">
              <a:avLst/>
            </a:prstTxWarp>
          </a:bodyPr>
          <a:lstStyle/>
          <a:p>
            <a:endParaRPr lang="en-US"/>
          </a:p>
        </p:txBody>
      </p:sp>
      <p:sp>
        <p:nvSpPr>
          <p:cNvPr id="168965" name="Rectangle 5"/>
          <p:cNvSpPr>
            <a:spLocks noChangeArrowheads="1"/>
          </p:cNvSpPr>
          <p:nvPr/>
        </p:nvSpPr>
        <p:spPr bwMode="auto">
          <a:xfrm>
            <a:off x="3200400" y="2209800"/>
            <a:ext cx="381000" cy="3124200"/>
          </a:xfrm>
          <a:prstGeom prst="rect">
            <a:avLst/>
          </a:prstGeom>
          <a:noFill/>
          <a:ln w="38100">
            <a:solidFill>
              <a:schemeClr val="tx1"/>
            </a:solidFill>
            <a:miter lim="800000"/>
            <a:headEnd/>
            <a:tailEnd/>
          </a:ln>
          <a:effectLst/>
        </p:spPr>
        <p:txBody>
          <a:bodyPr wrap="none" anchor="ctr">
            <a:prstTxWarp prst="textNoShape">
              <a:avLst/>
            </a:prstTxWarp>
          </a:bodyPr>
          <a:lstStyle/>
          <a:p>
            <a:endParaRPr lang="en-US"/>
          </a:p>
        </p:txBody>
      </p:sp>
      <p:sp>
        <p:nvSpPr>
          <p:cNvPr id="168966" name="WordArt 6"/>
          <p:cNvSpPr>
            <a:spLocks noChangeArrowheads="1" noChangeShapeType="1" noTextEdit="1"/>
          </p:cNvSpPr>
          <p:nvPr/>
        </p:nvSpPr>
        <p:spPr bwMode="auto">
          <a:xfrm>
            <a:off x="1524000" y="5410200"/>
            <a:ext cx="838200" cy="855663"/>
          </a:xfrm>
          <a:prstGeom prst="rect">
            <a:avLst/>
          </a:prstGeom>
        </p:spPr>
        <p:txBody>
          <a:bodyPr wrap="none" fromWordArt="1">
            <a:prstTxWarp prst="textCascadeUp">
              <a:avLst>
                <a:gd name="adj" fmla="val 44444"/>
              </a:avLst>
            </a:prstTxWarp>
            <a:scene3d>
              <a:camera prst="legacyPerspectiveFront">
                <a:rot lat="20519999" lon="1080000" rev="0"/>
              </a:camera>
              <a:lightRig rig="legacyHarsh2" dir="b"/>
            </a:scene3d>
            <a:sp3d extrusionH="430200" prstMaterial="legacyMatte">
              <a:extrusionClr>
                <a:srgbClr val="FF6600"/>
              </a:extrusionClr>
            </a:sp3d>
          </a:bodyPr>
          <a:lstStyle/>
          <a:p>
            <a:r>
              <a:rPr lang="en-US" sz="3600" kern="10">
                <a:ln w="9525">
                  <a:round/>
                  <a:headEnd/>
                  <a:tailEnd/>
                </a:ln>
                <a:gradFill rotWithShape="0">
                  <a:gsLst>
                    <a:gs pos="0">
                      <a:srgbClr val="FFE701"/>
                    </a:gs>
                    <a:gs pos="100000">
                      <a:srgbClr val="FE3E02"/>
                    </a:gs>
                  </a:gsLst>
                  <a:lin ang="5400000" scaled="1"/>
                </a:gradFill>
                <a:latin typeface="Impact"/>
                <a:ea typeface="Impact"/>
                <a:cs typeface="Impact"/>
              </a:rPr>
              <a:t>Cost</a:t>
            </a:r>
          </a:p>
        </p:txBody>
      </p:sp>
      <p:sp>
        <p:nvSpPr>
          <p:cNvPr id="168967" name="WordArt 7"/>
          <p:cNvSpPr>
            <a:spLocks noChangeArrowheads="1" noChangeShapeType="1" noTextEdit="1"/>
          </p:cNvSpPr>
          <p:nvPr/>
        </p:nvSpPr>
        <p:spPr bwMode="auto">
          <a:xfrm>
            <a:off x="5410200" y="5257800"/>
            <a:ext cx="3124200" cy="1447800"/>
          </a:xfrm>
          <a:prstGeom prst="rect">
            <a:avLst/>
          </a:prstGeom>
        </p:spPr>
        <p:txBody>
          <a:bodyPr wrap="none" fromWordArt="1">
            <a:prstTxWarp prst="textPlain">
              <a:avLst>
                <a:gd name="adj" fmla="val 50000"/>
              </a:avLst>
            </a:prstTxWarp>
            <a:scene3d>
              <a:camera prst="legacyPerspectiveBottomRight">
                <a:rot lat="0" lon="21239999" rev="0"/>
              </a:camera>
              <a:lightRig rig="legacyHarsh3" dir="l"/>
            </a:scene3d>
            <a:sp3d extrusionH="430200" prstMaterial="legacyMatte">
              <a:extrusionClr>
                <a:srgbClr val="C0C0C0"/>
              </a:extrusionClr>
            </a:sp3d>
          </a:bodyPr>
          <a:lstStyle/>
          <a:p>
            <a:r>
              <a:rPr lang="en-US" sz="3600" kern="10">
                <a:ln w="9525">
                  <a:round/>
                  <a:headEnd/>
                  <a:tailEnd/>
                </a:ln>
                <a:gradFill rotWithShape="0">
                  <a:gsLst>
                    <a:gs pos="0">
                      <a:srgbClr val="DCEBF5"/>
                    </a:gs>
                    <a:gs pos="8000">
                      <a:srgbClr val="83A7C3"/>
                    </a:gs>
                    <a:gs pos="13000">
                      <a:srgbClr val="768FB9"/>
                    </a:gs>
                    <a:gs pos="21001">
                      <a:srgbClr val="83A7C3"/>
                    </a:gs>
                    <a:gs pos="52000">
                      <a:srgbClr val="FFFFFF"/>
                    </a:gs>
                    <a:gs pos="56000">
                      <a:srgbClr val="9C6563"/>
                    </a:gs>
                    <a:gs pos="58000">
                      <a:srgbClr val="80302D"/>
                    </a:gs>
                    <a:gs pos="71001">
                      <a:srgbClr val="C0524E"/>
                    </a:gs>
                    <a:gs pos="94000">
                      <a:srgbClr val="EBDAD4"/>
                    </a:gs>
                    <a:gs pos="100000">
                      <a:srgbClr val="55261C"/>
                    </a:gs>
                  </a:gsLst>
                  <a:lin ang="5400000" scaled="1"/>
                </a:gradFill>
                <a:latin typeface="Arial Black"/>
                <a:ea typeface="Arial Black"/>
                <a:cs typeface="Arial Black"/>
              </a:rPr>
              <a:t>Benefit/Cost</a:t>
            </a:r>
          </a:p>
          <a:p>
            <a:r>
              <a:rPr lang="en-US" sz="3600" kern="10">
                <a:ln w="9525">
                  <a:round/>
                  <a:headEnd/>
                  <a:tailEnd/>
                </a:ln>
                <a:gradFill rotWithShape="0">
                  <a:gsLst>
                    <a:gs pos="0">
                      <a:srgbClr val="DCEBF5"/>
                    </a:gs>
                    <a:gs pos="8000">
                      <a:srgbClr val="83A7C3"/>
                    </a:gs>
                    <a:gs pos="13000">
                      <a:srgbClr val="768FB9"/>
                    </a:gs>
                    <a:gs pos="21001">
                      <a:srgbClr val="83A7C3"/>
                    </a:gs>
                    <a:gs pos="52000">
                      <a:srgbClr val="FFFFFF"/>
                    </a:gs>
                    <a:gs pos="56000">
                      <a:srgbClr val="9C6563"/>
                    </a:gs>
                    <a:gs pos="58000">
                      <a:srgbClr val="80302D"/>
                    </a:gs>
                    <a:gs pos="71001">
                      <a:srgbClr val="C0524E"/>
                    </a:gs>
                    <a:gs pos="94000">
                      <a:srgbClr val="EBDAD4"/>
                    </a:gs>
                    <a:gs pos="100000">
                      <a:srgbClr val="55261C"/>
                    </a:gs>
                  </a:gsLst>
                  <a:lin ang="5400000" scaled="1"/>
                </a:gradFill>
                <a:latin typeface="Arial Black"/>
                <a:ea typeface="Arial Black"/>
                <a:cs typeface="Arial Black"/>
              </a:rPr>
              <a:t>ratio</a:t>
            </a:r>
          </a:p>
        </p:txBody>
      </p:sp>
      <p:sp>
        <p:nvSpPr>
          <p:cNvPr id="168968" name="Line 8"/>
          <p:cNvSpPr>
            <a:spLocks noChangeShapeType="1"/>
          </p:cNvSpPr>
          <p:nvPr/>
        </p:nvSpPr>
        <p:spPr bwMode="auto">
          <a:xfrm flipH="1" flipV="1">
            <a:off x="4114800" y="6172200"/>
            <a:ext cx="1981200" cy="228600"/>
          </a:xfrm>
          <a:prstGeom prst="line">
            <a:avLst/>
          </a:prstGeom>
          <a:noFill/>
          <a:ln w="28575">
            <a:solidFill>
              <a:schemeClr val="tx1"/>
            </a:solidFill>
            <a:round/>
            <a:headEnd/>
            <a:tailEnd type="triangle" w="med" len="med"/>
          </a:ln>
          <a:effectLst/>
        </p:spPr>
        <p:txBody>
          <a:bodyPr wrap="none" anchor="ctr">
            <a:prstTxWarp prst="textNoShape">
              <a:avLst/>
            </a:prstTxWarp>
          </a:bodyPr>
          <a:lstStyle/>
          <a:p>
            <a:endParaRPr lang="en-US"/>
          </a:p>
        </p:txBody>
      </p:sp>
      <p:sp>
        <p:nvSpPr>
          <p:cNvPr id="168969" name="WordArt 9"/>
          <p:cNvSpPr>
            <a:spLocks noChangeArrowheads="1" noChangeShapeType="1" noTextEdit="1"/>
          </p:cNvSpPr>
          <p:nvPr/>
        </p:nvSpPr>
        <p:spPr bwMode="auto">
          <a:xfrm>
            <a:off x="3886200" y="685800"/>
            <a:ext cx="3898900" cy="558800"/>
          </a:xfrm>
          <a:prstGeom prst="rect">
            <a:avLst/>
          </a:prstGeom>
        </p:spPr>
        <p:txBody>
          <a:bodyPr wrap="none" fromWordArt="1">
            <a:prstTxWarp prst="textPlain">
              <a:avLst>
                <a:gd name="adj" fmla="val 50000"/>
              </a:avLst>
            </a:prstTxWarp>
          </a:bodyPr>
          <a:lstStyle/>
          <a:p>
            <a:r>
              <a:rPr lang="en-US" sz="3600" kern="10" dirty="0">
                <a:ln w="19050">
                  <a:solidFill>
                    <a:srgbClr val="99CCFF"/>
                  </a:solidFill>
                  <a:round/>
                  <a:headEnd/>
                  <a:tailEnd/>
                </a:ln>
                <a:solidFill>
                  <a:srgbClr val="0066CC"/>
                </a:solidFill>
                <a:effectLst>
                  <a:outerShdw blurRad="63500" dist="35921" dir="2700000" algn="ctr" rotWithShape="0">
                    <a:srgbClr val="990000"/>
                  </a:outerShdw>
                </a:effectLst>
                <a:latin typeface="Impact"/>
                <a:ea typeface="Impact"/>
                <a:cs typeface="Impact"/>
              </a:rPr>
              <a:t>Technical Strategies</a:t>
            </a:r>
          </a:p>
        </p:txBody>
      </p:sp>
      <p:sp>
        <p:nvSpPr>
          <p:cNvPr id="168970" name="WordArt 10"/>
          <p:cNvSpPr>
            <a:spLocks noChangeArrowheads="1" noChangeShapeType="1" noTextEdit="1"/>
          </p:cNvSpPr>
          <p:nvPr/>
        </p:nvSpPr>
        <p:spPr bwMode="auto">
          <a:xfrm>
            <a:off x="228600" y="990600"/>
            <a:ext cx="1981200" cy="558800"/>
          </a:xfrm>
          <a:prstGeom prst="rect">
            <a:avLst/>
          </a:prstGeom>
        </p:spPr>
        <p:txBody>
          <a:bodyPr wrap="none" fromWordArt="1">
            <a:prstTxWarp prst="textPlain">
              <a:avLst>
                <a:gd name="adj" fmla="val 50000"/>
              </a:avLst>
            </a:prstTxWarp>
          </a:bodyPr>
          <a:lstStyle/>
          <a:p>
            <a:r>
              <a:rPr lang="en-US" sz="3600" kern="10">
                <a:ln w="9525">
                  <a:noFill/>
                  <a:round/>
                  <a:headEnd/>
                  <a:tailEnd/>
                </a:ln>
                <a:gradFill rotWithShape="0">
                  <a:gsLst>
                    <a:gs pos="0">
                      <a:srgbClr val="FFFF00"/>
                    </a:gs>
                    <a:gs pos="100000">
                      <a:srgbClr val="FF9933"/>
                    </a:gs>
                  </a:gsLst>
                  <a:path path="rect">
                    <a:fillToRect l="50000" t="50000" r="50000" b="50000"/>
                  </a:path>
                </a:gradFill>
                <a:effectLst>
                  <a:outerShdw blurRad="63500" dist="35921" dir="2700000" algn="ctr" rotWithShape="0">
                    <a:srgbClr val="C0C0C0"/>
                  </a:outerShdw>
                </a:effectLst>
                <a:latin typeface="Impact"/>
                <a:ea typeface="Impact"/>
                <a:cs typeface="Impact"/>
              </a:rPr>
              <a:t>Objectives</a:t>
            </a:r>
          </a:p>
        </p:txBody>
      </p:sp>
      <p:sp>
        <p:nvSpPr>
          <p:cNvPr id="168971" name="AutoShape 11"/>
          <p:cNvSpPr>
            <a:spLocks noChangeArrowheads="1"/>
          </p:cNvSpPr>
          <p:nvPr/>
        </p:nvSpPr>
        <p:spPr bwMode="auto">
          <a:xfrm>
            <a:off x="304800" y="1676400"/>
            <a:ext cx="228600" cy="304800"/>
          </a:xfrm>
          <a:prstGeom prst="downArrow">
            <a:avLst>
              <a:gd name="adj1" fmla="val 50000"/>
              <a:gd name="adj2" fmla="val 33333"/>
            </a:avLst>
          </a:prstGeom>
          <a:solidFill>
            <a:schemeClr val="accent1"/>
          </a:solidFill>
          <a:ln w="28575">
            <a:solidFill>
              <a:schemeClr val="tx1"/>
            </a:solidFill>
            <a:miter lim="800000"/>
            <a:headEnd/>
            <a:tailEnd/>
          </a:ln>
          <a:effectLst/>
        </p:spPr>
        <p:txBody>
          <a:bodyPr wrap="none" anchor="ctr">
            <a:prstTxWarp prst="textNoShape">
              <a:avLst/>
            </a:prstTxWarp>
          </a:bodyPr>
          <a:lstStyle/>
          <a:p>
            <a:endParaRPr lang="en-US"/>
          </a:p>
        </p:txBody>
      </p:sp>
      <p:sp>
        <p:nvSpPr>
          <p:cNvPr id="168972" name="AutoShape 12"/>
          <p:cNvSpPr>
            <a:spLocks noChangeArrowheads="1"/>
          </p:cNvSpPr>
          <p:nvPr/>
        </p:nvSpPr>
        <p:spPr bwMode="auto">
          <a:xfrm>
            <a:off x="6019800" y="1219200"/>
            <a:ext cx="228600" cy="304800"/>
          </a:xfrm>
          <a:prstGeom prst="downArrow">
            <a:avLst>
              <a:gd name="adj1" fmla="val 50000"/>
              <a:gd name="adj2" fmla="val 33333"/>
            </a:avLst>
          </a:prstGeom>
          <a:solidFill>
            <a:schemeClr val="accent1"/>
          </a:solidFill>
          <a:ln w="28575">
            <a:solidFill>
              <a:schemeClr val="tx1"/>
            </a:solidFill>
            <a:miter lim="800000"/>
            <a:headEnd/>
            <a:tailEnd/>
          </a:ln>
          <a:effectLst/>
        </p:spPr>
        <p:txBody>
          <a:bodyPr wrap="none" anchor="ctr">
            <a:prstTxWarp prst="textNoShape">
              <a:avLst/>
            </a:prstTxWarp>
          </a:bodyPr>
          <a:lstStyle/>
          <a:p>
            <a:endParaRPr lang="en-US"/>
          </a:p>
        </p:txBody>
      </p:sp>
      <p:sp>
        <p:nvSpPr>
          <p:cNvPr id="168973" name="WordArt 13"/>
          <p:cNvSpPr>
            <a:spLocks noChangeArrowheads="1" noChangeShapeType="1" noTextEdit="1"/>
          </p:cNvSpPr>
          <p:nvPr/>
        </p:nvSpPr>
        <p:spPr bwMode="auto">
          <a:xfrm>
            <a:off x="3810000" y="2362200"/>
            <a:ext cx="2667000" cy="2590800"/>
          </a:xfrm>
          <a:prstGeom prst="rect">
            <a:avLst/>
          </a:prstGeom>
        </p:spPr>
        <p:txBody>
          <a:bodyPr wrap="none" fromWordArt="1">
            <a:prstTxWarp prst="textPlain">
              <a:avLst>
                <a:gd name="adj" fmla="val 50000"/>
              </a:avLst>
            </a:prstTxWarp>
          </a:bodyPr>
          <a:lstStyle/>
          <a:p>
            <a:r>
              <a:rPr lang="en-US" sz="3600" kern="1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blurRad="63500" dist="35921" dir="2700000" sy="50000" kx="2115830" algn="bl" rotWithShape="0">
                    <a:srgbClr val="C0C0C0"/>
                  </a:outerShdw>
                </a:effectLst>
                <a:latin typeface="Arial Black"/>
                <a:ea typeface="Arial Black"/>
                <a:cs typeface="Arial Black"/>
              </a:rPr>
              <a:t>Strategy</a:t>
            </a:r>
          </a:p>
          <a:p>
            <a:r>
              <a:rPr lang="en-US" sz="3600" kern="1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blurRad="63500" dist="35921" dir="2700000" sy="50000" kx="2115830" algn="bl" rotWithShape="0">
                    <a:srgbClr val="C0C0C0"/>
                  </a:outerShdw>
                </a:effectLst>
                <a:latin typeface="Arial Black"/>
                <a:ea typeface="Arial Black"/>
                <a:cs typeface="Arial Black"/>
              </a:rPr>
              <a:t>Impacts</a:t>
            </a:r>
          </a:p>
          <a:p>
            <a:r>
              <a:rPr lang="en-US" sz="3600" kern="1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blurRad="63500" dist="35921" dir="2700000" sy="50000" kx="2115830" algn="bl" rotWithShape="0">
                    <a:srgbClr val="C0C0C0"/>
                  </a:outerShdw>
                </a:effectLst>
                <a:latin typeface="Arial Black"/>
                <a:ea typeface="Arial Black"/>
                <a:cs typeface="Arial Black"/>
              </a:rPr>
              <a:t>on </a:t>
            </a:r>
          </a:p>
          <a:p>
            <a:r>
              <a:rPr lang="en-US" sz="3600" kern="1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blurRad="63500" dist="35921" dir="2700000" sy="50000" kx="2115830" algn="bl" rotWithShape="0">
                    <a:srgbClr val="C0C0C0"/>
                  </a:outerShdw>
                </a:effectLst>
                <a:latin typeface="Arial Black"/>
                <a:ea typeface="Arial Black"/>
                <a:cs typeface="Arial Black"/>
              </a:rPr>
              <a:t>Objectives</a:t>
            </a:r>
          </a:p>
        </p:txBody>
      </p:sp>
      <p:sp>
        <p:nvSpPr>
          <p:cNvPr id="168974" name="Rectangle 14"/>
          <p:cNvSpPr>
            <a:spLocks noChangeArrowheads="1"/>
          </p:cNvSpPr>
          <p:nvPr/>
        </p:nvSpPr>
        <p:spPr bwMode="auto">
          <a:xfrm>
            <a:off x="2667000" y="1905000"/>
            <a:ext cx="381000" cy="3429000"/>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168975" name="WordArt 15"/>
          <p:cNvSpPr>
            <a:spLocks noChangeArrowheads="1" noChangeShapeType="1" noTextEdit="1"/>
          </p:cNvSpPr>
          <p:nvPr/>
        </p:nvSpPr>
        <p:spPr bwMode="auto">
          <a:xfrm>
            <a:off x="609600" y="3352800"/>
            <a:ext cx="2540000" cy="647700"/>
          </a:xfrm>
          <a:prstGeom prst="rect">
            <a:avLst/>
          </a:prstGeom>
        </p:spPr>
        <p:txBody>
          <a:bodyPr wrap="none" fromWordArt="1">
            <a:prstTxWarp prst="textPlain">
              <a:avLst>
                <a:gd name="adj" fmla="val 50000"/>
              </a:avLst>
            </a:prstTxWarp>
          </a:bodyPr>
          <a:lstStyle/>
          <a:p>
            <a:r>
              <a:rPr lang="en-US" sz="3600" kern="1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blurRad="63500" dist="35921" dir="2700000" sy="50000" kx="2115830" algn="bl" rotWithShape="0">
                    <a:srgbClr val="C0C0C0"/>
                  </a:outerShdw>
                </a:effectLst>
                <a:latin typeface="Arial Black"/>
                <a:ea typeface="Arial Black"/>
                <a:cs typeface="Arial Black"/>
              </a:rPr>
              <a:t>"Benefits"</a:t>
            </a:r>
          </a:p>
        </p:txBody>
      </p:sp>
      <p:sp>
        <p:nvSpPr>
          <p:cNvPr id="168976" name="WordArt 16"/>
          <p:cNvSpPr>
            <a:spLocks noChangeArrowheads="1" noChangeShapeType="1" noTextEdit="1"/>
          </p:cNvSpPr>
          <p:nvPr/>
        </p:nvSpPr>
        <p:spPr bwMode="auto">
          <a:xfrm>
            <a:off x="3429000" y="6324600"/>
            <a:ext cx="1219200" cy="533400"/>
          </a:xfrm>
          <a:prstGeom prst="rect">
            <a:avLst/>
          </a:prstGeom>
        </p:spPr>
        <p:txBody>
          <a:bodyPr wrap="none" fromWordArt="1">
            <a:prstTxWarp prst="textPlain">
              <a:avLst>
                <a:gd name="adj" fmla="val 50000"/>
              </a:avLst>
            </a:prstTxWarp>
          </a:bodyPr>
          <a:lstStyle/>
          <a:p>
            <a:r>
              <a:rPr lang="en-US" sz="3600" kern="1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blurRad="63500" dist="35921" dir="2700000" sy="50000" kx="2115830" algn="bl" rotWithShape="0">
                    <a:srgbClr val="C0C0C0"/>
                  </a:outerShdw>
                </a:effectLst>
                <a:latin typeface="Arial Black"/>
                <a:ea typeface="Arial Black"/>
                <a:cs typeface="Arial Black"/>
              </a:rPr>
              <a:t>358 !</a:t>
            </a:r>
          </a:p>
        </p:txBody>
      </p:sp>
      <p:pic>
        <p:nvPicPr>
          <p:cNvPr id="20" name="Picture 19" descr="target5.gif"/>
          <p:cNvPicPr>
            <a:picLocks noChangeAspect="1"/>
          </p:cNvPicPr>
          <p:nvPr/>
        </p:nvPicPr>
        <p:blipFill>
          <a:blip r:embed="rId6"/>
          <a:stretch>
            <a:fillRect/>
          </a:stretch>
        </p:blipFill>
        <p:spPr>
          <a:xfrm>
            <a:off x="1638300" y="1981200"/>
            <a:ext cx="1143000" cy="951760"/>
          </a:xfrm>
          <a:prstGeom prst="rect">
            <a:avLst/>
          </a:prstGeom>
        </p:spPr>
      </p:pic>
      <p:pic>
        <p:nvPicPr>
          <p:cNvPr id="21" name="Picture 20" descr="Picture 10.png"/>
          <p:cNvPicPr>
            <a:picLocks noChangeAspect="1"/>
          </p:cNvPicPr>
          <p:nvPr/>
        </p:nvPicPr>
        <p:blipFill>
          <a:blip r:embed="rId7">
            <a:alphaModFix/>
          </a:blip>
          <a:stretch>
            <a:fillRect/>
          </a:stretch>
        </p:blipFill>
        <p:spPr>
          <a:xfrm>
            <a:off x="8013700" y="76200"/>
            <a:ext cx="1091818" cy="1511039"/>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171"/>
            <a:ext cx="8229600" cy="1810496"/>
          </a:xfrm>
        </p:spPr>
        <p:txBody>
          <a:bodyPr>
            <a:spAutoFit/>
          </a:bodyPr>
          <a:lstStyle/>
          <a:p>
            <a:pPr marL="609600" lvl="0" indent="-609600">
              <a:lnSpc>
                <a:spcPct val="130000"/>
              </a:lnSpc>
              <a:buNone/>
            </a:pPr>
            <a:r>
              <a:rPr lang="en-US" sz="2900" b="1" dirty="0" smtClean="0">
                <a:latin typeface="Arial"/>
                <a:cs typeface="Arial"/>
              </a:rPr>
              <a:t>5. Select designs with the best impacts </a:t>
            </a:r>
            <a:br>
              <a:rPr lang="en-US" sz="2900" b="1" dirty="0" smtClean="0">
                <a:latin typeface="Arial"/>
                <a:cs typeface="Arial"/>
              </a:rPr>
            </a:br>
            <a:r>
              <a:rPr lang="en-US" sz="2900" b="1" dirty="0" smtClean="0">
                <a:latin typeface="Arial"/>
                <a:cs typeface="Arial"/>
              </a:rPr>
              <a:t>in relation to their costs,</a:t>
            </a:r>
            <a:br>
              <a:rPr lang="en-US" sz="2900" b="1" dirty="0" smtClean="0">
                <a:latin typeface="Arial"/>
                <a:cs typeface="Arial"/>
              </a:rPr>
            </a:br>
            <a:r>
              <a:rPr lang="en-US" sz="2900" b="1" dirty="0" smtClean="0">
                <a:latin typeface="Arial"/>
                <a:cs typeface="Arial"/>
              </a:rPr>
              <a:t> do them first.</a:t>
            </a:r>
            <a:endParaRPr lang="en-GB" sz="2900" dirty="0"/>
          </a:p>
        </p:txBody>
      </p:sp>
      <p:pic>
        <p:nvPicPr>
          <p:cNvPr id="5" name="Picture 4"/>
          <p:cNvPicPr>
            <a:picLocks noChangeAspect="1"/>
          </p:cNvPicPr>
          <p:nvPr/>
        </p:nvPicPr>
        <p:blipFill>
          <a:blip r:embed="rId3"/>
          <a:stretch>
            <a:fillRect/>
          </a:stretch>
        </p:blipFill>
        <p:spPr>
          <a:xfrm>
            <a:off x="1118714" y="1842667"/>
            <a:ext cx="7116233" cy="5261810"/>
          </a:xfrm>
          <a:prstGeom prst="rect">
            <a:avLst/>
          </a:prstGeom>
        </p:spPr>
      </p:pic>
      <p:sp>
        <p:nvSpPr>
          <p:cNvPr id="4" name="Date Placeholder 3"/>
          <p:cNvSpPr>
            <a:spLocks noGrp="1"/>
          </p:cNvSpPr>
          <p:nvPr>
            <p:ph type="dt" sz="half" idx="10"/>
          </p:nvPr>
        </p:nvSpPr>
        <p:spPr/>
        <p:txBody>
          <a:bodyPr/>
          <a:lstStyle/>
          <a:p>
            <a:fld id="{1E591916-D0C5-DF4A-90C7-2B14A3BB4A87}" type="datetime4">
              <a:rPr lang="en-US" smtClean="0"/>
              <a:pPr/>
              <a:t>April 16, 2015</a:t>
            </a:fld>
            <a:endParaRPr lang="en-GB"/>
          </a:p>
        </p:txBody>
      </p:sp>
      <p:sp>
        <p:nvSpPr>
          <p:cNvPr id="6" name="Slide Number Placeholder 5"/>
          <p:cNvSpPr>
            <a:spLocks noGrp="1"/>
          </p:cNvSpPr>
          <p:nvPr>
            <p:ph type="sldNum" sz="quarter" idx="12"/>
          </p:nvPr>
        </p:nvSpPr>
        <p:spPr/>
        <p:txBody>
          <a:bodyPr/>
          <a:lstStyle/>
          <a:p>
            <a:fld id="{18F51ADA-292D-0C4D-830D-A064BE0D8AF0}" type="slidenum">
              <a:rPr lang="en-GB" smtClean="0"/>
              <a:pPr/>
              <a:t>28</a:t>
            </a:fld>
            <a:endParaRPr lang="en-GB"/>
          </a:p>
        </p:txBody>
      </p:sp>
      <p:sp>
        <p:nvSpPr>
          <p:cNvPr id="7" name="Footer Placeholder 6"/>
          <p:cNvSpPr>
            <a:spLocks noGrp="1"/>
          </p:cNvSpPr>
          <p:nvPr>
            <p:ph type="ftr" sz="quarter" idx="11"/>
          </p:nvPr>
        </p:nvSpPr>
        <p:spPr/>
        <p:txBody>
          <a:bodyPr/>
          <a:lstStyle/>
          <a:p>
            <a:r>
              <a:rPr lang="en-US" smtClean="0"/>
              <a:t>© Gilb.com      Agility is the Tool</a:t>
            </a:r>
            <a:endParaRPr lang="en-GB"/>
          </a:p>
        </p:txBody>
      </p:sp>
    </p:spTree>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907" name="Picture 6" descr="Picture 2.png"/>
          <p:cNvPicPr>
            <a:picLocks noChangeAspect="1"/>
          </p:cNvPicPr>
          <p:nvPr/>
        </p:nvPicPr>
        <p:blipFill>
          <a:blip r:embed="rId4"/>
          <a:srcRect/>
          <a:stretch>
            <a:fillRect/>
          </a:stretch>
        </p:blipFill>
        <p:spPr bwMode="auto">
          <a:xfrm>
            <a:off x="8505360" y="-25400"/>
            <a:ext cx="614440" cy="614440"/>
          </a:xfrm>
          <a:prstGeom prst="rect">
            <a:avLst/>
          </a:prstGeom>
          <a:noFill/>
          <a:ln w="9525">
            <a:noFill/>
            <a:miter lim="800000"/>
            <a:headEnd/>
            <a:tailEnd/>
          </a:ln>
        </p:spPr>
      </p:pic>
      <p:sp>
        <p:nvSpPr>
          <p:cNvPr id="6" name="Slide Number Placeholder 5"/>
          <p:cNvSpPr>
            <a:spLocks noGrp="1"/>
          </p:cNvSpPr>
          <p:nvPr>
            <p:ph type="sldNum" sz="quarter" idx="12"/>
          </p:nvPr>
        </p:nvSpPr>
        <p:spPr/>
        <p:txBody>
          <a:bodyPr/>
          <a:lstStyle/>
          <a:p>
            <a:pPr>
              <a:defRPr/>
            </a:pPr>
            <a:r>
              <a:rPr lang="en-US" smtClean="0"/>
              <a:t>Slide </a:t>
            </a:r>
            <a:fld id="{53543853-866B-8246-8D86-496AB07875D7}" type="slidenum">
              <a:rPr lang="en-US" smtClean="0"/>
              <a:pPr>
                <a:defRPr/>
              </a:pPr>
              <a:t>29</a:t>
            </a:fld>
            <a:endParaRPr lang="en-US"/>
          </a:p>
        </p:txBody>
      </p:sp>
      <p:sp>
        <p:nvSpPr>
          <p:cNvPr id="123909" name="Rectangle 1026"/>
          <p:cNvSpPr>
            <a:spLocks noGrp="1" noChangeArrowheads="1"/>
          </p:cNvSpPr>
          <p:nvPr>
            <p:ph type="ctrTitle"/>
          </p:nvPr>
        </p:nvSpPr>
        <p:spPr>
          <a:xfrm>
            <a:off x="0" y="-96760"/>
            <a:ext cx="8408599" cy="685800"/>
          </a:xfrm>
        </p:spPr>
        <p:txBody>
          <a:bodyPr>
            <a:noAutofit/>
          </a:bodyPr>
          <a:lstStyle/>
          <a:p>
            <a:pPr algn="ctr"/>
            <a:r>
              <a:rPr lang="en-US" sz="1800" dirty="0" smtClean="0">
                <a:latin typeface="Arial Black"/>
                <a:cs typeface="Arial Black"/>
              </a:rPr>
              <a:t>Impact Estimation: Value Decision Table </a:t>
            </a:r>
            <a:br>
              <a:rPr lang="en-US" sz="1800" dirty="0" smtClean="0">
                <a:latin typeface="Arial Black"/>
                <a:cs typeface="Arial Black"/>
              </a:rPr>
            </a:br>
            <a:r>
              <a:rPr lang="en-US" sz="1800" dirty="0" smtClean="0">
                <a:latin typeface="Arial Black"/>
                <a:cs typeface="Arial Black"/>
              </a:rPr>
              <a:t>Decomposes Architecture by Value, and Value/Cost “Efficiency”</a:t>
            </a:r>
            <a:endParaRPr lang="en-US" sz="1800" dirty="0">
              <a:latin typeface="Arial Black"/>
              <a:cs typeface="Arial Black"/>
            </a:endParaRPr>
          </a:p>
        </p:txBody>
      </p:sp>
      <p:graphicFrame>
        <p:nvGraphicFramePr>
          <p:cNvPr id="123906" name="Object 2"/>
          <p:cNvGraphicFramePr>
            <a:graphicFrameLocks noChangeAspect="1"/>
          </p:cNvGraphicFramePr>
          <p:nvPr>
            <p:extLst>
              <p:ext uri="{D42A27DB-BD31-4B8C-83A1-F6EECF244321}">
                <p14:modId xmlns:p14="http://schemas.microsoft.com/office/powerpoint/2010/main" val="2268609226"/>
              </p:ext>
            </p:extLst>
          </p:nvPr>
        </p:nvGraphicFramePr>
        <p:xfrm>
          <a:off x="0" y="609600"/>
          <a:ext cx="9144000" cy="5791200"/>
        </p:xfrm>
        <a:graphic>
          <a:graphicData uri="http://schemas.openxmlformats.org/presentationml/2006/ole">
            <mc:AlternateContent xmlns:mc="http://schemas.openxmlformats.org/markup-compatibility/2006">
              <mc:Choice xmlns:v="urn:schemas-microsoft-com:vml" Requires="v">
                <p:oleObj spid="_x0000_s207904" name="Document" r:id="rId5" imgW="6845300" imgH="5067300" progId="Word.Document.8">
                  <p:embed/>
                </p:oleObj>
              </mc:Choice>
              <mc:Fallback>
                <p:oleObj name="Document" r:id="rId5" imgW="6845300" imgH="5067300" progId="Word.Document.8">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609600"/>
                        <a:ext cx="9144000" cy="5791200"/>
                      </a:xfrm>
                      <a:prstGeom prst="rect">
                        <a:avLst/>
                      </a:prstGeom>
                      <a:solidFill>
                        <a:srgbClr val="FFFF00"/>
                      </a:solidFill>
                      <a:ln>
                        <a:solidFill>
                          <a:schemeClr val="accent6">
                            <a:lumMod val="50000"/>
                          </a:schemeClr>
                        </a:solidFill>
                      </a:ln>
                      <a:effectLst/>
                      <a:extLst/>
                    </p:spPr>
                  </p:pic>
                </p:oleObj>
              </mc:Fallback>
            </mc:AlternateContent>
          </a:graphicData>
        </a:graphic>
      </p:graphicFrame>
      <p:sp>
        <p:nvSpPr>
          <p:cNvPr id="2" name="Date Placeholder 1"/>
          <p:cNvSpPr>
            <a:spLocks noGrp="1"/>
          </p:cNvSpPr>
          <p:nvPr>
            <p:ph type="dt" sz="half" idx="10"/>
          </p:nvPr>
        </p:nvSpPr>
        <p:spPr/>
        <p:txBody>
          <a:bodyPr/>
          <a:lstStyle/>
          <a:p>
            <a:fld id="{9DE25DAE-E6D0-064C-A3B7-C461AD0D7EDF}" type="datetime3">
              <a:rPr lang="en-GB" smtClean="0"/>
              <a:t>16 April 2015</a:t>
            </a:fld>
            <a:endParaRPr lang="en-GB"/>
          </a:p>
        </p:txBody>
      </p:sp>
      <p:sp>
        <p:nvSpPr>
          <p:cNvPr id="3" name="Footer Placeholder 2"/>
          <p:cNvSpPr>
            <a:spLocks noGrp="1"/>
          </p:cNvSpPr>
          <p:nvPr>
            <p:ph type="ftr" sz="quarter" idx="11"/>
          </p:nvPr>
        </p:nvSpPr>
        <p:spPr/>
        <p:txBody>
          <a:bodyPr/>
          <a:lstStyle/>
          <a:p>
            <a:r>
              <a:rPr lang="en-GB" smtClean="0"/>
              <a:t>© Gilb.com</a:t>
            </a:r>
            <a:endParaRPr lang="en-GB"/>
          </a:p>
        </p:txBody>
      </p:sp>
      <p:sp>
        <p:nvSpPr>
          <p:cNvPr id="4" name="Frame 3"/>
          <p:cNvSpPr/>
          <p:nvPr/>
        </p:nvSpPr>
        <p:spPr>
          <a:xfrm>
            <a:off x="7202157" y="5886133"/>
            <a:ext cx="1140485" cy="514667"/>
          </a:xfrm>
          <a:prstGeom prst="frame">
            <a:avLst/>
          </a:prstGeom>
          <a:ln>
            <a:solidFill>
              <a:srgbClr val="98480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5" name="Frame 4"/>
          <p:cNvSpPr/>
          <p:nvPr/>
        </p:nvSpPr>
        <p:spPr>
          <a:xfrm>
            <a:off x="7178592" y="1390181"/>
            <a:ext cx="999386" cy="360638"/>
          </a:xfrm>
          <a:prstGeom prst="fram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7" name="TextBox 6"/>
          <p:cNvSpPr txBox="1"/>
          <p:nvPr/>
        </p:nvSpPr>
        <p:spPr>
          <a:xfrm>
            <a:off x="7378705" y="5896113"/>
            <a:ext cx="914583" cy="369332"/>
          </a:xfrm>
          <a:prstGeom prst="rect">
            <a:avLst/>
          </a:prstGeom>
          <a:solidFill>
            <a:srgbClr val="FFFFFF"/>
          </a:solidFill>
        </p:spPr>
        <p:txBody>
          <a:bodyPr wrap="none" rtlCol="0">
            <a:spAutoFit/>
          </a:bodyPr>
          <a:lstStyle/>
          <a:p>
            <a:r>
              <a:rPr lang="en-US" b="1" dirty="0" smtClean="0"/>
              <a:t>29.5:1</a:t>
            </a:r>
            <a:endParaRPr lang="en-US" b="1" dirty="0"/>
          </a:p>
        </p:txBody>
      </p:sp>
      <p:cxnSp>
        <p:nvCxnSpPr>
          <p:cNvPr id="9" name="Straight Arrow Connector 8"/>
          <p:cNvCxnSpPr/>
          <p:nvPr/>
        </p:nvCxnSpPr>
        <p:spPr>
          <a:xfrm>
            <a:off x="5660571" y="589040"/>
            <a:ext cx="1718134" cy="529709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a:off x="4380072" y="589040"/>
            <a:ext cx="2798520" cy="934960"/>
          </a:xfrm>
          <a:prstGeom prst="straightConnector1">
            <a:avLst/>
          </a:prstGeom>
          <a:ln>
            <a:solidFill>
              <a:srgbClr val="FF66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26167509"/>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058" name="Text Box 1"/>
          <p:cNvSpPr txBox="1">
            <a:spLocks noChangeArrowheads="1"/>
          </p:cNvSpPr>
          <p:nvPr/>
        </p:nvSpPr>
        <p:spPr bwMode="auto">
          <a:xfrm>
            <a:off x="4446984" y="6509742"/>
            <a:ext cx="241102" cy="258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64291" tIns="32146" rIns="64291" bIns="32146"/>
          <a:lstStyle>
            <a:lvl1pPr eaLnBrk="0" hangingPunct="0">
              <a:defRPr sz="4200">
                <a:solidFill>
                  <a:srgbClr val="000000"/>
                </a:solidFill>
                <a:latin typeface="Gill Sans" charset="0"/>
                <a:ea typeface="ヒラギノ角ゴ ProN W3" charset="0"/>
                <a:cs typeface="ヒラギノ角ゴ ProN W3" charset="0"/>
                <a:sym typeface="Gill Sans" charset="0"/>
              </a:defRPr>
            </a:lvl1pPr>
            <a:lvl2pPr marL="37931725" indent="-37474525" eaLnBrk="0" hangingPunct="0">
              <a:defRPr sz="4200">
                <a:solidFill>
                  <a:srgbClr val="000000"/>
                </a:solidFill>
                <a:latin typeface="Gill Sans" charset="0"/>
                <a:ea typeface="ヒラギノ角ゴ ProN W3" charset="0"/>
                <a:cs typeface="ヒラギノ角ゴ ProN W3" charset="0"/>
                <a:sym typeface="Gill Sans" charset="0"/>
              </a:defRPr>
            </a:lvl2pPr>
            <a:lvl3pPr eaLnBrk="0" hangingPunct="0">
              <a:defRPr sz="4200">
                <a:solidFill>
                  <a:srgbClr val="000000"/>
                </a:solidFill>
                <a:latin typeface="Gill Sans" charset="0"/>
                <a:ea typeface="ヒラギノ角ゴ ProN W3" charset="0"/>
                <a:cs typeface="ヒラギノ角ゴ ProN W3" charset="0"/>
                <a:sym typeface="Gill Sans" charset="0"/>
              </a:defRPr>
            </a:lvl3pPr>
            <a:lvl4pPr eaLnBrk="0" hangingPunct="0">
              <a:defRPr sz="4200">
                <a:solidFill>
                  <a:srgbClr val="000000"/>
                </a:solidFill>
                <a:latin typeface="Gill Sans" charset="0"/>
                <a:ea typeface="ヒラギノ角ゴ ProN W3" charset="0"/>
                <a:cs typeface="ヒラギノ角ゴ ProN W3" charset="0"/>
                <a:sym typeface="Gill Sans" charset="0"/>
              </a:defRPr>
            </a:lvl4pPr>
            <a:lvl5pPr eaLnBrk="0" hangingPunct="0">
              <a:defRPr sz="4200">
                <a:solidFill>
                  <a:srgbClr val="000000"/>
                </a:solidFill>
                <a:latin typeface="Gill Sans" charset="0"/>
                <a:ea typeface="ヒラギノ角ゴ ProN W3" charset="0"/>
                <a:cs typeface="ヒラギノ角ゴ ProN W3" charset="0"/>
                <a:sym typeface="Gill Sans" charset="0"/>
              </a:defRPr>
            </a:lvl5pPr>
            <a:lvl6pPr marL="457200"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6pPr>
            <a:lvl7pPr marL="914400"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7pPr>
            <a:lvl8pPr marL="1371600"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8pPr>
            <a:lvl9pPr marL="1828800"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9pPr>
          </a:lstStyle>
          <a:p>
            <a:pPr eaLnBrk="1" hangingPunct="1"/>
            <a:fld id="{022E5A9F-BBC0-DD48-8AC0-36B4C6B1A0E1}" type="slidenum">
              <a:rPr lang="en-US" sz="1300">
                <a:solidFill>
                  <a:schemeClr val="tx1"/>
                </a:solidFill>
                <a:cs typeface="Gill Sans" charset="0"/>
              </a:rPr>
              <a:pPr eaLnBrk="1" hangingPunct="1"/>
              <a:t>3</a:t>
            </a:fld>
            <a:endParaRPr lang="en-US" sz="1300">
              <a:solidFill>
                <a:schemeClr val="tx1"/>
              </a:solidFill>
              <a:cs typeface="Gill Sans" charset="0"/>
            </a:endParaRPr>
          </a:p>
        </p:txBody>
      </p:sp>
      <p:sp>
        <p:nvSpPr>
          <p:cNvPr id="429059" name="Rectangle 2"/>
          <p:cNvSpPr>
            <a:spLocks/>
          </p:cNvSpPr>
          <p:nvPr/>
        </p:nvSpPr>
        <p:spPr bwMode="auto">
          <a:xfrm>
            <a:off x="73670" y="6544136"/>
            <a:ext cx="2219364"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ctr">
            <a:spAutoFit/>
          </a:bodyPr>
          <a:lstStyle/>
          <a:p>
            <a:r>
              <a:rPr lang="en-US" sz="1700">
                <a:cs typeface="Gill Sans" charset="0"/>
              </a:rPr>
              <a:t>Copyright: Kai@Gilb.com</a:t>
            </a:r>
          </a:p>
        </p:txBody>
      </p:sp>
      <p:pic>
        <p:nvPicPr>
          <p:cNvPr id="42906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760000">
            <a:off x="2445619" y="705445"/>
            <a:ext cx="741164" cy="1491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42906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389582">
            <a:off x="4311923" y="-53578"/>
            <a:ext cx="741164" cy="1491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429062"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8328146">
            <a:off x="6366867" y="882923"/>
            <a:ext cx="741164" cy="1491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429063"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9999">
            <a:off x="7009805" y="2642072"/>
            <a:ext cx="741164" cy="1491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429064"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697825">
            <a:off x="6223992" y="4563070"/>
            <a:ext cx="741164" cy="1491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429065"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264142">
            <a:off x="4196953" y="5338837"/>
            <a:ext cx="741164" cy="1491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429066"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700000">
            <a:off x="2330648" y="4491633"/>
            <a:ext cx="741164" cy="1491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429067"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7439">
            <a:off x="1625203" y="2571750"/>
            <a:ext cx="741164" cy="1491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429068" name="Rectangle 11"/>
          <p:cNvSpPr>
            <a:spLocks/>
          </p:cNvSpPr>
          <p:nvPr/>
        </p:nvSpPr>
        <p:spPr bwMode="auto">
          <a:xfrm>
            <a:off x="5345535" y="687496"/>
            <a:ext cx="12182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ctr">
            <a:spAutoFit/>
          </a:bodyPr>
          <a:lstStyle/>
          <a:p>
            <a:r>
              <a:rPr lang="en-US">
                <a:cs typeface="Gill Sans" charset="0"/>
              </a:rPr>
              <a:t>Stakeholders</a:t>
            </a:r>
          </a:p>
        </p:txBody>
      </p:sp>
      <p:sp>
        <p:nvSpPr>
          <p:cNvPr id="429069" name="Rectangle 12"/>
          <p:cNvSpPr>
            <a:spLocks/>
          </p:cNvSpPr>
          <p:nvPr/>
        </p:nvSpPr>
        <p:spPr bwMode="auto">
          <a:xfrm>
            <a:off x="6956227" y="2263586"/>
            <a:ext cx="62092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ctr">
            <a:spAutoFit/>
          </a:bodyPr>
          <a:lstStyle/>
          <a:p>
            <a:r>
              <a:rPr lang="en-US">
                <a:cs typeface="Gill Sans" charset="0"/>
              </a:rPr>
              <a:t>Values</a:t>
            </a:r>
          </a:p>
        </p:txBody>
      </p:sp>
      <p:sp>
        <p:nvSpPr>
          <p:cNvPr id="429070" name="Rectangle 13"/>
          <p:cNvSpPr>
            <a:spLocks/>
          </p:cNvSpPr>
          <p:nvPr/>
        </p:nvSpPr>
        <p:spPr bwMode="auto">
          <a:xfrm>
            <a:off x="6744146" y="4263836"/>
            <a:ext cx="8639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ctr">
            <a:spAutoFit/>
          </a:bodyPr>
          <a:lstStyle/>
          <a:p>
            <a:r>
              <a:rPr lang="en-US">
                <a:cs typeface="Gill Sans" charset="0"/>
              </a:rPr>
              <a:t>Solutions</a:t>
            </a:r>
          </a:p>
        </p:txBody>
      </p:sp>
      <p:sp>
        <p:nvSpPr>
          <p:cNvPr id="429071" name="Rectangle 14"/>
          <p:cNvSpPr>
            <a:spLocks/>
          </p:cNvSpPr>
          <p:nvPr/>
        </p:nvSpPr>
        <p:spPr bwMode="auto">
          <a:xfrm>
            <a:off x="5096619" y="5719375"/>
            <a:ext cx="110874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ctr">
            <a:spAutoFit/>
          </a:bodyPr>
          <a:lstStyle/>
          <a:p>
            <a:r>
              <a:rPr lang="en-US">
                <a:cs typeface="Gill Sans" charset="0"/>
              </a:rPr>
              <a:t>Decompose</a:t>
            </a:r>
          </a:p>
        </p:txBody>
      </p:sp>
      <p:sp>
        <p:nvSpPr>
          <p:cNvPr id="429072" name="Rectangle 15"/>
          <p:cNvSpPr>
            <a:spLocks/>
          </p:cNvSpPr>
          <p:nvPr/>
        </p:nvSpPr>
        <p:spPr bwMode="auto">
          <a:xfrm>
            <a:off x="3151064" y="5656867"/>
            <a:ext cx="7719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ctr">
            <a:spAutoFit/>
          </a:bodyPr>
          <a:lstStyle/>
          <a:p>
            <a:r>
              <a:rPr lang="en-US">
                <a:cs typeface="Gill Sans" charset="0"/>
              </a:rPr>
              <a:t>Develop</a:t>
            </a:r>
          </a:p>
        </p:txBody>
      </p:sp>
      <p:sp>
        <p:nvSpPr>
          <p:cNvPr id="429073" name="Rectangle 16"/>
          <p:cNvSpPr>
            <a:spLocks/>
          </p:cNvSpPr>
          <p:nvPr/>
        </p:nvSpPr>
        <p:spPr bwMode="auto">
          <a:xfrm>
            <a:off x="1741289" y="4263836"/>
            <a:ext cx="66240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ctr">
            <a:spAutoFit/>
          </a:bodyPr>
          <a:lstStyle/>
          <a:p>
            <a:r>
              <a:rPr lang="en-US">
                <a:cs typeface="Gill Sans" charset="0"/>
              </a:rPr>
              <a:t>Deliver</a:t>
            </a:r>
          </a:p>
        </p:txBody>
      </p:sp>
      <p:sp>
        <p:nvSpPr>
          <p:cNvPr id="429074" name="Rectangle 17"/>
          <p:cNvSpPr>
            <a:spLocks/>
          </p:cNvSpPr>
          <p:nvPr/>
        </p:nvSpPr>
        <p:spPr bwMode="auto">
          <a:xfrm>
            <a:off x="1740174" y="2129641"/>
            <a:ext cx="8296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ctr">
            <a:spAutoFit/>
          </a:bodyPr>
          <a:lstStyle/>
          <a:p>
            <a:r>
              <a:rPr lang="en-US">
                <a:cs typeface="Gill Sans" charset="0"/>
              </a:rPr>
              <a:t>Measure</a:t>
            </a:r>
          </a:p>
        </p:txBody>
      </p:sp>
      <p:sp>
        <p:nvSpPr>
          <p:cNvPr id="429075" name="Rectangle 18"/>
          <p:cNvSpPr>
            <a:spLocks/>
          </p:cNvSpPr>
          <p:nvPr/>
        </p:nvSpPr>
        <p:spPr bwMode="auto">
          <a:xfrm>
            <a:off x="3306217" y="691961"/>
            <a:ext cx="52422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ctr">
            <a:spAutoFit/>
          </a:bodyPr>
          <a:lstStyle/>
          <a:p>
            <a:r>
              <a:rPr lang="en-US">
                <a:cs typeface="Gill Sans" charset="0"/>
              </a:rPr>
              <a:t>Learn</a:t>
            </a:r>
          </a:p>
        </p:txBody>
      </p:sp>
      <p:sp>
        <p:nvSpPr>
          <p:cNvPr id="429076" name="Rectangle 19"/>
          <p:cNvSpPr>
            <a:spLocks/>
          </p:cNvSpPr>
          <p:nvPr/>
        </p:nvSpPr>
        <p:spPr bwMode="auto">
          <a:xfrm>
            <a:off x="3141017" y="2718911"/>
            <a:ext cx="184665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ctr">
            <a:spAutoFit/>
          </a:bodyPr>
          <a:lstStyle/>
          <a:p>
            <a:r>
              <a:rPr lang="en-US">
                <a:solidFill>
                  <a:schemeClr val="tx1"/>
                </a:solidFill>
                <a:cs typeface="Gill Sans" charset="0"/>
              </a:rPr>
              <a:t>Value Management </a:t>
            </a:r>
            <a:br>
              <a:rPr lang="en-US">
                <a:solidFill>
                  <a:schemeClr val="tx1"/>
                </a:solidFill>
                <a:cs typeface="Gill Sans" charset="0"/>
              </a:rPr>
            </a:br>
            <a:r>
              <a:rPr lang="en-US">
                <a:solidFill>
                  <a:schemeClr val="tx1"/>
                </a:solidFill>
                <a:cs typeface="Gill Sans" charset="0"/>
              </a:rPr>
              <a:t>Process</a:t>
            </a:r>
          </a:p>
        </p:txBody>
      </p:sp>
      <p:sp>
        <p:nvSpPr>
          <p:cNvPr id="2" name="Date Placeholder 1"/>
          <p:cNvSpPr>
            <a:spLocks noGrp="1"/>
          </p:cNvSpPr>
          <p:nvPr>
            <p:ph type="dt" sz="half" idx="10"/>
          </p:nvPr>
        </p:nvSpPr>
        <p:spPr/>
        <p:txBody>
          <a:bodyPr/>
          <a:lstStyle/>
          <a:p>
            <a:fld id="{644568F1-B130-2440-BBE4-E6878B4E77D9}" type="datetime2">
              <a:rPr lang="en-GB" smtClean="0"/>
              <a:t>Thursday 16 April 15</a:t>
            </a:fld>
            <a:endParaRPr lang="en-GB"/>
          </a:p>
        </p:txBody>
      </p:sp>
      <p:sp>
        <p:nvSpPr>
          <p:cNvPr id="3" name="Footer Placeholder 2"/>
          <p:cNvSpPr>
            <a:spLocks noGrp="1"/>
          </p:cNvSpPr>
          <p:nvPr>
            <p:ph type="ftr" sz="quarter" idx="11"/>
          </p:nvPr>
        </p:nvSpPr>
        <p:spPr/>
        <p:txBody>
          <a:bodyPr/>
          <a:lstStyle/>
          <a:p>
            <a:r>
              <a:rPr lang="en-GB" smtClean="0"/>
              <a:t>© Gilb.com</a:t>
            </a:r>
            <a:endParaRPr lang="en-GB"/>
          </a:p>
        </p:txBody>
      </p:sp>
      <p:sp>
        <p:nvSpPr>
          <p:cNvPr id="4" name="Slide Number Placeholder 3"/>
          <p:cNvSpPr>
            <a:spLocks noGrp="1"/>
          </p:cNvSpPr>
          <p:nvPr>
            <p:ph type="sldNum" sz="quarter" idx="12"/>
          </p:nvPr>
        </p:nvSpPr>
        <p:spPr/>
        <p:txBody>
          <a:bodyPr/>
          <a:lstStyle/>
          <a:p>
            <a:fld id="{05BE5B9A-02D3-7648-9787-90701598E634}" type="slidenum">
              <a:rPr lang="en-GB" smtClean="0"/>
              <a:t>3</a:t>
            </a:fld>
            <a:endParaRPr lang="en-GB"/>
          </a:p>
        </p:txBody>
      </p:sp>
    </p:spTree>
    <p:extLst>
      <p:ext uri="{BB962C8B-B14F-4D97-AF65-F5344CB8AC3E}">
        <p14:creationId xmlns:p14="http://schemas.microsoft.com/office/powerpoint/2010/main" val="1561632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marL="609600" lvl="0" indent="-609600">
              <a:lnSpc>
                <a:spcPct val="130000"/>
              </a:lnSpc>
              <a:buNone/>
            </a:pPr>
            <a:r>
              <a:rPr lang="en-US" sz="2900" b="1" dirty="0" smtClean="0">
                <a:latin typeface="Arial"/>
                <a:cs typeface="Arial"/>
              </a:rPr>
              <a:t>Principle 6. Decompose the workflow,</a:t>
            </a:r>
            <a:br>
              <a:rPr lang="en-US" sz="2900" b="1" dirty="0" smtClean="0">
                <a:latin typeface="Arial"/>
                <a:cs typeface="Arial"/>
              </a:rPr>
            </a:br>
            <a:r>
              <a:rPr lang="en-US" sz="2900" b="1" dirty="0" smtClean="0">
                <a:latin typeface="Arial"/>
                <a:cs typeface="Arial"/>
              </a:rPr>
              <a:t> into weekly (or 2% of budget) time boxes </a:t>
            </a:r>
            <a:endParaRPr lang="en-GB" sz="2900" dirty="0"/>
          </a:p>
        </p:txBody>
      </p:sp>
      <p:sp>
        <p:nvSpPr>
          <p:cNvPr id="8" name="Text Placeholder 7"/>
          <p:cNvSpPr>
            <a:spLocks noGrp="1"/>
          </p:cNvSpPr>
          <p:nvPr>
            <p:ph type="body" idx="1"/>
          </p:nvPr>
        </p:nvSpPr>
        <p:spPr>
          <a:xfrm>
            <a:off x="457200" y="3726674"/>
            <a:ext cx="4040188" cy="2445526"/>
          </a:xfrm>
        </p:spPr>
        <p:txBody>
          <a:bodyPr>
            <a:normAutofit fontScale="92500" lnSpcReduction="10000"/>
          </a:bodyPr>
          <a:lstStyle/>
          <a:p>
            <a:r>
              <a:rPr lang="en-US" dirty="0" smtClean="0"/>
              <a:t>Decomposition of Projects: How to Design Small Incremental Steps INCOSE 2008</a:t>
            </a:r>
          </a:p>
          <a:p>
            <a:r>
              <a:rPr lang="en-US" dirty="0" err="1" smtClean="0"/>
              <a:t>http://www.gilb.com/tiki-download_file.php?fileId</a:t>
            </a:r>
            <a:r>
              <a:rPr lang="en-US" dirty="0" smtClean="0"/>
              <a:t>=41</a:t>
            </a:r>
            <a:endParaRPr lang="en-GB" dirty="0"/>
          </a:p>
        </p:txBody>
      </p:sp>
      <p:sp>
        <p:nvSpPr>
          <p:cNvPr id="10" name="Text Placeholder 9"/>
          <p:cNvSpPr>
            <a:spLocks noGrp="1"/>
          </p:cNvSpPr>
          <p:nvPr>
            <p:ph type="body" sz="half" idx="3"/>
          </p:nvPr>
        </p:nvSpPr>
        <p:spPr/>
        <p:txBody>
          <a:bodyPr/>
          <a:lstStyle/>
          <a:p>
            <a:endParaRPr lang="en-GB"/>
          </a:p>
        </p:txBody>
      </p:sp>
      <p:sp>
        <p:nvSpPr>
          <p:cNvPr id="9" name="Content Placeholder 8"/>
          <p:cNvSpPr>
            <a:spLocks noGrp="1"/>
          </p:cNvSpPr>
          <p:nvPr>
            <p:ph sz="quarter" idx="2"/>
          </p:nvPr>
        </p:nvSpPr>
        <p:spPr/>
        <p:txBody>
          <a:bodyPr/>
          <a:lstStyle/>
          <a:p>
            <a:r>
              <a:rPr lang="nb-NO" dirty="0" smtClean="0"/>
              <a:t>  </a:t>
            </a:r>
            <a:endParaRPr lang="nb-NO" dirty="0"/>
          </a:p>
        </p:txBody>
      </p:sp>
      <p:sp>
        <p:nvSpPr>
          <p:cNvPr id="11" name="Content Placeholder 10"/>
          <p:cNvSpPr>
            <a:spLocks noGrp="1"/>
          </p:cNvSpPr>
          <p:nvPr>
            <p:ph sz="quarter" idx="4"/>
          </p:nvPr>
        </p:nvSpPr>
        <p:spPr/>
        <p:txBody>
          <a:bodyPr/>
          <a:lstStyle/>
          <a:p>
            <a:endParaRPr lang="en-GB"/>
          </a:p>
        </p:txBody>
      </p:sp>
      <p:sp>
        <p:nvSpPr>
          <p:cNvPr id="5" name="Date Placeholder 4"/>
          <p:cNvSpPr>
            <a:spLocks noGrp="1"/>
          </p:cNvSpPr>
          <p:nvPr>
            <p:ph type="dt" sz="half" idx="10"/>
          </p:nvPr>
        </p:nvSpPr>
        <p:spPr/>
        <p:txBody>
          <a:bodyPr/>
          <a:lstStyle/>
          <a:p>
            <a:fld id="{609A971C-B59B-6C41-9B58-3E3516AC58D6}" type="datetime4">
              <a:rPr lang="en-US" smtClean="0"/>
              <a:pPr/>
              <a:t>April 16, 2015</a:t>
            </a:fld>
            <a:endParaRPr lang="en-GB"/>
          </a:p>
        </p:txBody>
      </p:sp>
      <p:sp>
        <p:nvSpPr>
          <p:cNvPr id="7" name="Footer Placeholder 6"/>
          <p:cNvSpPr>
            <a:spLocks noGrp="1"/>
          </p:cNvSpPr>
          <p:nvPr>
            <p:ph type="ftr" sz="quarter" idx="11"/>
          </p:nvPr>
        </p:nvSpPr>
        <p:spPr/>
        <p:txBody>
          <a:bodyPr/>
          <a:lstStyle/>
          <a:p>
            <a:r>
              <a:rPr lang="en-US" smtClean="0"/>
              <a:t>© Gilb.com      Agility is the Tool</a:t>
            </a:r>
            <a:endParaRPr lang="en-GB"/>
          </a:p>
        </p:txBody>
      </p:sp>
      <p:sp>
        <p:nvSpPr>
          <p:cNvPr id="6" name="Slide Number Placeholder 5"/>
          <p:cNvSpPr>
            <a:spLocks noGrp="1"/>
          </p:cNvSpPr>
          <p:nvPr>
            <p:ph type="sldNum" sz="quarter" idx="12"/>
          </p:nvPr>
        </p:nvSpPr>
        <p:spPr/>
        <p:txBody>
          <a:bodyPr/>
          <a:lstStyle/>
          <a:p>
            <a:fld id="{18F51ADA-292D-0C4D-830D-A064BE0D8AF0}" type="slidenum">
              <a:rPr lang="en-GB" smtClean="0"/>
              <a:pPr/>
              <a:t>30</a:t>
            </a:fld>
            <a:endParaRPr lang="en-GB"/>
          </a:p>
        </p:txBody>
      </p:sp>
      <p:pic>
        <p:nvPicPr>
          <p:cNvPr id="4" name="Picture 3"/>
          <p:cNvPicPr>
            <a:picLocks noChangeAspect="1"/>
          </p:cNvPicPr>
          <p:nvPr/>
        </p:nvPicPr>
        <p:blipFill>
          <a:blip r:embed="rId3"/>
          <a:stretch>
            <a:fillRect/>
          </a:stretch>
        </p:blipFill>
        <p:spPr>
          <a:xfrm>
            <a:off x="5037214" y="1579157"/>
            <a:ext cx="3975818" cy="4828787"/>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3"/>
          <a:stretch>
            <a:fillRect/>
          </a:stretch>
        </p:blipFill>
        <p:spPr>
          <a:xfrm>
            <a:off x="-13242" y="2473988"/>
            <a:ext cx="940883" cy="864486"/>
          </a:xfrm>
          <a:prstGeom prst="rect">
            <a:avLst/>
          </a:prstGeom>
        </p:spPr>
      </p:pic>
      <p:pic>
        <p:nvPicPr>
          <p:cNvPr id="17" name="Picture 16"/>
          <p:cNvPicPr>
            <a:picLocks noChangeAspect="1"/>
          </p:cNvPicPr>
          <p:nvPr/>
        </p:nvPicPr>
        <p:blipFill>
          <a:blip r:embed="rId4"/>
          <a:stretch>
            <a:fillRect/>
          </a:stretch>
        </p:blipFill>
        <p:spPr>
          <a:xfrm>
            <a:off x="-651471" y="3879037"/>
            <a:ext cx="2217341" cy="1081126"/>
          </a:xfrm>
          <a:prstGeom prst="rect">
            <a:avLst/>
          </a:prstGeom>
        </p:spPr>
      </p:pic>
      <p:pic>
        <p:nvPicPr>
          <p:cNvPr id="6" name="Picture 5"/>
          <p:cNvPicPr>
            <a:picLocks noChangeAspect="1"/>
          </p:cNvPicPr>
          <p:nvPr/>
        </p:nvPicPr>
        <p:blipFill>
          <a:blip r:embed="rId5"/>
          <a:stretch>
            <a:fillRect/>
          </a:stretch>
        </p:blipFill>
        <p:spPr>
          <a:xfrm>
            <a:off x="4131924" y="1464536"/>
            <a:ext cx="1958289" cy="1194079"/>
          </a:xfrm>
          <a:prstGeom prst="rect">
            <a:avLst/>
          </a:prstGeom>
        </p:spPr>
      </p:pic>
      <p:pic>
        <p:nvPicPr>
          <p:cNvPr id="10" name="Picture 9" descr="Screen shot 2010-11-14 at 01.04.35.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17461" y="5001891"/>
            <a:ext cx="1030623" cy="1082981"/>
          </a:xfrm>
          <a:prstGeom prst="rect">
            <a:avLst/>
          </a:prstGeom>
        </p:spPr>
      </p:pic>
      <p:pic>
        <p:nvPicPr>
          <p:cNvPr id="8" name="Picture 7" descr="Screen shot 2010-11-14 at 00.57.48.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169670" y="3134634"/>
            <a:ext cx="2178234" cy="1047548"/>
          </a:xfrm>
          <a:prstGeom prst="rect">
            <a:avLst/>
          </a:prstGeom>
        </p:spPr>
      </p:pic>
      <p:pic>
        <p:nvPicPr>
          <p:cNvPr id="9" name="Picture 8" descr="Screen shot 2010-11-14 at 01.02.47.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739071" y="4018569"/>
            <a:ext cx="1314544" cy="1046042"/>
          </a:xfrm>
          <a:prstGeom prst="rect">
            <a:avLst/>
          </a:prstGeom>
        </p:spPr>
      </p:pic>
      <p:sp>
        <p:nvSpPr>
          <p:cNvPr id="2" name="Title 1"/>
          <p:cNvSpPr>
            <a:spLocks noGrp="1"/>
          </p:cNvSpPr>
          <p:nvPr>
            <p:ph type="title"/>
          </p:nvPr>
        </p:nvSpPr>
        <p:spPr/>
        <p:txBody>
          <a:bodyPr>
            <a:normAutofit fontScale="90000"/>
          </a:bodyPr>
          <a:lstStyle/>
          <a:p>
            <a:r>
              <a:rPr lang="en-US" dirty="0"/>
              <a:t>1 1 1 1 1 1 Unity </a:t>
            </a:r>
            <a:br>
              <a:rPr lang="en-US" dirty="0"/>
            </a:br>
            <a:endParaRPr lang="en-US" dirty="0"/>
          </a:p>
        </p:txBody>
      </p:sp>
      <p:sp>
        <p:nvSpPr>
          <p:cNvPr id="3" name="Content Placeholder 2"/>
          <p:cNvSpPr>
            <a:spLocks noGrp="1"/>
          </p:cNvSpPr>
          <p:nvPr>
            <p:ph idx="1"/>
          </p:nvPr>
        </p:nvSpPr>
        <p:spPr>
          <a:xfrm>
            <a:off x="457200" y="1081914"/>
            <a:ext cx="5531669" cy="5044249"/>
          </a:xfrm>
        </p:spPr>
        <p:txBody>
          <a:bodyPr>
            <a:normAutofit lnSpcReduction="10000"/>
          </a:bodyPr>
          <a:lstStyle/>
          <a:p>
            <a:pPr lvl="1"/>
            <a:r>
              <a:rPr lang="en-US" sz="4000" dirty="0" smtClean="0"/>
              <a:t>1</a:t>
            </a:r>
            <a:r>
              <a:rPr lang="en-US" sz="4000" dirty="0"/>
              <a:t>% increase at least</a:t>
            </a:r>
          </a:p>
          <a:p>
            <a:pPr lvl="1"/>
            <a:r>
              <a:rPr lang="en-US" sz="4000" dirty="0"/>
              <a:t>1 stakeholder</a:t>
            </a:r>
          </a:p>
          <a:p>
            <a:pPr lvl="1"/>
            <a:r>
              <a:rPr lang="en-US" sz="4000" dirty="0"/>
              <a:t>1 </a:t>
            </a:r>
            <a:r>
              <a:rPr lang="en-US" sz="4000" dirty="0" smtClean="0"/>
              <a:t>quality or value</a:t>
            </a:r>
            <a:endParaRPr lang="en-US" sz="4000" dirty="0"/>
          </a:p>
          <a:p>
            <a:pPr lvl="1"/>
            <a:r>
              <a:rPr lang="en-US" sz="4000" dirty="0" smtClean="0"/>
              <a:t>1-week </a:t>
            </a:r>
            <a:r>
              <a:rPr lang="en-US" sz="4000" dirty="0"/>
              <a:t>delivery cycle</a:t>
            </a:r>
          </a:p>
          <a:p>
            <a:pPr lvl="1"/>
            <a:r>
              <a:rPr lang="en-US" sz="4000" dirty="0"/>
              <a:t>1 function focus</a:t>
            </a:r>
          </a:p>
          <a:p>
            <a:pPr lvl="1"/>
            <a:r>
              <a:rPr lang="en-US" sz="4000" dirty="0"/>
              <a:t>1 design </a:t>
            </a:r>
            <a:r>
              <a:rPr lang="en-US" sz="4000" dirty="0" smtClean="0"/>
              <a:t>used</a:t>
            </a:r>
            <a:endParaRPr lang="en-US" sz="4000" dirty="0"/>
          </a:p>
        </p:txBody>
      </p:sp>
      <p:pic>
        <p:nvPicPr>
          <p:cNvPr id="4" name="Picture 3"/>
          <p:cNvPicPr>
            <a:picLocks noChangeAspect="1"/>
          </p:cNvPicPr>
          <p:nvPr/>
        </p:nvPicPr>
        <p:blipFill>
          <a:blip r:embed="rId9"/>
          <a:stretch>
            <a:fillRect/>
          </a:stretch>
        </p:blipFill>
        <p:spPr>
          <a:xfrm>
            <a:off x="5988869" y="814289"/>
            <a:ext cx="1800313" cy="1302499"/>
          </a:xfrm>
          <a:prstGeom prst="rect">
            <a:avLst/>
          </a:prstGeom>
        </p:spPr>
      </p:pic>
      <p:pic>
        <p:nvPicPr>
          <p:cNvPr id="7" name="Picture 6"/>
          <p:cNvPicPr>
            <a:picLocks noChangeAspect="1"/>
          </p:cNvPicPr>
          <p:nvPr/>
        </p:nvPicPr>
        <p:blipFill>
          <a:blip r:embed="rId10"/>
          <a:stretch>
            <a:fillRect/>
          </a:stretch>
        </p:blipFill>
        <p:spPr>
          <a:xfrm>
            <a:off x="5333442" y="2611574"/>
            <a:ext cx="910121" cy="891919"/>
          </a:xfrm>
          <a:prstGeom prst="rect">
            <a:avLst/>
          </a:prstGeom>
        </p:spPr>
      </p:pic>
      <p:sp>
        <p:nvSpPr>
          <p:cNvPr id="11" name="TextBox 10"/>
          <p:cNvSpPr txBox="1"/>
          <p:nvPr/>
        </p:nvSpPr>
        <p:spPr>
          <a:xfrm>
            <a:off x="6114291" y="6428763"/>
            <a:ext cx="184666" cy="369332"/>
          </a:xfrm>
          <a:prstGeom prst="rect">
            <a:avLst/>
          </a:prstGeom>
          <a:noFill/>
        </p:spPr>
        <p:txBody>
          <a:bodyPr wrap="none" rtlCol="0">
            <a:spAutoFit/>
          </a:bodyPr>
          <a:lstStyle/>
          <a:p>
            <a:endParaRPr lang="en-US" dirty="0"/>
          </a:p>
        </p:txBody>
      </p:sp>
      <p:sp>
        <p:nvSpPr>
          <p:cNvPr id="12" name="Date Placeholder 11"/>
          <p:cNvSpPr>
            <a:spLocks noGrp="1"/>
          </p:cNvSpPr>
          <p:nvPr>
            <p:ph type="dt" sz="half" idx="10"/>
          </p:nvPr>
        </p:nvSpPr>
        <p:spPr/>
        <p:txBody>
          <a:bodyPr/>
          <a:lstStyle/>
          <a:p>
            <a:fld id="{FE3C9BDD-42BD-D24F-BC8B-906BE0CC1B41}" type="datetime3">
              <a:rPr lang="en-GB" smtClean="0"/>
              <a:t>16 April 2015</a:t>
            </a:fld>
            <a:endParaRPr lang="en-GB"/>
          </a:p>
        </p:txBody>
      </p:sp>
      <p:sp>
        <p:nvSpPr>
          <p:cNvPr id="13" name="Footer Placeholder 12"/>
          <p:cNvSpPr>
            <a:spLocks noGrp="1"/>
          </p:cNvSpPr>
          <p:nvPr>
            <p:ph type="ftr" sz="quarter" idx="11"/>
          </p:nvPr>
        </p:nvSpPr>
        <p:spPr/>
        <p:txBody>
          <a:bodyPr/>
          <a:lstStyle/>
          <a:p>
            <a:r>
              <a:rPr lang="en-GB" smtClean="0"/>
              <a:t>© Gilb.com</a:t>
            </a:r>
            <a:endParaRPr lang="en-GB"/>
          </a:p>
        </p:txBody>
      </p:sp>
      <p:sp>
        <p:nvSpPr>
          <p:cNvPr id="14" name="Slide Number Placeholder 13"/>
          <p:cNvSpPr>
            <a:spLocks noGrp="1"/>
          </p:cNvSpPr>
          <p:nvPr>
            <p:ph type="sldNum" sz="quarter" idx="12"/>
          </p:nvPr>
        </p:nvSpPr>
        <p:spPr/>
        <p:txBody>
          <a:bodyPr/>
          <a:lstStyle/>
          <a:p>
            <a:fld id="{36A9CB9B-2144-7A44-BAF1-7CCE137738C3}" type="slidenum">
              <a:rPr lang="en-GB" smtClean="0"/>
              <a:t>31</a:t>
            </a:fld>
            <a:endParaRPr lang="en-GB"/>
          </a:p>
        </p:txBody>
      </p:sp>
      <p:pic>
        <p:nvPicPr>
          <p:cNvPr id="15" name="Picture 14" descr="Screen shot 2010-11-14 at 02.20.58.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1638300"/>
            <a:ext cx="956338" cy="1045300"/>
          </a:xfrm>
          <a:prstGeom prst="rect">
            <a:avLst/>
          </a:prstGeom>
        </p:spPr>
      </p:pic>
      <p:pic>
        <p:nvPicPr>
          <p:cNvPr id="18" name="Picture 17"/>
          <p:cNvPicPr>
            <a:picLocks noChangeAspect="1"/>
          </p:cNvPicPr>
          <p:nvPr/>
        </p:nvPicPr>
        <p:blipFill>
          <a:blip r:embed="rId12"/>
          <a:stretch>
            <a:fillRect/>
          </a:stretch>
        </p:blipFill>
        <p:spPr>
          <a:xfrm>
            <a:off x="0" y="5158690"/>
            <a:ext cx="1058494" cy="926182"/>
          </a:xfrm>
          <a:prstGeom prst="rect">
            <a:avLst/>
          </a:prstGeom>
        </p:spPr>
      </p:pic>
      <p:sp>
        <p:nvSpPr>
          <p:cNvPr id="5" name="TextBox 4"/>
          <p:cNvSpPr txBox="1"/>
          <p:nvPr/>
        </p:nvSpPr>
        <p:spPr>
          <a:xfrm>
            <a:off x="1754949" y="5999243"/>
            <a:ext cx="5787862" cy="584776"/>
          </a:xfrm>
          <a:prstGeom prst="rect">
            <a:avLst/>
          </a:prstGeom>
          <a:noFill/>
        </p:spPr>
        <p:txBody>
          <a:bodyPr wrap="none" rtlCol="0">
            <a:spAutoFit/>
          </a:bodyPr>
          <a:lstStyle/>
          <a:p>
            <a:pPr algn="r"/>
            <a:r>
              <a:rPr lang="en-GB" sz="1600" dirty="0"/>
              <a:t>http://</a:t>
            </a:r>
            <a:r>
              <a:rPr lang="en-GB" sz="1600" dirty="0" err="1"/>
              <a:t>www.gilb.com</a:t>
            </a:r>
            <a:r>
              <a:rPr lang="en-GB" sz="1600" dirty="0"/>
              <a:t>/</a:t>
            </a:r>
            <a:r>
              <a:rPr lang="en-GB" sz="1600" dirty="0" err="1"/>
              <a:t>tiki-download_file.php?fileId</a:t>
            </a:r>
            <a:r>
              <a:rPr lang="en-GB" sz="1600" dirty="0"/>
              <a:t>=451</a:t>
            </a:r>
          </a:p>
          <a:p>
            <a:pPr algn="r"/>
            <a:r>
              <a:rPr lang="en-GB" sz="1600" dirty="0"/>
              <a:t>111111 Unity Method slides</a:t>
            </a:r>
          </a:p>
        </p:txBody>
      </p:sp>
    </p:spTree>
    <p:extLst>
      <p:ext uri="{BB962C8B-B14F-4D97-AF65-F5344CB8AC3E}">
        <p14:creationId xmlns:p14="http://schemas.microsoft.com/office/powerpoint/2010/main" val="4051655842"/>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371522" cy="1143000"/>
          </a:xfrm>
        </p:spPr>
        <p:txBody>
          <a:bodyPr>
            <a:normAutofit fontScale="90000"/>
          </a:bodyPr>
          <a:lstStyle/>
          <a:p>
            <a:r>
              <a:rPr lang="en-US" sz="2800" dirty="0" smtClean="0"/>
              <a:t>Decomposition Principles</a:t>
            </a:r>
            <a:br>
              <a:rPr lang="en-US" sz="2800" dirty="0" smtClean="0"/>
            </a:br>
            <a:r>
              <a:rPr lang="en-US" sz="2800" dirty="0" smtClean="0"/>
              <a:t>A Teachable Discipline</a:t>
            </a:r>
            <a:endParaRPr lang="en-US" sz="2800" dirty="0"/>
          </a:p>
        </p:txBody>
      </p:sp>
      <p:pic>
        <p:nvPicPr>
          <p:cNvPr id="6" name="Content Placeholder 5" descr="Screen shot 2010-11-14 at 00.10.43.png"/>
          <p:cNvPicPr>
            <a:picLocks noGrp="1" noChangeAspect="1"/>
          </p:cNvPicPr>
          <p:nvPr>
            <p:ph sz="half" idx="1"/>
          </p:nvPr>
        </p:nvPicPr>
        <p:blipFill>
          <a:blip r:embed="rId3">
            <a:extLst>
              <a:ext uri="{28A0092B-C50C-407E-A947-70E740481C1C}">
                <a14:useLocalDpi xmlns:a14="http://schemas.microsoft.com/office/drawing/2010/main" val="0"/>
              </a:ext>
            </a:extLst>
          </a:blip>
          <a:srcRect t="8691" b="8691"/>
          <a:stretch>
            <a:fillRect/>
          </a:stretch>
        </p:blipFill>
        <p:spPr>
          <a:xfrm>
            <a:off x="347454" y="1396360"/>
            <a:ext cx="4038600" cy="4525963"/>
          </a:xfrm>
        </p:spPr>
      </p:pic>
      <p:sp>
        <p:nvSpPr>
          <p:cNvPr id="5" name="Content Placeholder 4"/>
          <p:cNvSpPr>
            <a:spLocks noGrp="1"/>
          </p:cNvSpPr>
          <p:nvPr>
            <p:ph sz="half" idx="2"/>
          </p:nvPr>
        </p:nvSpPr>
        <p:spPr>
          <a:xfrm>
            <a:off x="4475238" y="70798"/>
            <a:ext cx="4668762" cy="6467724"/>
          </a:xfrm>
        </p:spPr>
        <p:txBody>
          <a:bodyPr>
            <a:noAutofit/>
          </a:bodyPr>
          <a:lstStyle/>
          <a:p>
            <a:pPr marL="0" indent="0" algn="ctr">
              <a:buNone/>
            </a:pPr>
            <a:r>
              <a:rPr lang="en-GB" sz="800" b="1" dirty="0">
                <a:latin typeface="Arial Black"/>
                <a:cs typeface="Arial Black"/>
              </a:rPr>
              <a:t>How to decompose systems into small evolutionary steps</a:t>
            </a:r>
            <a:r>
              <a:rPr lang="en-GB" sz="800" b="1" dirty="0" smtClean="0">
                <a:latin typeface="Arial Black"/>
                <a:cs typeface="Arial Black"/>
              </a:rPr>
              <a:t>:</a:t>
            </a:r>
          </a:p>
          <a:p>
            <a:pPr marL="0" indent="0">
              <a:buNone/>
            </a:pPr>
            <a:r>
              <a:rPr lang="en-GB" sz="800" b="1" dirty="0"/>
              <a:t>	</a:t>
            </a:r>
            <a:r>
              <a:rPr lang="en-GB" sz="800" b="1" dirty="0" smtClean="0"/>
              <a:t>		 </a:t>
            </a:r>
            <a:r>
              <a:rPr lang="en-GB" sz="800" b="1" dirty="0"/>
              <a:t>some principles to apply:</a:t>
            </a:r>
            <a:endParaRPr lang="en-US" sz="800" b="1" dirty="0"/>
          </a:p>
          <a:p>
            <a:pPr marL="0" indent="0">
              <a:buNone/>
            </a:pPr>
            <a:r>
              <a:rPr lang="en-GB" sz="800" b="1" dirty="0"/>
              <a:t>1• </a:t>
            </a:r>
            <a:r>
              <a:rPr lang="en-GB" sz="800" b="1" i="1" dirty="0"/>
              <a:t>Believe</a:t>
            </a:r>
            <a:r>
              <a:rPr lang="en-GB" sz="800" b="1" dirty="0"/>
              <a:t> there is a way to do it, you just have not </a:t>
            </a:r>
            <a:r>
              <a:rPr lang="en-GB" sz="800" b="1" i="1" dirty="0"/>
              <a:t>found</a:t>
            </a:r>
            <a:r>
              <a:rPr lang="en-GB" sz="800" b="1" dirty="0"/>
              <a:t> it yet!</a:t>
            </a:r>
            <a:endParaRPr lang="en-US" sz="800" b="1" dirty="0"/>
          </a:p>
          <a:p>
            <a:pPr marL="0" indent="0">
              <a:buNone/>
            </a:pPr>
            <a:r>
              <a:rPr lang="en-GB" sz="800" b="1" dirty="0"/>
              <a:t>2• </a:t>
            </a:r>
            <a:r>
              <a:rPr lang="en-GB" sz="800" b="1" i="1" dirty="0"/>
              <a:t>Identify</a:t>
            </a:r>
            <a:r>
              <a:rPr lang="en-GB" sz="800" b="1" dirty="0"/>
              <a:t> obstacles, but don't use them as excuses: use your imagination to get </a:t>
            </a:r>
            <a:r>
              <a:rPr lang="en-GB" sz="800" b="1" i="1" dirty="0"/>
              <a:t>rid</a:t>
            </a:r>
            <a:r>
              <a:rPr lang="en-GB" sz="800" b="1" dirty="0"/>
              <a:t> of them!</a:t>
            </a:r>
            <a:endParaRPr lang="en-US" sz="800" b="1" dirty="0"/>
          </a:p>
          <a:p>
            <a:pPr marL="0" indent="0">
              <a:buNone/>
            </a:pPr>
            <a:r>
              <a:rPr lang="en-GB" sz="800" b="1" dirty="0"/>
              <a:t>3• Focus on </a:t>
            </a:r>
            <a:r>
              <a:rPr lang="en-GB" sz="800" b="1" i="1" dirty="0"/>
              <a:t>some usefulness</a:t>
            </a:r>
            <a:r>
              <a:rPr lang="en-GB" sz="800" b="1" dirty="0"/>
              <a:t> for the user or customer, however small.</a:t>
            </a:r>
            <a:endParaRPr lang="en-US" sz="800" b="1" dirty="0"/>
          </a:p>
          <a:p>
            <a:pPr marL="0" indent="0">
              <a:buNone/>
            </a:pPr>
            <a:r>
              <a:rPr lang="en-GB" sz="800" b="1" dirty="0"/>
              <a:t>4• Do </a:t>
            </a:r>
            <a:r>
              <a:rPr lang="en-GB" sz="800" b="1" u="sng" dirty="0"/>
              <a:t>not</a:t>
            </a:r>
            <a:r>
              <a:rPr lang="en-GB" sz="800" b="1" dirty="0"/>
              <a:t> focus on the design ideas themselves, they are distracting, especially for small initial cycles. Sometimes you have to ignore them entirely in the short term!</a:t>
            </a:r>
            <a:endParaRPr lang="en-US" sz="800" b="1" dirty="0"/>
          </a:p>
          <a:p>
            <a:pPr marL="0" indent="0">
              <a:buNone/>
            </a:pPr>
            <a:r>
              <a:rPr lang="en-GB" sz="800" b="1" dirty="0"/>
              <a:t>5• Think; one customer, tomorrow, one interesting improvement.  </a:t>
            </a:r>
            <a:endParaRPr lang="en-US" sz="800" b="1" dirty="0"/>
          </a:p>
          <a:p>
            <a:pPr marL="0" indent="0">
              <a:buNone/>
            </a:pPr>
            <a:r>
              <a:rPr lang="en-GB" sz="800" b="1" dirty="0"/>
              <a:t>6• Focus on the </a:t>
            </a:r>
            <a:r>
              <a:rPr lang="en-GB" sz="800" b="1" i="1" dirty="0"/>
              <a:t>results</a:t>
            </a:r>
            <a:r>
              <a:rPr lang="en-GB" sz="800" b="1" dirty="0"/>
              <a:t> (which you should have defined in your goals, moving toward target levels).</a:t>
            </a:r>
            <a:endParaRPr lang="en-US" sz="800" b="1" dirty="0"/>
          </a:p>
          <a:p>
            <a:pPr marL="0" indent="0">
              <a:buNone/>
            </a:pPr>
            <a:r>
              <a:rPr lang="en-GB" sz="800" b="1" dirty="0"/>
              <a:t>7• Don't be afraid to use temporary-scaffolding designs. Their cost must be seen in the light of the value of making some progress, and getting practical  experience.</a:t>
            </a:r>
            <a:endParaRPr lang="en-US" sz="800" b="1" dirty="0"/>
          </a:p>
          <a:p>
            <a:pPr marL="0" indent="0">
              <a:buNone/>
            </a:pPr>
            <a:r>
              <a:rPr lang="en-GB" sz="800" b="1" dirty="0"/>
              <a:t>8• Don't be worried that your design is inelegant; it is results  that count, not style.</a:t>
            </a:r>
            <a:endParaRPr lang="en-US" sz="800" b="1" dirty="0"/>
          </a:p>
          <a:p>
            <a:pPr marL="0" indent="0">
              <a:buNone/>
            </a:pPr>
            <a:r>
              <a:rPr lang="en-GB" sz="800" b="1" dirty="0"/>
              <a:t>9• Don't be afraid that the customer won't like it. </a:t>
            </a:r>
            <a:r>
              <a:rPr lang="en-GB" sz="800" b="1" i="1" dirty="0"/>
              <a:t>If</a:t>
            </a:r>
            <a:r>
              <a:rPr lang="en-GB" sz="800" b="1" dirty="0"/>
              <a:t> you are focusing on results </a:t>
            </a:r>
            <a:r>
              <a:rPr lang="en-GB" sz="800" b="1" i="1" dirty="0"/>
              <a:t>they want</a:t>
            </a:r>
            <a:r>
              <a:rPr lang="en-GB" sz="800" b="1" dirty="0"/>
              <a:t>, then by definition, </a:t>
            </a:r>
            <a:r>
              <a:rPr lang="en-GB" sz="800" b="1" i="1" dirty="0"/>
              <a:t>they</a:t>
            </a:r>
            <a:r>
              <a:rPr lang="en-GB" sz="800" b="1" dirty="0"/>
              <a:t> should like it. If you are not, then </a:t>
            </a:r>
            <a:r>
              <a:rPr lang="en-GB" sz="800" b="1" i="1" dirty="0"/>
              <a:t>do</a:t>
            </a:r>
            <a:r>
              <a:rPr lang="en-GB" sz="800" b="1" dirty="0"/>
              <a:t>!</a:t>
            </a:r>
            <a:endParaRPr lang="en-US" sz="800" b="1" dirty="0"/>
          </a:p>
          <a:p>
            <a:pPr marL="0" indent="0">
              <a:buNone/>
            </a:pPr>
            <a:r>
              <a:rPr lang="en-GB" sz="800" b="1" dirty="0"/>
              <a:t>10• Don't get so worried about "what might happen afterwards" that you can make  no practical progress. </a:t>
            </a:r>
            <a:endParaRPr lang="en-US" sz="800" b="1" dirty="0"/>
          </a:p>
          <a:p>
            <a:pPr marL="0" indent="0">
              <a:buNone/>
            </a:pPr>
            <a:r>
              <a:rPr lang="en-GB" sz="800" b="1" dirty="0"/>
              <a:t>11• You cannot foresee everything. Don't even </a:t>
            </a:r>
            <a:r>
              <a:rPr lang="en-GB" sz="800" b="1" i="1" dirty="0"/>
              <a:t>think</a:t>
            </a:r>
            <a:r>
              <a:rPr lang="en-GB" sz="800" b="1" dirty="0"/>
              <a:t> about it!</a:t>
            </a:r>
            <a:endParaRPr lang="en-US" sz="800" b="1" dirty="0"/>
          </a:p>
          <a:p>
            <a:pPr marL="0" indent="0">
              <a:buNone/>
            </a:pPr>
            <a:r>
              <a:rPr lang="en-GB" sz="800" b="1" dirty="0"/>
              <a:t>12• If you focus on helping your customer in practice, </a:t>
            </a:r>
            <a:r>
              <a:rPr lang="en-GB" sz="800" b="1" i="1" dirty="0"/>
              <a:t>now</a:t>
            </a:r>
            <a:r>
              <a:rPr lang="en-GB" sz="800" b="1" dirty="0"/>
              <a:t>, where they </a:t>
            </a:r>
            <a:r>
              <a:rPr lang="en-GB" sz="800" b="1" i="1" dirty="0"/>
              <a:t>really</a:t>
            </a:r>
            <a:r>
              <a:rPr lang="en-GB" sz="800" b="1" dirty="0"/>
              <a:t> need it, you will be forgiven a lot of ‘sins’!</a:t>
            </a:r>
            <a:endParaRPr lang="en-US" sz="800" b="1" dirty="0"/>
          </a:p>
          <a:p>
            <a:pPr marL="0" indent="0">
              <a:buNone/>
            </a:pPr>
            <a:r>
              <a:rPr lang="en-GB" sz="800" b="1" dirty="0"/>
              <a:t>13•  You can understand things much better, by getting </a:t>
            </a:r>
            <a:r>
              <a:rPr lang="en-GB" sz="800" b="1" i="1" dirty="0"/>
              <a:t>some</a:t>
            </a:r>
            <a:r>
              <a:rPr lang="en-GB" sz="800" b="1" dirty="0"/>
              <a:t> practical experience (and removing </a:t>
            </a:r>
            <a:r>
              <a:rPr lang="en-GB" sz="800" b="1" i="1" dirty="0"/>
              <a:t>some</a:t>
            </a:r>
            <a:r>
              <a:rPr lang="en-GB" sz="800" b="1" dirty="0"/>
              <a:t> of your fears).</a:t>
            </a:r>
            <a:endParaRPr lang="en-US" sz="800" b="1" dirty="0"/>
          </a:p>
          <a:p>
            <a:pPr marL="0" indent="0">
              <a:buNone/>
            </a:pPr>
            <a:r>
              <a:rPr lang="en-GB" sz="800" b="1" dirty="0"/>
              <a:t>14• Do </a:t>
            </a:r>
            <a:r>
              <a:rPr lang="en-GB" sz="800" b="1" i="1" dirty="0"/>
              <a:t>early</a:t>
            </a:r>
            <a:r>
              <a:rPr lang="en-GB" sz="800" b="1" dirty="0"/>
              <a:t> cycles, on willing local mature parts of your user community.</a:t>
            </a:r>
            <a:endParaRPr lang="en-US" sz="800" b="1" dirty="0"/>
          </a:p>
          <a:p>
            <a:pPr marL="0" indent="0">
              <a:buNone/>
            </a:pPr>
            <a:r>
              <a:rPr lang="en-GB" sz="800" b="1" dirty="0"/>
              <a:t>15• When some cycles, like a purchase-order cycle, take a long time, initiate them  early, and do other useful cycles while you wait.</a:t>
            </a:r>
            <a:endParaRPr lang="en-US" sz="800" b="1" dirty="0"/>
          </a:p>
          <a:p>
            <a:pPr marL="0" indent="0">
              <a:buNone/>
            </a:pPr>
            <a:r>
              <a:rPr lang="en-GB" sz="800" b="1" dirty="0"/>
              <a:t>16• If something seems to need to wait for ‘the big new system’, ask if you cannot  usefully do it with the ‘awful old system’, so as to pilot it realistically, and  perhaps alleviate some 'pain' in the old system.</a:t>
            </a:r>
            <a:endParaRPr lang="en-US" sz="800" b="1" dirty="0"/>
          </a:p>
          <a:p>
            <a:pPr marL="0" indent="0">
              <a:buNone/>
            </a:pPr>
            <a:r>
              <a:rPr lang="en-GB" sz="800" b="1" dirty="0"/>
              <a:t>17• If something seems too costly to buy, for limited initial use, see if you can  negotiate some kind of ‘pay as you really use’ contract. Most suppliers would  like to do this to get your patronage, and to avoid competitors making the same  deal.</a:t>
            </a:r>
            <a:endParaRPr lang="en-US" sz="800" b="1" dirty="0"/>
          </a:p>
          <a:p>
            <a:pPr marL="0" indent="0">
              <a:buNone/>
            </a:pPr>
            <a:r>
              <a:rPr lang="en-GB" sz="800" b="1" dirty="0"/>
              <a:t>18• If </a:t>
            </a:r>
            <a:r>
              <a:rPr lang="en-GB" sz="800" b="1" i="1" dirty="0"/>
              <a:t>you</a:t>
            </a:r>
            <a:r>
              <a:rPr lang="en-GB" sz="800" b="1" dirty="0"/>
              <a:t> can't think of some useful small cycles, then talk directly with the real  ‘customer’ or end user. They probably have dozens of suggestions.</a:t>
            </a:r>
            <a:endParaRPr lang="en-US" sz="800" b="1" dirty="0"/>
          </a:p>
          <a:p>
            <a:pPr marL="0" indent="0">
              <a:buNone/>
            </a:pPr>
            <a:r>
              <a:rPr lang="en-GB" sz="800" b="1" dirty="0"/>
              <a:t>19• Talk with end users in </a:t>
            </a:r>
            <a:r>
              <a:rPr lang="en-GB" sz="800" b="1" i="1" dirty="0"/>
              <a:t>any</a:t>
            </a:r>
            <a:r>
              <a:rPr lang="en-GB" sz="800" b="1" dirty="0"/>
              <a:t> case, they have insights you need.</a:t>
            </a:r>
            <a:endParaRPr lang="en-US" sz="800" b="1" dirty="0"/>
          </a:p>
          <a:p>
            <a:pPr marL="0" indent="0">
              <a:buNone/>
            </a:pPr>
            <a:r>
              <a:rPr lang="en-GB" sz="800" b="1" dirty="0"/>
              <a:t>20• Don't be afraid to use the old system and the old ‘culture’ as a launching  platform for the radical new system. There is a lot of merit in this, and many people overlook it.</a:t>
            </a:r>
            <a:endParaRPr lang="en-US" sz="800" b="1" dirty="0"/>
          </a:p>
          <a:p>
            <a:pPr marL="0" indent="0">
              <a:buNone/>
            </a:pPr>
            <a:r>
              <a:rPr lang="en-GB" sz="800" b="1" dirty="0"/>
              <a:t>I have never seen an exception in 33 years of doing this with many varied cultures. Oh Ye of little faith!</a:t>
            </a:r>
            <a:endParaRPr lang="en-US" sz="800" b="1" dirty="0"/>
          </a:p>
          <a:p>
            <a:pPr marL="0" indent="0">
              <a:buNone/>
            </a:pPr>
            <a:endParaRPr lang="en-US" sz="800" b="1" dirty="0"/>
          </a:p>
        </p:txBody>
      </p:sp>
      <p:sp>
        <p:nvSpPr>
          <p:cNvPr id="7" name="TextBox 6"/>
          <p:cNvSpPr txBox="1"/>
          <p:nvPr/>
        </p:nvSpPr>
        <p:spPr>
          <a:xfrm>
            <a:off x="235165" y="6209244"/>
            <a:ext cx="4593557" cy="523220"/>
          </a:xfrm>
          <a:prstGeom prst="rect">
            <a:avLst/>
          </a:prstGeom>
          <a:noFill/>
        </p:spPr>
        <p:txBody>
          <a:bodyPr wrap="square" rtlCol="0">
            <a:spAutoFit/>
          </a:bodyPr>
          <a:lstStyle/>
          <a:p>
            <a:pPr algn="ctr"/>
            <a:r>
              <a:rPr lang="en-US" sz="1400" dirty="0"/>
              <a:t>http://</a:t>
            </a:r>
            <a:r>
              <a:rPr lang="en-US" sz="1400" dirty="0" err="1"/>
              <a:t>www.gilb.com</a:t>
            </a:r>
            <a:r>
              <a:rPr lang="en-US" sz="1400" dirty="0"/>
              <a:t>/</a:t>
            </a:r>
            <a:r>
              <a:rPr lang="en-US" sz="1400" dirty="0" err="1"/>
              <a:t>tiki-download_file.php?fileId</a:t>
            </a:r>
            <a:r>
              <a:rPr lang="en-US" sz="1400" dirty="0"/>
              <a:t>=41</a:t>
            </a:r>
          </a:p>
          <a:p>
            <a:pPr algn="ctr"/>
            <a:endParaRPr lang="en-US" sz="1400" dirty="0"/>
          </a:p>
        </p:txBody>
      </p:sp>
      <p:pic>
        <p:nvPicPr>
          <p:cNvPr id="8" name="Picture 7" descr="CE Cover.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21032" y="2565105"/>
            <a:ext cx="1022968" cy="1293847"/>
          </a:xfrm>
          <a:prstGeom prst="rect">
            <a:avLst/>
          </a:prstGeom>
        </p:spPr>
      </p:pic>
      <p:sp>
        <p:nvSpPr>
          <p:cNvPr id="9" name="Date Placeholder 8"/>
          <p:cNvSpPr>
            <a:spLocks noGrp="1"/>
          </p:cNvSpPr>
          <p:nvPr>
            <p:ph type="dt" sz="half" idx="10"/>
          </p:nvPr>
        </p:nvSpPr>
        <p:spPr/>
        <p:txBody>
          <a:bodyPr/>
          <a:lstStyle/>
          <a:p>
            <a:fld id="{C1B20C53-0382-D842-9EF9-BCAD0D9F4159}" type="datetime3">
              <a:rPr lang="en-GB" smtClean="0"/>
              <a:t>16 April 2015</a:t>
            </a:fld>
            <a:endParaRPr lang="en-GB"/>
          </a:p>
        </p:txBody>
      </p:sp>
      <p:sp>
        <p:nvSpPr>
          <p:cNvPr id="10" name="Footer Placeholder 9"/>
          <p:cNvSpPr>
            <a:spLocks noGrp="1"/>
          </p:cNvSpPr>
          <p:nvPr>
            <p:ph type="ftr" sz="quarter" idx="11"/>
          </p:nvPr>
        </p:nvSpPr>
        <p:spPr/>
        <p:txBody>
          <a:bodyPr/>
          <a:lstStyle/>
          <a:p>
            <a:r>
              <a:rPr lang="en-GB" smtClean="0"/>
              <a:t>© Gilb.com</a:t>
            </a:r>
            <a:endParaRPr lang="en-GB"/>
          </a:p>
        </p:txBody>
      </p:sp>
      <p:sp>
        <p:nvSpPr>
          <p:cNvPr id="11" name="Slide Number Placeholder 10"/>
          <p:cNvSpPr>
            <a:spLocks noGrp="1"/>
          </p:cNvSpPr>
          <p:nvPr>
            <p:ph type="sldNum" sz="quarter" idx="12"/>
          </p:nvPr>
        </p:nvSpPr>
        <p:spPr/>
        <p:txBody>
          <a:bodyPr/>
          <a:lstStyle/>
          <a:p>
            <a:fld id="{36A9CB9B-2144-7A44-BAF1-7CCE137738C3}" type="slidenum">
              <a:rPr lang="en-GB" smtClean="0"/>
              <a:t>32</a:t>
            </a:fld>
            <a:endParaRPr lang="en-GB"/>
          </a:p>
        </p:txBody>
      </p:sp>
    </p:spTree>
    <p:extLst>
      <p:ext uri="{BB962C8B-B14F-4D97-AF65-F5344CB8AC3E}">
        <p14:creationId xmlns:p14="http://schemas.microsoft.com/office/powerpoint/2010/main" val="204545975"/>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0130" name="Rectangle 2"/>
          <p:cNvSpPr>
            <a:spLocks noGrp="1" noChangeArrowheads="1"/>
          </p:cNvSpPr>
          <p:nvPr>
            <p:ph type="title"/>
          </p:nvPr>
        </p:nvSpPr>
        <p:spPr/>
        <p:txBody>
          <a:bodyPr/>
          <a:lstStyle/>
          <a:p>
            <a:pPr>
              <a:defRPr/>
            </a:pPr>
            <a:r>
              <a:rPr lang="en-US" dirty="0" smtClean="0">
                <a:ea typeface="+mj-ea"/>
                <a:cs typeface="+mj-cs"/>
              </a:rPr>
              <a:t>Rene Descartes on Focus</a:t>
            </a:r>
            <a:endParaRPr lang="en-US" dirty="0">
              <a:ea typeface="+mj-ea"/>
              <a:cs typeface="+mj-cs"/>
            </a:endParaRPr>
          </a:p>
        </p:txBody>
      </p:sp>
      <p:sp>
        <p:nvSpPr>
          <p:cNvPr id="250883" name="Rectangle 3"/>
          <p:cNvSpPr>
            <a:spLocks noGrp="1" noChangeArrowheads="1"/>
          </p:cNvSpPr>
          <p:nvPr>
            <p:ph type="body" idx="1"/>
          </p:nvPr>
        </p:nvSpPr>
        <p:spPr>
          <a:xfrm>
            <a:off x="457200" y="1417638"/>
            <a:ext cx="6477000" cy="5059362"/>
          </a:xfrm>
        </p:spPr>
        <p:txBody>
          <a:bodyPr/>
          <a:lstStyle/>
          <a:p>
            <a:pPr>
              <a:lnSpc>
                <a:spcPct val="90000"/>
              </a:lnSpc>
            </a:pPr>
            <a:r>
              <a:rPr lang="en-US" dirty="0">
                <a:latin typeface="Arial Black"/>
                <a:cs typeface="Arial Black"/>
              </a:rPr>
              <a:t>“We should bring the whole force of our minds </a:t>
            </a:r>
            <a:endParaRPr lang="en-US" dirty="0" smtClean="0">
              <a:latin typeface="Arial Black"/>
              <a:cs typeface="Arial Black"/>
            </a:endParaRPr>
          </a:p>
          <a:p>
            <a:pPr lvl="1">
              <a:lnSpc>
                <a:spcPct val="90000"/>
              </a:lnSpc>
            </a:pPr>
            <a:r>
              <a:rPr lang="en-US" dirty="0" smtClean="0">
                <a:latin typeface="Arial Black"/>
                <a:cs typeface="Arial Black"/>
              </a:rPr>
              <a:t>to </a:t>
            </a:r>
            <a:r>
              <a:rPr lang="en-US" dirty="0">
                <a:latin typeface="Arial Black"/>
                <a:cs typeface="Arial Black"/>
              </a:rPr>
              <a:t>bear upon the most minute and simple details </a:t>
            </a:r>
            <a:endParaRPr lang="en-US" dirty="0" smtClean="0">
              <a:latin typeface="Arial Black"/>
              <a:cs typeface="Arial Black"/>
            </a:endParaRPr>
          </a:p>
          <a:p>
            <a:pPr lvl="1">
              <a:lnSpc>
                <a:spcPct val="90000"/>
              </a:lnSpc>
            </a:pPr>
            <a:r>
              <a:rPr lang="en-US" dirty="0" smtClean="0">
                <a:latin typeface="Arial Black"/>
                <a:cs typeface="Arial Black"/>
              </a:rPr>
              <a:t>and </a:t>
            </a:r>
            <a:r>
              <a:rPr lang="en-US" dirty="0">
                <a:latin typeface="Arial Black"/>
                <a:cs typeface="Arial Black"/>
              </a:rPr>
              <a:t>to dwell upon them for a long time </a:t>
            </a:r>
            <a:endParaRPr lang="en-US" dirty="0" smtClean="0">
              <a:latin typeface="Arial Black"/>
              <a:cs typeface="Arial Black"/>
            </a:endParaRPr>
          </a:p>
          <a:p>
            <a:pPr lvl="1">
              <a:lnSpc>
                <a:spcPct val="90000"/>
              </a:lnSpc>
            </a:pPr>
            <a:r>
              <a:rPr lang="en-US" dirty="0" smtClean="0">
                <a:latin typeface="Arial Black"/>
                <a:cs typeface="Arial Black"/>
              </a:rPr>
              <a:t>so </a:t>
            </a:r>
            <a:r>
              <a:rPr lang="en-US" dirty="0">
                <a:latin typeface="Arial Black"/>
                <a:cs typeface="Arial Black"/>
              </a:rPr>
              <a:t>that we become accustomed to perceive the truth clearly and distinctly.”</a:t>
            </a:r>
          </a:p>
          <a:p>
            <a:pPr>
              <a:lnSpc>
                <a:spcPct val="90000"/>
              </a:lnSpc>
            </a:pPr>
            <a:r>
              <a:rPr lang="en-US" sz="1600" dirty="0">
                <a:latin typeface="Arial Black"/>
                <a:cs typeface="Arial Black"/>
              </a:rPr>
              <a:t>Rene Descartes, Rules for the Direction of the Mind, 1628</a:t>
            </a:r>
          </a:p>
        </p:txBody>
      </p:sp>
      <p:pic>
        <p:nvPicPr>
          <p:cNvPr id="250884" name="Picture 4"/>
          <p:cNvPicPr>
            <a:picLocks noChangeAspect="1" noChangeArrowheads="1"/>
          </p:cNvPicPr>
          <p:nvPr/>
        </p:nvPicPr>
        <p:blipFill>
          <a:blip r:embed="rId3"/>
          <a:srcRect/>
          <a:stretch>
            <a:fillRect/>
          </a:stretch>
        </p:blipFill>
        <p:spPr bwMode="auto">
          <a:xfrm>
            <a:off x="6858000" y="2743200"/>
            <a:ext cx="2286000" cy="2705100"/>
          </a:xfrm>
          <a:prstGeom prst="rect">
            <a:avLst/>
          </a:prstGeom>
          <a:noFill/>
          <a:ln w="9525">
            <a:noFill/>
            <a:miter lim="800000"/>
            <a:headEnd/>
            <a:tailEnd/>
          </a:ln>
        </p:spPr>
      </p:pic>
      <p:sp>
        <p:nvSpPr>
          <p:cNvPr id="250885" name="Rectangle 5"/>
          <p:cNvSpPr>
            <a:spLocks noChangeArrowheads="1"/>
          </p:cNvSpPr>
          <p:nvPr/>
        </p:nvSpPr>
        <p:spPr bwMode="auto">
          <a:xfrm>
            <a:off x="2038350" y="9166225"/>
            <a:ext cx="184150" cy="274638"/>
          </a:xfrm>
          <a:prstGeom prst="rect">
            <a:avLst/>
          </a:prstGeom>
          <a:noFill/>
          <a:ln w="12700" cap="sq">
            <a:noFill/>
            <a:miter lim="800000"/>
            <a:headEnd type="none" w="sm" len="sm"/>
            <a:tailEnd type="none" w="sm" len="sm"/>
          </a:ln>
        </p:spPr>
        <p:txBody>
          <a:bodyPr wrap="none">
            <a:prstTxWarp prst="textNoShape">
              <a:avLst/>
            </a:prstTxWarp>
            <a:spAutoFit/>
          </a:bodyPr>
          <a:lstStyle/>
          <a:p>
            <a:pPr algn="l">
              <a:spcBef>
                <a:spcPct val="30000"/>
              </a:spcBef>
            </a:pPr>
            <a:endParaRPr lang="nb-NO" sz="1200" b="0">
              <a:latin typeface="Times New Roman" pitchFamily="-65" charset="0"/>
            </a:endParaRPr>
          </a:p>
        </p:txBody>
      </p:sp>
      <p:sp>
        <p:nvSpPr>
          <p:cNvPr id="2" name="Date Placeholder 1"/>
          <p:cNvSpPr>
            <a:spLocks noGrp="1"/>
          </p:cNvSpPr>
          <p:nvPr>
            <p:ph type="dt" sz="half" idx="10"/>
          </p:nvPr>
        </p:nvSpPr>
        <p:spPr/>
        <p:txBody>
          <a:bodyPr/>
          <a:lstStyle/>
          <a:p>
            <a:fld id="{DA90CE5C-03C9-B346-8936-36D463F9876D}" type="datetime3">
              <a:rPr lang="en-GB" smtClean="0"/>
              <a:t>16 April 2015</a:t>
            </a:fld>
            <a:endParaRPr lang="en-GB"/>
          </a:p>
        </p:txBody>
      </p:sp>
      <p:sp>
        <p:nvSpPr>
          <p:cNvPr id="3" name="Footer Placeholder 2"/>
          <p:cNvSpPr>
            <a:spLocks noGrp="1"/>
          </p:cNvSpPr>
          <p:nvPr>
            <p:ph type="ftr" sz="quarter" idx="11"/>
          </p:nvPr>
        </p:nvSpPr>
        <p:spPr/>
        <p:txBody>
          <a:bodyPr/>
          <a:lstStyle/>
          <a:p>
            <a:r>
              <a:rPr lang="en-GB" smtClean="0"/>
              <a:t>© Gilb.com</a:t>
            </a:r>
            <a:endParaRPr lang="en-GB"/>
          </a:p>
        </p:txBody>
      </p:sp>
      <p:sp>
        <p:nvSpPr>
          <p:cNvPr id="4" name="Slide Number Placeholder 3"/>
          <p:cNvSpPr>
            <a:spLocks noGrp="1"/>
          </p:cNvSpPr>
          <p:nvPr>
            <p:ph type="sldNum" sz="quarter" idx="12"/>
          </p:nvPr>
        </p:nvSpPr>
        <p:spPr/>
        <p:txBody>
          <a:bodyPr/>
          <a:lstStyle/>
          <a:p>
            <a:fld id="{36A9CB9B-2144-7A44-BAF1-7CCE137738C3}" type="slidenum">
              <a:rPr lang="en-GB" smtClean="0"/>
              <a:t>33</a:t>
            </a:fld>
            <a:endParaRPr lang="en-GB"/>
          </a:p>
        </p:txBody>
      </p:sp>
    </p:spTree>
    <p:extLst>
      <p:ext uri="{BB962C8B-B14F-4D97-AF65-F5344CB8AC3E}">
        <p14:creationId xmlns:p14="http://schemas.microsoft.com/office/powerpoint/2010/main" val="3526043190"/>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a:stretch>
            <a:fillRect/>
          </a:stretch>
        </p:blipFill>
        <p:spPr>
          <a:xfrm>
            <a:off x="5748979" y="1944309"/>
            <a:ext cx="3533187" cy="3981056"/>
          </a:xfrm>
          <a:prstGeom prst="rect">
            <a:avLst/>
          </a:prstGeom>
        </p:spPr>
      </p:pic>
      <p:sp>
        <p:nvSpPr>
          <p:cNvPr id="203780" name="Rectangle 4"/>
          <p:cNvSpPr>
            <a:spLocks noGrp="1" noChangeArrowheads="1"/>
          </p:cNvSpPr>
          <p:nvPr>
            <p:ph type="body" idx="1"/>
          </p:nvPr>
        </p:nvSpPr>
        <p:spPr>
          <a:xfrm>
            <a:off x="0" y="1676400"/>
            <a:ext cx="5748979" cy="5181600"/>
          </a:xfrm>
        </p:spPr>
        <p:txBody>
          <a:bodyPr>
            <a:normAutofit fontScale="92500" lnSpcReduction="20000"/>
          </a:bodyPr>
          <a:lstStyle/>
          <a:p>
            <a:r>
              <a:rPr lang="en-US" sz="2100" dirty="0">
                <a:latin typeface="Arial Black"/>
                <a:cs typeface="Arial Black"/>
              </a:rPr>
              <a:t>That which remains quiet, is easy to handle.</a:t>
            </a:r>
          </a:p>
          <a:p>
            <a:r>
              <a:rPr lang="en-US" sz="2100" dirty="0">
                <a:latin typeface="Arial Black"/>
                <a:cs typeface="Arial Black"/>
              </a:rPr>
              <a:t>That which is not yet developed is easy to manage.</a:t>
            </a:r>
          </a:p>
          <a:p>
            <a:r>
              <a:rPr lang="en-US" sz="2100" dirty="0">
                <a:latin typeface="Arial Black"/>
                <a:cs typeface="Arial Black"/>
              </a:rPr>
              <a:t>That which is weak is easy to control.</a:t>
            </a:r>
          </a:p>
          <a:p>
            <a:r>
              <a:rPr lang="en-US" sz="2100" dirty="0">
                <a:latin typeface="Arial Black"/>
                <a:cs typeface="Arial Black"/>
              </a:rPr>
              <a:t>That which is still small is easy to direct.</a:t>
            </a:r>
          </a:p>
          <a:p>
            <a:r>
              <a:rPr lang="en-US" sz="2100" dirty="0">
                <a:latin typeface="Arial Black"/>
                <a:cs typeface="Arial Black"/>
              </a:rPr>
              <a:t>Deal with little troubles before they become big.</a:t>
            </a:r>
          </a:p>
          <a:p>
            <a:r>
              <a:rPr lang="en-US" sz="2100" dirty="0">
                <a:latin typeface="Arial Black"/>
                <a:cs typeface="Arial Black"/>
              </a:rPr>
              <a:t>Attend to little problems before they get out of hand.</a:t>
            </a:r>
          </a:p>
          <a:p>
            <a:pPr lvl="1"/>
            <a:r>
              <a:rPr lang="en-US" sz="1700" dirty="0">
                <a:latin typeface="Arial Black"/>
                <a:cs typeface="Arial Black"/>
              </a:rPr>
              <a:t>For the largest tree was once a sprout,</a:t>
            </a:r>
          </a:p>
          <a:p>
            <a:r>
              <a:rPr lang="en-US" sz="2100" dirty="0">
                <a:latin typeface="Arial Black"/>
                <a:cs typeface="Arial Black"/>
              </a:rPr>
              <a:t>the tallest tower started with the first brick,</a:t>
            </a:r>
          </a:p>
          <a:p>
            <a:r>
              <a:rPr lang="en-US" sz="2100" dirty="0">
                <a:latin typeface="Arial Black"/>
                <a:cs typeface="Arial Black"/>
              </a:rPr>
              <a:t>and the longest journey started with the first step.</a:t>
            </a:r>
          </a:p>
          <a:p>
            <a:pPr lvl="1"/>
            <a:endParaRPr lang="en-US" sz="1000" dirty="0" smtClean="0">
              <a:latin typeface="Arial Black"/>
              <a:ea typeface="ＭＳ Ｐゴシック" pitchFamily="-65" charset="-128"/>
              <a:cs typeface="Arial Black"/>
            </a:endParaRPr>
          </a:p>
          <a:p>
            <a:pPr lvl="1"/>
            <a:endParaRPr lang="en-US" sz="1000" dirty="0">
              <a:latin typeface="Arial Black"/>
              <a:ea typeface="ＭＳ Ｐゴシック" pitchFamily="-65" charset="-128"/>
              <a:cs typeface="Arial Black"/>
            </a:endParaRPr>
          </a:p>
          <a:p>
            <a:pPr lvl="1"/>
            <a:endParaRPr lang="en-US" sz="1000" dirty="0" smtClean="0">
              <a:latin typeface="Arial Black"/>
              <a:ea typeface="ＭＳ Ｐゴシック" pitchFamily="-65" charset="-128"/>
              <a:cs typeface="Arial Black"/>
            </a:endParaRPr>
          </a:p>
          <a:p>
            <a:pPr lvl="1"/>
            <a:r>
              <a:rPr lang="en-US" sz="1000" dirty="0" smtClean="0">
                <a:latin typeface="Arial Black"/>
                <a:ea typeface="ＭＳ Ｐゴシック" pitchFamily="-65" charset="-128"/>
                <a:cs typeface="Arial Black"/>
              </a:rPr>
              <a:t>From </a:t>
            </a:r>
            <a:r>
              <a:rPr lang="en-US" sz="1000" dirty="0">
                <a:latin typeface="Arial Black"/>
                <a:ea typeface="ＭＳ Ｐゴシック" pitchFamily="-65" charset="-128"/>
                <a:cs typeface="Arial Black"/>
              </a:rPr>
              <a:t>Lao Tzu in </a:t>
            </a:r>
            <a:r>
              <a:rPr lang="en-US" sz="1000" dirty="0" err="1">
                <a:latin typeface="Arial Black"/>
                <a:ea typeface="ＭＳ Ｐゴシック" pitchFamily="-65" charset="-128"/>
                <a:cs typeface="Arial Black"/>
              </a:rPr>
              <a:t>Bahn</a:t>
            </a:r>
            <a:r>
              <a:rPr lang="en-US" sz="1000" dirty="0">
                <a:latin typeface="Arial Black"/>
                <a:ea typeface="ＭＳ Ｐゴシック" pitchFamily="-65" charset="-128"/>
                <a:cs typeface="Arial Black"/>
              </a:rPr>
              <a:t>, 1980 (also quoted in Gilb, Principles of Software Engineering Management page 96), Penguin book</a:t>
            </a:r>
          </a:p>
          <a:p>
            <a:endParaRPr lang="en-US" sz="2100" dirty="0">
              <a:latin typeface="Arial Black"/>
              <a:cs typeface="Arial Black"/>
            </a:endParaRPr>
          </a:p>
        </p:txBody>
      </p:sp>
      <p:graphicFrame>
        <p:nvGraphicFramePr>
          <p:cNvPr id="203778" name="Object 2"/>
          <p:cNvGraphicFramePr>
            <a:graphicFrameLocks noChangeAspect="1"/>
          </p:cNvGraphicFramePr>
          <p:nvPr>
            <p:extLst>
              <p:ext uri="{D42A27DB-BD31-4B8C-83A1-F6EECF244321}">
                <p14:modId xmlns:p14="http://schemas.microsoft.com/office/powerpoint/2010/main" val="3256336716"/>
              </p:ext>
            </p:extLst>
          </p:nvPr>
        </p:nvGraphicFramePr>
        <p:xfrm>
          <a:off x="6902496" y="40440"/>
          <a:ext cx="2209800" cy="1644650"/>
        </p:xfrm>
        <a:graphic>
          <a:graphicData uri="http://schemas.openxmlformats.org/presentationml/2006/ole">
            <mc:AlternateContent xmlns:mc="http://schemas.openxmlformats.org/markup-compatibility/2006">
              <mc:Choice xmlns:v="urn:schemas-microsoft-com:vml" Requires="v">
                <p:oleObj spid="_x0000_s1048" r:id="rId5" imgW="4622800" imgH="3022600" progId="">
                  <p:embed/>
                </p:oleObj>
              </mc:Choice>
              <mc:Fallback>
                <p:oleObj r:id="rId5" imgW="4622800" imgH="3022600" progId="">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02496" y="40440"/>
                        <a:ext cx="2209800" cy="164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07363" name="Rectangle 3"/>
          <p:cNvSpPr>
            <a:spLocks noGrp="1" noChangeArrowheads="1"/>
          </p:cNvSpPr>
          <p:nvPr>
            <p:ph type="title"/>
          </p:nvPr>
        </p:nvSpPr>
        <p:spPr>
          <a:xfrm>
            <a:off x="1438466" y="274638"/>
            <a:ext cx="4962333" cy="1143000"/>
          </a:xfrm>
        </p:spPr>
        <p:txBody>
          <a:bodyPr>
            <a:normAutofit fontScale="90000"/>
          </a:bodyPr>
          <a:lstStyle/>
          <a:p>
            <a:pPr>
              <a:defRPr/>
            </a:pPr>
            <a:r>
              <a:rPr lang="en-US" dirty="0">
                <a:ea typeface="+mj-ea"/>
                <a:cs typeface="+mj-cs"/>
              </a:rPr>
              <a:t>Tao Te </a:t>
            </a:r>
            <a:r>
              <a:rPr lang="en-US" dirty="0" err="1">
                <a:ea typeface="+mj-ea"/>
                <a:cs typeface="+mj-cs"/>
              </a:rPr>
              <a:t>Ching</a:t>
            </a:r>
            <a:r>
              <a:rPr lang="en-US" dirty="0">
                <a:ea typeface="+mj-ea"/>
                <a:cs typeface="+mj-cs"/>
              </a:rPr>
              <a:t> (500BC)</a:t>
            </a:r>
          </a:p>
        </p:txBody>
      </p:sp>
      <p:pic>
        <p:nvPicPr>
          <p:cNvPr id="3" name="Picture 2"/>
          <p:cNvPicPr>
            <a:picLocks noChangeAspect="1"/>
          </p:cNvPicPr>
          <p:nvPr/>
        </p:nvPicPr>
        <p:blipFill>
          <a:blip r:embed="rId7"/>
          <a:stretch>
            <a:fillRect/>
          </a:stretch>
        </p:blipFill>
        <p:spPr>
          <a:xfrm>
            <a:off x="1" y="1"/>
            <a:ext cx="1238535" cy="1652560"/>
          </a:xfrm>
          <a:prstGeom prst="rect">
            <a:avLst/>
          </a:prstGeom>
        </p:spPr>
      </p:pic>
      <p:sp>
        <p:nvSpPr>
          <p:cNvPr id="4" name="Date Placeholder 3"/>
          <p:cNvSpPr>
            <a:spLocks noGrp="1"/>
          </p:cNvSpPr>
          <p:nvPr>
            <p:ph type="dt" sz="half" idx="10"/>
          </p:nvPr>
        </p:nvSpPr>
        <p:spPr/>
        <p:txBody>
          <a:bodyPr/>
          <a:lstStyle/>
          <a:p>
            <a:fld id="{CFA17105-55DB-9643-A628-8983E6538D09}" type="datetime3">
              <a:rPr lang="en-GB" smtClean="0"/>
              <a:t>16 April 2015</a:t>
            </a:fld>
            <a:endParaRPr lang="en-GB"/>
          </a:p>
        </p:txBody>
      </p:sp>
      <p:sp>
        <p:nvSpPr>
          <p:cNvPr id="5" name="Footer Placeholder 4"/>
          <p:cNvSpPr>
            <a:spLocks noGrp="1"/>
          </p:cNvSpPr>
          <p:nvPr>
            <p:ph type="ftr" sz="quarter" idx="11"/>
          </p:nvPr>
        </p:nvSpPr>
        <p:spPr/>
        <p:txBody>
          <a:bodyPr/>
          <a:lstStyle/>
          <a:p>
            <a:r>
              <a:rPr lang="en-GB" smtClean="0"/>
              <a:t>© Gilb.com</a:t>
            </a:r>
            <a:endParaRPr lang="en-GB"/>
          </a:p>
        </p:txBody>
      </p:sp>
      <p:sp>
        <p:nvSpPr>
          <p:cNvPr id="6" name="Slide Number Placeholder 5"/>
          <p:cNvSpPr>
            <a:spLocks noGrp="1"/>
          </p:cNvSpPr>
          <p:nvPr>
            <p:ph type="sldNum" sz="quarter" idx="12"/>
          </p:nvPr>
        </p:nvSpPr>
        <p:spPr/>
        <p:txBody>
          <a:bodyPr/>
          <a:lstStyle/>
          <a:p>
            <a:fld id="{36A9CB9B-2144-7A44-BAF1-7CCE137738C3}" type="slidenum">
              <a:rPr lang="en-GB" smtClean="0"/>
              <a:t>34</a:t>
            </a:fld>
            <a:endParaRPr lang="en-GB"/>
          </a:p>
        </p:txBody>
      </p:sp>
    </p:spTree>
    <p:extLst>
      <p:ext uri="{BB962C8B-B14F-4D97-AF65-F5344CB8AC3E}">
        <p14:creationId xmlns:p14="http://schemas.microsoft.com/office/powerpoint/2010/main" val="2620646006"/>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67620"/>
            <a:ext cx="8229600" cy="1143000"/>
          </a:xfrm>
        </p:spPr>
        <p:txBody>
          <a:bodyPr>
            <a:noAutofit/>
          </a:bodyPr>
          <a:lstStyle/>
          <a:p>
            <a:pPr marL="609600" lvl="0" indent="-609600" algn="ctr">
              <a:lnSpc>
                <a:spcPct val="130000"/>
              </a:lnSpc>
              <a:buNone/>
            </a:pPr>
            <a:r>
              <a:rPr lang="en-US" sz="2400" b="1" dirty="0" smtClean="0">
                <a:latin typeface="Arial Black"/>
                <a:cs typeface="Arial Black"/>
              </a:rPr>
              <a:t>Principle 7. </a:t>
            </a:r>
            <a:br>
              <a:rPr lang="en-US" sz="2400" b="1" dirty="0" smtClean="0">
                <a:latin typeface="Arial Black"/>
                <a:cs typeface="Arial Black"/>
              </a:rPr>
            </a:br>
            <a:r>
              <a:rPr lang="en-US" sz="2400" b="1" dirty="0" smtClean="0">
                <a:latin typeface="Arial Black"/>
                <a:cs typeface="Arial Black"/>
              </a:rPr>
              <a:t>Change </a:t>
            </a:r>
            <a:r>
              <a:rPr lang="en-US" sz="3200" b="1" dirty="0" smtClean="0">
                <a:solidFill>
                  <a:srgbClr val="FF0000"/>
                </a:solidFill>
                <a:latin typeface="Arial Black"/>
                <a:cs typeface="Arial Black"/>
              </a:rPr>
              <a:t>designs</a:t>
            </a:r>
            <a:r>
              <a:rPr lang="en-US" sz="2400" b="1" dirty="0" smtClean="0">
                <a:latin typeface="Arial Black"/>
                <a:cs typeface="Arial Black"/>
              </a:rPr>
              <a:t>, </a:t>
            </a:r>
            <a:br>
              <a:rPr lang="en-US" sz="2400" b="1" dirty="0" smtClean="0">
                <a:latin typeface="Arial Black"/>
                <a:cs typeface="Arial Black"/>
              </a:rPr>
            </a:br>
            <a:r>
              <a:rPr lang="en-US" sz="2400" b="1" dirty="0" smtClean="0">
                <a:latin typeface="Arial Black"/>
                <a:cs typeface="Arial Black"/>
              </a:rPr>
              <a:t>based on </a:t>
            </a:r>
            <a:br>
              <a:rPr lang="en-US" sz="2400" b="1" dirty="0" smtClean="0">
                <a:latin typeface="Arial Black"/>
                <a:cs typeface="Arial Black"/>
              </a:rPr>
            </a:br>
            <a:r>
              <a:rPr lang="en-US" sz="2400" b="1" dirty="0" smtClean="0">
                <a:latin typeface="Arial Black"/>
                <a:cs typeface="Arial Black"/>
              </a:rPr>
              <a:t>quantified experience of implementation</a:t>
            </a:r>
            <a:endParaRPr lang="en-GB" sz="2400" dirty="0">
              <a:latin typeface="Arial Black"/>
              <a:cs typeface="Arial Black"/>
            </a:endParaRPr>
          </a:p>
        </p:txBody>
      </p:sp>
      <p:sp>
        <p:nvSpPr>
          <p:cNvPr id="8" name="Text Placeholder 7"/>
          <p:cNvSpPr>
            <a:spLocks noGrp="1"/>
          </p:cNvSpPr>
          <p:nvPr>
            <p:ph type="body" idx="1"/>
          </p:nvPr>
        </p:nvSpPr>
        <p:spPr>
          <a:xfrm>
            <a:off x="457200" y="2171074"/>
            <a:ext cx="4040188" cy="4001127"/>
          </a:xfrm>
        </p:spPr>
        <p:txBody>
          <a:bodyPr>
            <a:normAutofit lnSpcReduction="10000"/>
          </a:bodyPr>
          <a:lstStyle/>
          <a:p>
            <a:pPr algn="ctr"/>
            <a:r>
              <a:rPr lang="en-GB" sz="4000" dirty="0" smtClean="0">
                <a:solidFill>
                  <a:srgbClr val="FF0000"/>
                </a:solidFill>
                <a:latin typeface="Arial Black"/>
                <a:cs typeface="Arial Black"/>
              </a:rPr>
              <a:t>Design is the servant of the requirement. If it does not work</a:t>
            </a:r>
          </a:p>
          <a:p>
            <a:pPr algn="ctr"/>
            <a:r>
              <a:rPr lang="en-GB" sz="4000" dirty="0" smtClean="0">
                <a:solidFill>
                  <a:srgbClr val="FF0000"/>
                </a:solidFill>
                <a:latin typeface="Arial Black"/>
                <a:cs typeface="Arial Black"/>
              </a:rPr>
              <a:t> ‘fire’ it.</a:t>
            </a:r>
            <a:endParaRPr lang="en-GB" sz="4000" dirty="0">
              <a:solidFill>
                <a:srgbClr val="FF0000"/>
              </a:solidFill>
              <a:latin typeface="Arial Black"/>
              <a:cs typeface="Arial Black"/>
            </a:endParaRPr>
          </a:p>
        </p:txBody>
      </p:sp>
      <p:sp>
        <p:nvSpPr>
          <p:cNvPr id="10" name="Text Placeholder 9"/>
          <p:cNvSpPr>
            <a:spLocks noGrp="1"/>
          </p:cNvSpPr>
          <p:nvPr>
            <p:ph type="body" sz="half" idx="3"/>
          </p:nvPr>
        </p:nvSpPr>
        <p:spPr>
          <a:xfrm>
            <a:off x="4645026" y="5497656"/>
            <a:ext cx="4041775" cy="674544"/>
          </a:xfrm>
        </p:spPr>
        <p:txBody>
          <a:bodyPr/>
          <a:lstStyle/>
          <a:p>
            <a:endParaRPr lang="en-GB"/>
          </a:p>
        </p:txBody>
      </p:sp>
      <p:sp>
        <p:nvSpPr>
          <p:cNvPr id="9" name="Content Placeholder 8"/>
          <p:cNvSpPr>
            <a:spLocks noGrp="1"/>
          </p:cNvSpPr>
          <p:nvPr>
            <p:ph sz="quarter" idx="2"/>
          </p:nvPr>
        </p:nvSpPr>
        <p:spPr>
          <a:xfrm>
            <a:off x="457200" y="1871693"/>
            <a:ext cx="4040188" cy="3514364"/>
          </a:xfrm>
        </p:spPr>
        <p:txBody>
          <a:bodyPr/>
          <a:lstStyle/>
          <a:p>
            <a:r>
              <a:rPr lang="nb-NO" dirty="0" smtClean="0"/>
              <a:t> </a:t>
            </a:r>
            <a:endParaRPr lang="nb-NO" dirty="0"/>
          </a:p>
        </p:txBody>
      </p:sp>
      <p:sp>
        <p:nvSpPr>
          <p:cNvPr id="11" name="Content Placeholder 10"/>
          <p:cNvSpPr>
            <a:spLocks noGrp="1"/>
          </p:cNvSpPr>
          <p:nvPr>
            <p:ph sz="quarter" idx="4"/>
          </p:nvPr>
        </p:nvSpPr>
        <p:spPr>
          <a:xfrm>
            <a:off x="4645025" y="2269675"/>
            <a:ext cx="4041775" cy="3116382"/>
          </a:xfrm>
        </p:spPr>
        <p:txBody>
          <a:bodyPr/>
          <a:lstStyle/>
          <a:p>
            <a:endParaRPr lang="en-GB" dirty="0"/>
          </a:p>
        </p:txBody>
      </p:sp>
      <p:sp>
        <p:nvSpPr>
          <p:cNvPr id="5" name="Date Placeholder 4"/>
          <p:cNvSpPr>
            <a:spLocks noGrp="1"/>
          </p:cNvSpPr>
          <p:nvPr>
            <p:ph type="dt" sz="half" idx="10"/>
          </p:nvPr>
        </p:nvSpPr>
        <p:spPr/>
        <p:txBody>
          <a:bodyPr/>
          <a:lstStyle/>
          <a:p>
            <a:fld id="{1E3458B0-05F1-8746-90FB-150B00D9BDC6}" type="datetime4">
              <a:rPr lang="en-US" smtClean="0"/>
              <a:pPr/>
              <a:t>April 16, 2015</a:t>
            </a:fld>
            <a:endParaRPr lang="en-GB"/>
          </a:p>
        </p:txBody>
      </p:sp>
      <p:sp>
        <p:nvSpPr>
          <p:cNvPr id="7" name="Footer Placeholder 6"/>
          <p:cNvSpPr>
            <a:spLocks noGrp="1"/>
          </p:cNvSpPr>
          <p:nvPr>
            <p:ph type="ftr" sz="quarter" idx="11"/>
          </p:nvPr>
        </p:nvSpPr>
        <p:spPr/>
        <p:txBody>
          <a:bodyPr/>
          <a:lstStyle/>
          <a:p>
            <a:r>
              <a:rPr lang="en-US" smtClean="0"/>
              <a:t>© Gilb.com      Agility is the Tool</a:t>
            </a:r>
            <a:endParaRPr lang="en-GB"/>
          </a:p>
        </p:txBody>
      </p:sp>
      <p:sp>
        <p:nvSpPr>
          <p:cNvPr id="6" name="Slide Number Placeholder 5"/>
          <p:cNvSpPr>
            <a:spLocks noGrp="1"/>
          </p:cNvSpPr>
          <p:nvPr>
            <p:ph type="sldNum" sz="quarter" idx="12"/>
          </p:nvPr>
        </p:nvSpPr>
        <p:spPr/>
        <p:txBody>
          <a:bodyPr/>
          <a:lstStyle/>
          <a:p>
            <a:fld id="{18F51ADA-292D-0C4D-830D-A064BE0D8AF0}" type="slidenum">
              <a:rPr lang="en-GB" smtClean="0"/>
              <a:pPr/>
              <a:t>35</a:t>
            </a:fld>
            <a:endParaRPr lang="en-GB"/>
          </a:p>
        </p:txBody>
      </p:sp>
      <p:pic>
        <p:nvPicPr>
          <p:cNvPr id="4" name="Picture 3"/>
          <p:cNvPicPr>
            <a:picLocks noChangeAspect="1"/>
          </p:cNvPicPr>
          <p:nvPr/>
        </p:nvPicPr>
        <p:blipFill>
          <a:blip r:embed="rId3"/>
          <a:stretch>
            <a:fillRect/>
          </a:stretch>
        </p:blipFill>
        <p:spPr>
          <a:xfrm>
            <a:off x="4648983" y="2379178"/>
            <a:ext cx="4163539" cy="3799158"/>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57200" y="-243434"/>
            <a:ext cx="8229600" cy="1143000"/>
          </a:xfrm>
        </p:spPr>
        <p:txBody>
          <a:bodyPr/>
          <a:lstStyle/>
          <a:p>
            <a:r>
              <a:rPr lang="en-GB" dirty="0" smtClean="0"/>
              <a:t>Lean </a:t>
            </a:r>
            <a:r>
              <a:rPr lang="en-GB" dirty="0" err="1" smtClean="0"/>
              <a:t>Startup</a:t>
            </a:r>
            <a:r>
              <a:rPr lang="en-GB" dirty="0" smtClean="0"/>
              <a:t>: High Unknowns</a:t>
            </a:r>
            <a:endParaRPr lang="en-GB" dirty="0"/>
          </a:p>
        </p:txBody>
      </p:sp>
      <p:pic>
        <p:nvPicPr>
          <p:cNvPr id="10" name="Content Placeholder 9" descr="Screen Shot 2011-11-29 at 11.20.20.png"/>
          <p:cNvPicPr>
            <a:picLocks noGrp="1" noChangeAspect="1"/>
          </p:cNvPicPr>
          <p:nvPr>
            <p:ph idx="1"/>
          </p:nvPr>
        </p:nvPicPr>
        <p:blipFill rotWithShape="1">
          <a:blip r:embed="rId3">
            <a:extLst>
              <a:ext uri="{28A0092B-C50C-407E-A947-70E740481C1C}">
                <a14:useLocalDpi xmlns:a14="http://schemas.microsoft.com/office/drawing/2010/main" val="0"/>
              </a:ext>
            </a:extLst>
          </a:blip>
          <a:srcRect t="4603" b="7182"/>
          <a:stretch/>
        </p:blipFill>
        <p:spPr>
          <a:xfrm>
            <a:off x="-56113" y="735308"/>
            <a:ext cx="9292022" cy="5799504"/>
          </a:xfrm>
        </p:spPr>
      </p:pic>
      <p:sp>
        <p:nvSpPr>
          <p:cNvPr id="5" name="Date Placeholder 4"/>
          <p:cNvSpPr>
            <a:spLocks noGrp="1"/>
          </p:cNvSpPr>
          <p:nvPr>
            <p:ph type="dt" sz="half" idx="10"/>
          </p:nvPr>
        </p:nvSpPr>
        <p:spPr/>
        <p:txBody>
          <a:bodyPr/>
          <a:lstStyle/>
          <a:p>
            <a:fld id="{558EA704-EC31-2E4E-8632-0C918910BAFF}" type="datetime3">
              <a:rPr lang="en-GB" smtClean="0"/>
              <a:t>16 April 2015</a:t>
            </a:fld>
            <a:endParaRPr lang="en-GB"/>
          </a:p>
        </p:txBody>
      </p:sp>
      <p:sp>
        <p:nvSpPr>
          <p:cNvPr id="6" name="Footer Placeholder 5"/>
          <p:cNvSpPr>
            <a:spLocks noGrp="1"/>
          </p:cNvSpPr>
          <p:nvPr>
            <p:ph type="ftr" sz="quarter" idx="11"/>
          </p:nvPr>
        </p:nvSpPr>
        <p:spPr/>
        <p:txBody>
          <a:bodyPr/>
          <a:lstStyle/>
          <a:p>
            <a:r>
              <a:rPr lang="en-GB" smtClean="0"/>
              <a:t>Lean Startup  </a:t>
            </a:r>
            <a:endParaRPr lang="en-GB"/>
          </a:p>
        </p:txBody>
      </p:sp>
      <p:sp>
        <p:nvSpPr>
          <p:cNvPr id="7" name="Slide Number Placeholder 6"/>
          <p:cNvSpPr>
            <a:spLocks noGrp="1"/>
          </p:cNvSpPr>
          <p:nvPr>
            <p:ph type="sldNum" sz="quarter" idx="12"/>
          </p:nvPr>
        </p:nvSpPr>
        <p:spPr/>
        <p:txBody>
          <a:bodyPr/>
          <a:lstStyle/>
          <a:p>
            <a:fld id="{D4B6E557-3F28-C645-8303-85DF90E4A1A1}" type="slidenum">
              <a:rPr lang="en-GB" smtClean="0"/>
              <a:t>36</a:t>
            </a:fld>
            <a:endParaRPr lang="en-GB"/>
          </a:p>
        </p:txBody>
      </p:sp>
      <p:sp>
        <p:nvSpPr>
          <p:cNvPr id="11" name="TextBox 10"/>
          <p:cNvSpPr txBox="1"/>
          <p:nvPr/>
        </p:nvSpPr>
        <p:spPr>
          <a:xfrm>
            <a:off x="634942" y="6493827"/>
            <a:ext cx="5846485" cy="369332"/>
          </a:xfrm>
          <a:prstGeom prst="rect">
            <a:avLst/>
          </a:prstGeom>
          <a:noFill/>
        </p:spPr>
        <p:txBody>
          <a:bodyPr wrap="none" rtlCol="0">
            <a:spAutoFit/>
          </a:bodyPr>
          <a:lstStyle/>
          <a:p>
            <a:r>
              <a:rPr lang="en-GB" dirty="0"/>
              <a:t>http://</a:t>
            </a:r>
            <a:r>
              <a:rPr lang="en-GB" dirty="0" err="1"/>
              <a:t>www.slideshare.net</a:t>
            </a:r>
            <a:r>
              <a:rPr lang="en-GB" dirty="0"/>
              <a:t>/</a:t>
            </a:r>
            <a:r>
              <a:rPr lang="en-GB" dirty="0" err="1"/>
              <a:t>venturehacks</a:t>
            </a:r>
            <a:r>
              <a:rPr lang="en-GB" dirty="0"/>
              <a:t>/the-lean-startup-2</a:t>
            </a:r>
          </a:p>
        </p:txBody>
      </p:sp>
      <p:pic>
        <p:nvPicPr>
          <p:cNvPr id="9" name="Picture 8"/>
          <p:cNvPicPr>
            <a:picLocks noChangeAspect="1"/>
          </p:cNvPicPr>
          <p:nvPr/>
        </p:nvPicPr>
        <p:blipFill>
          <a:blip r:embed="rId4"/>
          <a:stretch>
            <a:fillRect/>
          </a:stretch>
        </p:blipFill>
        <p:spPr>
          <a:xfrm>
            <a:off x="-54487" y="1112762"/>
            <a:ext cx="1270000" cy="1270000"/>
          </a:xfrm>
          <a:prstGeom prst="rect">
            <a:avLst/>
          </a:prstGeom>
        </p:spPr>
      </p:pic>
      <p:pic>
        <p:nvPicPr>
          <p:cNvPr id="12" name="Picture 11"/>
          <p:cNvPicPr>
            <a:picLocks noChangeAspect="1"/>
          </p:cNvPicPr>
          <p:nvPr/>
        </p:nvPicPr>
        <p:blipFill>
          <a:blip r:embed="rId5"/>
          <a:stretch>
            <a:fillRect/>
          </a:stretch>
        </p:blipFill>
        <p:spPr>
          <a:xfrm>
            <a:off x="8199768" y="0"/>
            <a:ext cx="938870" cy="1408305"/>
          </a:xfrm>
          <a:prstGeom prst="rect">
            <a:avLst/>
          </a:prstGeom>
        </p:spPr>
      </p:pic>
    </p:spTree>
    <p:extLst>
      <p:ext uri="{BB962C8B-B14F-4D97-AF65-F5344CB8AC3E}">
        <p14:creationId xmlns:p14="http://schemas.microsoft.com/office/powerpoint/2010/main" val="3704704440"/>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69"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438" y="1732360"/>
            <a:ext cx="8752210" cy="2875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83970" name="Rectangle 2"/>
          <p:cNvSpPr>
            <a:spLocks/>
          </p:cNvSpPr>
          <p:nvPr/>
        </p:nvSpPr>
        <p:spPr bwMode="auto">
          <a:xfrm>
            <a:off x="4509492" y="2857500"/>
            <a:ext cx="2536031" cy="1017984"/>
          </a:xfrm>
          <a:prstGeom prst="rect">
            <a:avLst/>
          </a:prstGeom>
          <a:solidFill>
            <a:schemeClr val="accent1"/>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GB"/>
          </a:p>
        </p:txBody>
      </p:sp>
      <p:pic>
        <p:nvPicPr>
          <p:cNvPr id="8397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8086" y="2906613"/>
            <a:ext cx="2232422" cy="1116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83972" name="Rectangle 4"/>
          <p:cNvSpPr>
            <a:spLocks noGrp="1" noChangeArrowheads="1"/>
          </p:cNvSpPr>
          <p:nvPr>
            <p:ph type="title"/>
          </p:nvPr>
        </p:nvSpPr>
        <p:spPr>
          <a:ln/>
        </p:spPr>
        <p:txBody>
          <a:bodyPr/>
          <a:lstStyle/>
          <a:p>
            <a:r>
              <a:rPr lang="en-US" dirty="0"/>
              <a:t>Value </a:t>
            </a:r>
            <a:r>
              <a:rPr lang="en-US" dirty="0" smtClean="0"/>
              <a:t>Management (Gilb, </a:t>
            </a:r>
            <a:r>
              <a:rPr lang="en-US" dirty="0" err="1" smtClean="0"/>
              <a:t>Evo</a:t>
            </a:r>
            <a:r>
              <a:rPr lang="en-US" dirty="0" smtClean="0"/>
              <a:t>)</a:t>
            </a:r>
            <a:endParaRPr lang="en-US" dirty="0"/>
          </a:p>
        </p:txBody>
      </p:sp>
      <p:sp>
        <p:nvSpPr>
          <p:cNvPr id="83973" name="Text Box 5"/>
          <p:cNvSpPr txBox="1">
            <a:spLocks noChangeArrowheads="1"/>
          </p:cNvSpPr>
          <p:nvPr/>
        </p:nvSpPr>
        <p:spPr bwMode="auto">
          <a:xfrm>
            <a:off x="4446984" y="6509742"/>
            <a:ext cx="241102" cy="258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64291" tIns="32146" rIns="64291" bIns="32146"/>
          <a:lstStyle>
            <a:lvl1pPr algn="l">
              <a:defRPr sz="1200">
                <a:solidFill>
                  <a:schemeClr val="tx1"/>
                </a:solidFill>
                <a:latin typeface="Gill Sans" charset="0"/>
                <a:ea typeface="ＭＳ Ｐゴシック" charset="0"/>
              </a:defRPr>
            </a:lvl1pPr>
            <a:lvl2pPr algn="l">
              <a:defRPr sz="1200">
                <a:solidFill>
                  <a:schemeClr val="tx1"/>
                </a:solidFill>
                <a:latin typeface="Gill Sans" charset="0"/>
                <a:ea typeface="ＭＳ Ｐゴシック" charset="0"/>
              </a:defRPr>
            </a:lvl2pPr>
            <a:lvl3pPr algn="l">
              <a:defRPr sz="1200">
                <a:solidFill>
                  <a:schemeClr val="tx1"/>
                </a:solidFill>
                <a:latin typeface="Gill Sans" charset="0"/>
                <a:ea typeface="ＭＳ Ｐゴシック" charset="0"/>
              </a:defRPr>
            </a:lvl3pPr>
            <a:lvl4pPr algn="l">
              <a:defRPr sz="1200">
                <a:solidFill>
                  <a:schemeClr val="tx1"/>
                </a:solidFill>
                <a:latin typeface="Gill Sans" charset="0"/>
                <a:ea typeface="ＭＳ Ｐゴシック" charset="0"/>
              </a:defRPr>
            </a:lvl4pPr>
            <a:lvl5pPr algn="l">
              <a:defRPr sz="1200">
                <a:solidFill>
                  <a:schemeClr val="tx1"/>
                </a:solidFill>
                <a:latin typeface="Gill Sans" charset="0"/>
                <a:ea typeface="ＭＳ Ｐゴシック" charset="0"/>
              </a:defRPr>
            </a:lvl5pPr>
            <a:lvl6pPr fontAlgn="base">
              <a:spcBef>
                <a:spcPct val="0"/>
              </a:spcBef>
              <a:spcAft>
                <a:spcPct val="0"/>
              </a:spcAft>
              <a:defRPr sz="1200">
                <a:solidFill>
                  <a:schemeClr val="tx1"/>
                </a:solidFill>
                <a:latin typeface="Gill Sans" charset="0"/>
                <a:ea typeface="ＭＳ Ｐゴシック" charset="0"/>
              </a:defRPr>
            </a:lvl6pPr>
            <a:lvl7pPr fontAlgn="base">
              <a:spcBef>
                <a:spcPct val="0"/>
              </a:spcBef>
              <a:spcAft>
                <a:spcPct val="0"/>
              </a:spcAft>
              <a:defRPr sz="1200">
                <a:solidFill>
                  <a:schemeClr val="tx1"/>
                </a:solidFill>
                <a:latin typeface="Gill Sans" charset="0"/>
                <a:ea typeface="ＭＳ Ｐゴシック" charset="0"/>
              </a:defRPr>
            </a:lvl7pPr>
            <a:lvl8pPr fontAlgn="base">
              <a:spcBef>
                <a:spcPct val="0"/>
              </a:spcBef>
              <a:spcAft>
                <a:spcPct val="0"/>
              </a:spcAft>
              <a:defRPr sz="1200">
                <a:solidFill>
                  <a:schemeClr val="tx1"/>
                </a:solidFill>
                <a:latin typeface="Gill Sans" charset="0"/>
                <a:ea typeface="ＭＳ Ｐゴシック" charset="0"/>
              </a:defRPr>
            </a:lvl8pPr>
            <a:lvl9pPr fontAlgn="base">
              <a:spcBef>
                <a:spcPct val="0"/>
              </a:spcBef>
              <a:spcAft>
                <a:spcPct val="0"/>
              </a:spcAft>
              <a:defRPr sz="1200">
                <a:solidFill>
                  <a:schemeClr val="tx1"/>
                </a:solidFill>
                <a:latin typeface="Gill Sans" charset="0"/>
                <a:ea typeface="ＭＳ Ｐゴシック" charset="0"/>
              </a:defRPr>
            </a:lvl9pPr>
          </a:lstStyle>
          <a:p>
            <a:pPr algn="ctr"/>
            <a:fld id="{F36E6929-AB14-A24A-9B5A-C181916E1BE6}" type="slidenum">
              <a:rPr lang="en-US" sz="1300">
                <a:cs typeface="Gill Sans" charset="0"/>
              </a:rPr>
              <a:pPr algn="ctr"/>
              <a:t>37</a:t>
            </a:fld>
            <a:endParaRPr lang="en-US" sz="1300">
              <a:cs typeface="Gill Sans" charset="0"/>
            </a:endParaRPr>
          </a:p>
        </p:txBody>
      </p:sp>
      <p:sp>
        <p:nvSpPr>
          <p:cNvPr id="83974" name="Rectangle 6"/>
          <p:cNvSpPr>
            <a:spLocks/>
          </p:cNvSpPr>
          <p:nvPr/>
        </p:nvSpPr>
        <p:spPr bwMode="auto">
          <a:xfrm>
            <a:off x="73670" y="5725248"/>
            <a:ext cx="2219364"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700" dirty="0">
                <a:ea typeface="ＭＳ Ｐゴシック" charset="0"/>
                <a:cs typeface="Gill Sans" charset="0"/>
              </a:rPr>
              <a:t>Copyright: </a:t>
            </a:r>
            <a:r>
              <a:rPr lang="en-US" sz="1700" dirty="0" err="1">
                <a:ea typeface="ＭＳ Ｐゴシック" charset="0"/>
                <a:cs typeface="Gill Sans" charset="0"/>
              </a:rPr>
              <a:t>Kai@Gilb.com</a:t>
            </a:r>
            <a:endParaRPr lang="en-US" sz="1700" dirty="0">
              <a:ea typeface="ＭＳ Ｐゴシック" charset="0"/>
              <a:cs typeface="Gill Sans" charset="0"/>
            </a:endParaRPr>
          </a:p>
        </p:txBody>
      </p:sp>
    </p:spTree>
    <p:extLst>
      <p:ext uri="{BB962C8B-B14F-4D97-AF65-F5344CB8AC3E}">
        <p14:creationId xmlns:p14="http://schemas.microsoft.com/office/powerpoint/2010/main" val="27033295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32577" y="274638"/>
            <a:ext cx="5129189" cy="1143000"/>
          </a:xfrm>
        </p:spPr>
        <p:txBody>
          <a:bodyPr>
            <a:noAutofit/>
          </a:bodyPr>
          <a:lstStyle/>
          <a:p>
            <a:r>
              <a:rPr lang="en-GB" sz="2800" dirty="0" smtClean="0"/>
              <a:t>20 Sept, 2011 Report on Gilb </a:t>
            </a:r>
            <a:r>
              <a:rPr lang="en-GB" sz="2800" dirty="0" err="1" smtClean="0"/>
              <a:t>Evo</a:t>
            </a:r>
            <a:r>
              <a:rPr lang="en-GB" sz="2800" dirty="0" smtClean="0"/>
              <a:t> method (Richard Smith, Citigroup)</a:t>
            </a:r>
            <a:endParaRPr lang="en-GB" sz="2800" dirty="0"/>
          </a:p>
        </p:txBody>
      </p:sp>
      <p:sp>
        <p:nvSpPr>
          <p:cNvPr id="3" name="Content Placeholder 2"/>
          <p:cNvSpPr>
            <a:spLocks noGrp="1"/>
          </p:cNvSpPr>
          <p:nvPr>
            <p:ph idx="1"/>
          </p:nvPr>
        </p:nvSpPr>
        <p:spPr>
          <a:xfrm>
            <a:off x="122124" y="1600200"/>
            <a:ext cx="8564676" cy="4756150"/>
          </a:xfrm>
        </p:spPr>
        <p:txBody>
          <a:bodyPr>
            <a:normAutofit fontScale="40000" lnSpcReduction="20000"/>
          </a:bodyPr>
          <a:lstStyle/>
          <a:p>
            <a:r>
              <a:rPr lang="en-GB" u="sng" dirty="0">
                <a:hlinkClick r:id="rId3"/>
              </a:rPr>
              <a:t>http://rsbatechnology.co.uk/blog:</a:t>
            </a:r>
            <a:r>
              <a:rPr lang="en-GB" u="sng" dirty="0" smtClean="0">
                <a:hlinkClick r:id="rId3"/>
              </a:rPr>
              <a:t>8</a:t>
            </a:r>
            <a:endParaRPr lang="en-GB" u="sng" dirty="0" smtClean="0"/>
          </a:p>
          <a:p>
            <a:r>
              <a:rPr lang="en-GB" dirty="0"/>
              <a:t>Back in 2004, I was employed by a large investment bank in their FX e-commerce IT department as a business analyst</a:t>
            </a:r>
            <a:r>
              <a:rPr lang="en-GB" dirty="0" smtClean="0"/>
              <a:t>.</a:t>
            </a:r>
          </a:p>
          <a:p>
            <a:r>
              <a:rPr lang="en-GB" dirty="0" smtClean="0"/>
              <a:t> </a:t>
            </a:r>
            <a:r>
              <a:rPr lang="en-GB" dirty="0"/>
              <a:t>The wider IT organisation used a complex waterfall-based project methodology that required use of an intranet application to manage and report </a:t>
            </a:r>
            <a:r>
              <a:rPr lang="en-GB" dirty="0" smtClean="0"/>
              <a:t>progress. </a:t>
            </a:r>
          </a:p>
          <a:p>
            <a:r>
              <a:rPr lang="en-GB" dirty="0" smtClean="0"/>
              <a:t>However</a:t>
            </a:r>
            <a:r>
              <a:rPr lang="en-GB" dirty="0"/>
              <a:t>, it's main failings were that it almost </a:t>
            </a:r>
            <a:r>
              <a:rPr lang="en-GB" b="1" u="sng" dirty="0"/>
              <a:t>totally missed the ability to track delivery of actual value improvements to a project's stakeholders</a:t>
            </a:r>
            <a:r>
              <a:rPr lang="en-GB" dirty="0"/>
              <a:t>, and </a:t>
            </a:r>
            <a:r>
              <a:rPr lang="en-GB" b="1" u="sng" dirty="0"/>
              <a:t>the ability to react to changes in requirements and priority for the project's duration. </a:t>
            </a:r>
            <a:endParaRPr lang="en-GB" b="1" u="sng" dirty="0" smtClean="0"/>
          </a:p>
          <a:p>
            <a:r>
              <a:rPr lang="en-GB" dirty="0" smtClean="0"/>
              <a:t>The </a:t>
            </a:r>
            <a:r>
              <a:rPr lang="en-GB" dirty="0"/>
              <a:t>toolset generated lots of charts and stats that provided </a:t>
            </a:r>
            <a:r>
              <a:rPr lang="en-GB" b="1" u="sng" dirty="0"/>
              <a:t>the illusion of risk control</a:t>
            </a:r>
            <a:r>
              <a:rPr lang="en-GB" dirty="0"/>
              <a:t>. but actually provided very little help to the analysts, developers and testers actually doing the work at the coal face</a:t>
            </a:r>
            <a:r>
              <a:rPr lang="en-GB" dirty="0" smtClean="0"/>
              <a:t>.</a:t>
            </a:r>
          </a:p>
          <a:p>
            <a:r>
              <a:rPr lang="en-GB" dirty="0"/>
              <a:t>The proof is in the pudding</a:t>
            </a:r>
            <a:r>
              <a:rPr lang="en-GB" dirty="0" smtClean="0"/>
              <a:t>;</a:t>
            </a:r>
          </a:p>
          <a:p>
            <a:pPr lvl="1"/>
            <a:r>
              <a:rPr lang="en-GB" dirty="0" smtClean="0"/>
              <a:t> </a:t>
            </a:r>
            <a:r>
              <a:rPr lang="en-GB" dirty="0"/>
              <a:t>I have </a:t>
            </a:r>
            <a:r>
              <a:rPr lang="en-GB" sz="4900" b="1" u="sng" dirty="0"/>
              <a:t>used </a:t>
            </a:r>
            <a:r>
              <a:rPr lang="en-GB" sz="4900" b="1" u="sng" dirty="0" err="1"/>
              <a:t>Evo</a:t>
            </a:r>
            <a:r>
              <a:rPr lang="en-GB" sz="4900" b="1" u="sng" dirty="0"/>
              <a:t> </a:t>
            </a:r>
            <a:r>
              <a:rPr lang="en-GB" dirty="0"/>
              <a:t>(albeit in disguise sometimes) on two large, high-risk projects in front-office investment banking businesses, and several smaller tasks. </a:t>
            </a:r>
            <a:endParaRPr lang="en-GB" dirty="0" smtClean="0"/>
          </a:p>
          <a:p>
            <a:pPr lvl="1"/>
            <a:r>
              <a:rPr lang="en-GB" dirty="0" smtClean="0"/>
              <a:t>On </a:t>
            </a:r>
            <a:r>
              <a:rPr lang="en-GB" dirty="0"/>
              <a:t>the largest critical project, the original business functions &amp; performance objective </a:t>
            </a:r>
            <a:r>
              <a:rPr lang="en-GB" sz="5000" b="1" u="sng" dirty="0"/>
              <a:t>requirements document, which included no design, essentially remained unchanged</a:t>
            </a:r>
            <a:r>
              <a:rPr lang="en-GB" dirty="0"/>
              <a:t> over the 14 months the project took to deliver</a:t>
            </a:r>
            <a:r>
              <a:rPr lang="en-GB" dirty="0" smtClean="0"/>
              <a:t>,</a:t>
            </a:r>
          </a:p>
          <a:p>
            <a:pPr lvl="1"/>
            <a:r>
              <a:rPr lang="en-GB" dirty="0" smtClean="0"/>
              <a:t> </a:t>
            </a:r>
            <a:r>
              <a:rPr lang="en-GB" dirty="0"/>
              <a:t>but </a:t>
            </a:r>
            <a:r>
              <a:rPr lang="en-GB" sz="5000" dirty="0"/>
              <a:t>the detailed </a:t>
            </a:r>
            <a:r>
              <a:rPr lang="en-GB" sz="5000" b="1" dirty="0"/>
              <a:t>designs</a:t>
            </a:r>
            <a:r>
              <a:rPr lang="en-GB" sz="5000" dirty="0"/>
              <a:t> </a:t>
            </a:r>
            <a:r>
              <a:rPr lang="en-GB" dirty="0"/>
              <a:t>(of the GUI, business logic, performance characteristics) </a:t>
            </a:r>
            <a:r>
              <a:rPr lang="en-GB" sz="5500" b="1" dirty="0"/>
              <a:t>changed</a:t>
            </a:r>
            <a:r>
              <a:rPr lang="en-GB" sz="5500" dirty="0"/>
              <a:t> many many times</a:t>
            </a:r>
            <a:r>
              <a:rPr lang="en-GB" dirty="0"/>
              <a:t>, guided by lessons learnt and </a:t>
            </a:r>
            <a:r>
              <a:rPr lang="en-GB" b="1" dirty="0"/>
              <a:t>feedback</a:t>
            </a:r>
            <a:r>
              <a:rPr lang="en-GB" dirty="0"/>
              <a:t> gained by delivering a succession of early deliveries to real users</a:t>
            </a:r>
            <a:r>
              <a:rPr lang="en-GB" dirty="0" smtClean="0"/>
              <a:t>.</a:t>
            </a:r>
          </a:p>
          <a:p>
            <a:pPr lvl="1"/>
            <a:r>
              <a:rPr lang="en-GB" dirty="0" smtClean="0"/>
              <a:t> </a:t>
            </a:r>
            <a:r>
              <a:rPr lang="en-GB" dirty="0"/>
              <a:t>In the end, the new system responsible for 10s of USD billions of notional risk, </a:t>
            </a:r>
            <a:r>
              <a:rPr lang="en-GB" sz="6000" b="1" u="sng" dirty="0"/>
              <a:t>successfully went live </a:t>
            </a:r>
            <a:r>
              <a:rPr lang="en-GB" sz="6000" b="1" u="sng" dirty="0" smtClean="0"/>
              <a:t>over </a:t>
            </a:r>
            <a:r>
              <a:rPr lang="en-GB" sz="6000" b="1" u="sng" dirty="0"/>
              <a:t>one weekend for 800 users worldwide</a:t>
            </a:r>
            <a:r>
              <a:rPr lang="en-GB" dirty="0"/>
              <a:t>, and </a:t>
            </a:r>
            <a:r>
              <a:rPr lang="en-GB" sz="5500" b="1" dirty="0"/>
              <a:t>was seen as a big success by the sponsoring stakeholders.</a:t>
            </a:r>
            <a:r>
              <a:rPr lang="en-GB" sz="5500" b="1" dirty="0" smtClean="0"/>
              <a:t> </a:t>
            </a:r>
            <a:endParaRPr lang="en-GB" sz="5500" b="1" u="sng" dirty="0" smtClean="0"/>
          </a:p>
          <a:p>
            <a:endParaRPr lang="en-GB" dirty="0"/>
          </a:p>
        </p:txBody>
      </p:sp>
      <p:sp>
        <p:nvSpPr>
          <p:cNvPr id="4" name="Date Placeholder 3"/>
          <p:cNvSpPr>
            <a:spLocks noGrp="1"/>
          </p:cNvSpPr>
          <p:nvPr>
            <p:ph type="dt" sz="half" idx="10"/>
          </p:nvPr>
        </p:nvSpPr>
        <p:spPr/>
        <p:txBody>
          <a:bodyPr/>
          <a:lstStyle/>
          <a:p>
            <a:fld id="{8EA9FD36-15BE-D84B-B193-3140B62E22EE}" type="datetime3">
              <a:rPr lang="en-GB" smtClean="0"/>
              <a:t>16 April 2015</a:t>
            </a:fld>
            <a:endParaRPr lang="en-GB"/>
          </a:p>
        </p:txBody>
      </p:sp>
      <p:sp>
        <p:nvSpPr>
          <p:cNvPr id="5" name="Footer Placeholder 4"/>
          <p:cNvSpPr>
            <a:spLocks noGrp="1"/>
          </p:cNvSpPr>
          <p:nvPr>
            <p:ph type="ftr" sz="quarter" idx="11"/>
          </p:nvPr>
        </p:nvSpPr>
        <p:spPr/>
        <p:txBody>
          <a:bodyPr/>
          <a:lstStyle/>
          <a:p>
            <a:r>
              <a:rPr lang="en-GB" smtClean="0"/>
              <a:t>© Gilb.com</a:t>
            </a:r>
            <a:endParaRPr lang="en-GB"/>
          </a:p>
        </p:txBody>
      </p:sp>
      <p:sp>
        <p:nvSpPr>
          <p:cNvPr id="6" name="Slide Number Placeholder 5"/>
          <p:cNvSpPr>
            <a:spLocks noGrp="1"/>
          </p:cNvSpPr>
          <p:nvPr>
            <p:ph type="sldNum" sz="quarter" idx="12"/>
          </p:nvPr>
        </p:nvSpPr>
        <p:spPr/>
        <p:txBody>
          <a:bodyPr/>
          <a:lstStyle/>
          <a:p>
            <a:fld id="{EE8796F4-7032-C34F-AF73-99528A14E4FF}" type="slidenum">
              <a:rPr lang="en-GB" smtClean="0"/>
              <a:t>38</a:t>
            </a:fld>
            <a:endParaRPr lang="en-GB"/>
          </a:p>
        </p:txBody>
      </p:sp>
      <p:pic>
        <p:nvPicPr>
          <p:cNvPr id="7" name="Picture 6" descr="IMG_3771.jpg"/>
          <p:cNvPicPr>
            <a:picLocks noChangeAspect="1"/>
          </p:cNvPicPr>
          <p:nvPr/>
        </p:nvPicPr>
        <p:blipFill rotWithShape="1">
          <a:blip r:embed="rId4">
            <a:extLst>
              <a:ext uri="{28A0092B-C50C-407E-A947-70E740481C1C}">
                <a14:useLocalDpi xmlns:a14="http://schemas.microsoft.com/office/drawing/2010/main" val="0"/>
              </a:ext>
            </a:extLst>
          </a:blip>
          <a:srcRect l="31232" t="31250" r="21696" b="34920"/>
          <a:stretch/>
        </p:blipFill>
        <p:spPr>
          <a:xfrm>
            <a:off x="7266350" y="0"/>
            <a:ext cx="1877649" cy="1806707"/>
          </a:xfrm>
          <a:prstGeom prst="rect">
            <a:avLst/>
          </a:prstGeom>
        </p:spPr>
      </p:pic>
      <p:pic>
        <p:nvPicPr>
          <p:cNvPr id="8" name="Picture 7"/>
          <p:cNvPicPr>
            <a:picLocks noChangeAspect="1"/>
          </p:cNvPicPr>
          <p:nvPr/>
        </p:nvPicPr>
        <p:blipFill>
          <a:blip r:embed="rId5"/>
          <a:stretch>
            <a:fillRect/>
          </a:stretch>
        </p:blipFill>
        <p:spPr>
          <a:xfrm>
            <a:off x="0" y="113758"/>
            <a:ext cx="2025258" cy="1303880"/>
          </a:xfrm>
          <a:prstGeom prst="rect">
            <a:avLst/>
          </a:prstGeom>
        </p:spPr>
      </p:pic>
      <p:sp>
        <p:nvSpPr>
          <p:cNvPr id="9" name="TextBox 8"/>
          <p:cNvSpPr txBox="1"/>
          <p:nvPr/>
        </p:nvSpPr>
        <p:spPr>
          <a:xfrm>
            <a:off x="1002540" y="6088958"/>
            <a:ext cx="6974723" cy="369332"/>
          </a:xfrm>
          <a:prstGeom prst="rect">
            <a:avLst/>
          </a:prstGeom>
          <a:noFill/>
        </p:spPr>
        <p:txBody>
          <a:bodyPr wrap="none" rtlCol="0">
            <a:spAutoFit/>
          </a:bodyPr>
          <a:lstStyle/>
          <a:p>
            <a:r>
              <a:rPr lang="en-GB" dirty="0" smtClean="0"/>
              <a:t> “ </a:t>
            </a:r>
            <a:r>
              <a:rPr lang="en-GB" dirty="0"/>
              <a:t>I attended a 3-day course with you and Kai whilst at Citigroup in </a:t>
            </a:r>
            <a:r>
              <a:rPr lang="en-GB" dirty="0" smtClean="0"/>
              <a:t>2006” </a:t>
            </a:r>
            <a:endParaRPr lang="en-GB" dirty="0"/>
          </a:p>
        </p:txBody>
      </p:sp>
    </p:spTree>
    <p:extLst>
      <p:ext uri="{BB962C8B-B14F-4D97-AF65-F5344CB8AC3E}">
        <p14:creationId xmlns:p14="http://schemas.microsoft.com/office/powerpoint/2010/main" val="21324614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a:stretch>
            <a:fillRect/>
          </a:stretch>
        </p:blipFill>
        <p:spPr>
          <a:xfrm>
            <a:off x="124444" y="1"/>
            <a:ext cx="1713837" cy="1103384"/>
          </a:xfrm>
          <a:prstGeom prst="rect">
            <a:avLst/>
          </a:prstGeom>
        </p:spPr>
      </p:pic>
      <p:sp>
        <p:nvSpPr>
          <p:cNvPr id="2" name="Title 1"/>
          <p:cNvSpPr>
            <a:spLocks noGrp="1"/>
          </p:cNvSpPr>
          <p:nvPr>
            <p:ph type="title"/>
          </p:nvPr>
        </p:nvSpPr>
        <p:spPr>
          <a:xfrm>
            <a:off x="1947333" y="274638"/>
            <a:ext cx="5945481" cy="1143000"/>
          </a:xfrm>
        </p:spPr>
        <p:txBody>
          <a:bodyPr>
            <a:noAutofit/>
          </a:bodyPr>
          <a:lstStyle/>
          <a:p>
            <a:r>
              <a:rPr lang="en-GB" sz="3200" dirty="0" smtClean="0"/>
              <a:t>Dynamic (Agile, </a:t>
            </a:r>
            <a:r>
              <a:rPr lang="en-GB" sz="3200" dirty="0" err="1" smtClean="0"/>
              <a:t>Evo</a:t>
            </a:r>
            <a:r>
              <a:rPr lang="en-GB" sz="3200" dirty="0" smtClean="0"/>
              <a:t>) design testing: </a:t>
            </a:r>
            <a:br>
              <a:rPr lang="en-GB" sz="3200" dirty="0" smtClean="0"/>
            </a:br>
            <a:r>
              <a:rPr lang="en-GB" sz="3200" dirty="0" smtClean="0"/>
              <a:t>not unlike ‘Lean </a:t>
            </a:r>
            <a:r>
              <a:rPr lang="en-GB" sz="3200" dirty="0" err="1" smtClean="0"/>
              <a:t>Startup</a:t>
            </a:r>
            <a:r>
              <a:rPr lang="en-GB" sz="3200" dirty="0" smtClean="0"/>
              <a:t>’ </a:t>
            </a:r>
            <a:endParaRPr lang="en-GB" sz="3200" dirty="0"/>
          </a:p>
        </p:txBody>
      </p:sp>
      <p:sp>
        <p:nvSpPr>
          <p:cNvPr id="10" name="Content Placeholder 9"/>
          <p:cNvSpPr>
            <a:spLocks noGrp="1"/>
          </p:cNvSpPr>
          <p:nvPr>
            <p:ph sz="half" idx="2"/>
          </p:nvPr>
        </p:nvSpPr>
        <p:spPr>
          <a:xfrm>
            <a:off x="526332" y="2154607"/>
            <a:ext cx="8160468" cy="3971556"/>
          </a:xfrm>
        </p:spPr>
        <p:txBody>
          <a:bodyPr>
            <a:noAutofit/>
          </a:bodyPr>
          <a:lstStyle/>
          <a:p>
            <a:r>
              <a:rPr lang="en-GB" sz="1800" dirty="0" smtClean="0">
                <a:latin typeface="Arial"/>
                <a:cs typeface="Arial"/>
              </a:rPr>
              <a:t>“… but </a:t>
            </a:r>
            <a:r>
              <a:rPr lang="en-GB" dirty="0" smtClean="0">
                <a:latin typeface="Arial"/>
                <a:cs typeface="Arial"/>
              </a:rPr>
              <a:t>the detailed </a:t>
            </a:r>
            <a:r>
              <a:rPr lang="en-GB" b="1" dirty="0" smtClean="0">
                <a:latin typeface="Arial"/>
                <a:cs typeface="Arial"/>
              </a:rPr>
              <a:t>designs</a:t>
            </a:r>
            <a:r>
              <a:rPr lang="en-GB" dirty="0" smtClean="0">
                <a:latin typeface="Arial"/>
                <a:cs typeface="Arial"/>
              </a:rPr>
              <a:t> </a:t>
            </a:r>
          </a:p>
          <a:p>
            <a:pPr lvl="1"/>
            <a:r>
              <a:rPr lang="en-GB" sz="1800" b="1" dirty="0" smtClean="0">
                <a:latin typeface="Arial"/>
                <a:cs typeface="Arial"/>
              </a:rPr>
              <a:t>(of the GUI, business logic, performance characteristics) </a:t>
            </a:r>
          </a:p>
          <a:p>
            <a:r>
              <a:rPr lang="en-GB" sz="3200" b="1" dirty="0" smtClean="0">
                <a:latin typeface="Arial"/>
                <a:cs typeface="Arial"/>
              </a:rPr>
              <a:t>changed</a:t>
            </a:r>
            <a:r>
              <a:rPr lang="en-GB" sz="3200" dirty="0" smtClean="0">
                <a:latin typeface="Arial"/>
                <a:cs typeface="Arial"/>
              </a:rPr>
              <a:t> many many times</a:t>
            </a:r>
            <a:r>
              <a:rPr lang="en-GB" sz="1800" dirty="0" smtClean="0">
                <a:latin typeface="Arial"/>
                <a:cs typeface="Arial"/>
              </a:rPr>
              <a:t>, </a:t>
            </a:r>
          </a:p>
          <a:p>
            <a:r>
              <a:rPr lang="en-GB" sz="1800" dirty="0" smtClean="0">
                <a:latin typeface="Arial"/>
                <a:cs typeface="Arial"/>
              </a:rPr>
              <a:t>guided by lessons learnt </a:t>
            </a:r>
          </a:p>
          <a:p>
            <a:r>
              <a:rPr lang="en-GB" sz="1800" dirty="0" smtClean="0">
                <a:latin typeface="Arial"/>
                <a:cs typeface="Arial"/>
              </a:rPr>
              <a:t>and </a:t>
            </a:r>
            <a:r>
              <a:rPr lang="en-GB" sz="1800" b="1" dirty="0" smtClean="0">
                <a:latin typeface="Arial"/>
                <a:cs typeface="Arial"/>
              </a:rPr>
              <a:t>feedback</a:t>
            </a:r>
            <a:r>
              <a:rPr lang="en-GB" sz="1800" dirty="0" smtClean="0">
                <a:latin typeface="Arial"/>
                <a:cs typeface="Arial"/>
              </a:rPr>
              <a:t> gained by </a:t>
            </a:r>
          </a:p>
          <a:p>
            <a:r>
              <a:rPr lang="en-GB" sz="1800" dirty="0" smtClean="0">
                <a:latin typeface="Arial"/>
                <a:cs typeface="Arial"/>
              </a:rPr>
              <a:t>delivering a succession of early deliveries</a:t>
            </a:r>
          </a:p>
          <a:p>
            <a:r>
              <a:rPr lang="en-GB" sz="1800" dirty="0" smtClean="0">
                <a:latin typeface="Arial"/>
                <a:cs typeface="Arial"/>
              </a:rPr>
              <a:t> to real users”</a:t>
            </a:r>
            <a:endParaRPr lang="en-GB" sz="1800" dirty="0">
              <a:latin typeface="Arial"/>
              <a:cs typeface="Arial"/>
            </a:endParaRPr>
          </a:p>
        </p:txBody>
      </p:sp>
      <p:sp>
        <p:nvSpPr>
          <p:cNvPr id="4" name="Date Placeholder 3"/>
          <p:cNvSpPr>
            <a:spLocks noGrp="1"/>
          </p:cNvSpPr>
          <p:nvPr>
            <p:ph type="dt" sz="half" idx="10"/>
          </p:nvPr>
        </p:nvSpPr>
        <p:spPr/>
        <p:txBody>
          <a:bodyPr/>
          <a:lstStyle/>
          <a:p>
            <a:fld id="{D2AF462B-F32F-7F47-90F2-6DF76D11F984}" type="datetime3">
              <a:rPr lang="en-GB" smtClean="0"/>
              <a:t>16 April 2015</a:t>
            </a:fld>
            <a:endParaRPr lang="en-GB"/>
          </a:p>
        </p:txBody>
      </p:sp>
      <p:sp>
        <p:nvSpPr>
          <p:cNvPr id="5" name="Footer Placeholder 4"/>
          <p:cNvSpPr>
            <a:spLocks noGrp="1"/>
          </p:cNvSpPr>
          <p:nvPr>
            <p:ph type="ftr" sz="quarter" idx="11"/>
          </p:nvPr>
        </p:nvSpPr>
        <p:spPr/>
        <p:txBody>
          <a:bodyPr/>
          <a:lstStyle/>
          <a:p>
            <a:r>
              <a:rPr lang="en-GB" smtClean="0"/>
              <a:t>© Gilb.com</a:t>
            </a:r>
            <a:endParaRPr lang="en-GB"/>
          </a:p>
        </p:txBody>
      </p:sp>
      <p:sp>
        <p:nvSpPr>
          <p:cNvPr id="6" name="Slide Number Placeholder 5"/>
          <p:cNvSpPr>
            <a:spLocks noGrp="1"/>
          </p:cNvSpPr>
          <p:nvPr>
            <p:ph type="sldNum" sz="quarter" idx="12"/>
          </p:nvPr>
        </p:nvSpPr>
        <p:spPr/>
        <p:txBody>
          <a:bodyPr/>
          <a:lstStyle/>
          <a:p>
            <a:fld id="{EE8796F4-7032-C34F-AF73-99528A14E4FF}" type="slidenum">
              <a:rPr lang="en-GB" smtClean="0"/>
              <a:t>39</a:t>
            </a:fld>
            <a:endParaRPr lang="en-GB"/>
          </a:p>
        </p:txBody>
      </p:sp>
      <p:pic>
        <p:nvPicPr>
          <p:cNvPr id="7" name="Picture 6" descr="IMG_3771.jpg"/>
          <p:cNvPicPr>
            <a:picLocks noChangeAspect="1"/>
          </p:cNvPicPr>
          <p:nvPr/>
        </p:nvPicPr>
        <p:blipFill rotWithShape="1">
          <a:blip r:embed="rId4">
            <a:extLst>
              <a:ext uri="{28A0092B-C50C-407E-A947-70E740481C1C}">
                <a14:useLocalDpi xmlns:a14="http://schemas.microsoft.com/office/drawing/2010/main" val="0"/>
              </a:ext>
            </a:extLst>
          </a:blip>
          <a:srcRect l="31232" t="31250" r="21696" b="34920"/>
          <a:stretch/>
        </p:blipFill>
        <p:spPr>
          <a:xfrm>
            <a:off x="7846634" y="80816"/>
            <a:ext cx="1251185" cy="120391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TextBox 8"/>
          <p:cNvSpPr txBox="1"/>
          <p:nvPr/>
        </p:nvSpPr>
        <p:spPr>
          <a:xfrm>
            <a:off x="526332" y="6088958"/>
            <a:ext cx="8392291" cy="369332"/>
          </a:xfrm>
          <a:prstGeom prst="rect">
            <a:avLst/>
          </a:prstGeom>
          <a:noFill/>
        </p:spPr>
        <p:txBody>
          <a:bodyPr wrap="none" rtlCol="0">
            <a:spAutoFit/>
          </a:bodyPr>
          <a:lstStyle/>
          <a:p>
            <a:r>
              <a:rPr lang="en-GB" dirty="0" smtClean="0"/>
              <a:t> “ </a:t>
            </a:r>
            <a:r>
              <a:rPr lang="en-GB" dirty="0"/>
              <a:t>I attended a 3-day course with you and Kai whilst at Citigroup in </a:t>
            </a:r>
            <a:r>
              <a:rPr lang="en-GB" dirty="0" smtClean="0"/>
              <a:t>2006”, Richard Smith </a:t>
            </a:r>
            <a:endParaRPr lang="en-GB" dirty="0"/>
          </a:p>
        </p:txBody>
      </p:sp>
      <p:sp>
        <p:nvSpPr>
          <p:cNvPr id="12" name="TextBox 11"/>
          <p:cNvSpPr txBox="1"/>
          <p:nvPr/>
        </p:nvSpPr>
        <p:spPr>
          <a:xfrm>
            <a:off x="7661284" y="1367755"/>
            <a:ext cx="1521307" cy="369332"/>
          </a:xfrm>
          <a:prstGeom prst="rect">
            <a:avLst/>
          </a:prstGeom>
          <a:noFill/>
        </p:spPr>
        <p:txBody>
          <a:bodyPr wrap="none" rtlCol="0">
            <a:spAutoFit/>
          </a:bodyPr>
          <a:lstStyle/>
          <a:p>
            <a:r>
              <a:rPr lang="en-GB" b="1" dirty="0" smtClean="0"/>
              <a:t>Richard Smith</a:t>
            </a:r>
            <a:endParaRPr lang="en-GB" b="1" dirty="0"/>
          </a:p>
        </p:txBody>
      </p:sp>
    </p:spTree>
    <p:extLst>
      <p:ext uri="{BB962C8B-B14F-4D97-AF65-F5344CB8AC3E}">
        <p14:creationId xmlns:p14="http://schemas.microsoft.com/office/powerpoint/2010/main" val="3428052541"/>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9298" name="Rectangle 1"/>
          <p:cNvSpPr>
            <a:spLocks/>
          </p:cNvSpPr>
          <p:nvPr/>
        </p:nvSpPr>
        <p:spPr bwMode="auto">
          <a:xfrm>
            <a:off x="73670" y="6544136"/>
            <a:ext cx="2219364"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ctr">
            <a:spAutoFit/>
          </a:bodyPr>
          <a:lstStyle/>
          <a:p>
            <a:r>
              <a:rPr lang="en-US" sz="1700">
                <a:cs typeface="Gill Sans" charset="0"/>
              </a:rPr>
              <a:t>Copyright: Kai@Gilb.com</a:t>
            </a:r>
          </a:p>
        </p:txBody>
      </p:sp>
      <p:sp>
        <p:nvSpPr>
          <p:cNvPr id="439299" name="Rectangle 2"/>
          <p:cNvSpPr>
            <a:spLocks/>
          </p:cNvSpPr>
          <p:nvPr/>
        </p:nvSpPr>
        <p:spPr bwMode="auto">
          <a:xfrm>
            <a:off x="73670" y="6544136"/>
            <a:ext cx="2219364"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ctr">
            <a:spAutoFit/>
          </a:bodyPr>
          <a:lstStyle/>
          <a:p>
            <a:r>
              <a:rPr lang="en-US" sz="1700">
                <a:cs typeface="Gill Sans" charset="0"/>
              </a:rPr>
              <a:t>Copyright: Kai@Gilb.com</a:t>
            </a:r>
          </a:p>
        </p:txBody>
      </p:sp>
      <p:grpSp>
        <p:nvGrpSpPr>
          <p:cNvPr id="439300" name="Group 3"/>
          <p:cNvGrpSpPr>
            <a:grpSpLocks/>
          </p:cNvGrpSpPr>
          <p:nvPr/>
        </p:nvGrpSpPr>
        <p:grpSpPr bwMode="auto">
          <a:xfrm>
            <a:off x="1608461" y="318121"/>
            <a:ext cx="6154787" cy="6167065"/>
            <a:chOff x="0" y="0"/>
            <a:chExt cx="5514" cy="5524"/>
          </a:xfrm>
        </p:grpSpPr>
        <p:pic>
          <p:nvPicPr>
            <p:cNvPr id="43931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760000">
              <a:off x="750" y="346"/>
              <a:ext cx="664" cy="1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43931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389582">
              <a:off x="2422" y="-334"/>
              <a:ext cx="664" cy="1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439316"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8328146">
              <a:off x="4262" y="506"/>
              <a:ext cx="664" cy="1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439317"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9999">
              <a:off x="4838" y="2082"/>
              <a:ext cx="664" cy="1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439318"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697825">
              <a:off x="4134" y="3802"/>
              <a:ext cx="664" cy="1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439319"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264142">
              <a:off x="2318" y="4498"/>
              <a:ext cx="664" cy="1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439320"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700000">
              <a:off x="646" y="3738"/>
              <a:ext cx="664" cy="1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439321"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7439">
              <a:off x="14" y="2018"/>
              <a:ext cx="664" cy="1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grpSp>
      <p:sp>
        <p:nvSpPr>
          <p:cNvPr id="439301" name="Rectangle 12"/>
          <p:cNvSpPr>
            <a:spLocks/>
          </p:cNvSpPr>
          <p:nvPr/>
        </p:nvSpPr>
        <p:spPr bwMode="auto">
          <a:xfrm>
            <a:off x="5345535" y="687496"/>
            <a:ext cx="12182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ctr">
            <a:spAutoFit/>
          </a:bodyPr>
          <a:lstStyle/>
          <a:p>
            <a:r>
              <a:rPr lang="en-US">
                <a:cs typeface="Gill Sans" charset="0"/>
              </a:rPr>
              <a:t>Stakeholders</a:t>
            </a:r>
          </a:p>
        </p:txBody>
      </p:sp>
      <p:sp>
        <p:nvSpPr>
          <p:cNvPr id="439302" name="Rectangle 13"/>
          <p:cNvSpPr>
            <a:spLocks/>
          </p:cNvSpPr>
          <p:nvPr/>
        </p:nvSpPr>
        <p:spPr bwMode="auto">
          <a:xfrm>
            <a:off x="6956227" y="2263586"/>
            <a:ext cx="62092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ctr">
            <a:spAutoFit/>
          </a:bodyPr>
          <a:lstStyle/>
          <a:p>
            <a:r>
              <a:rPr lang="en-US">
                <a:cs typeface="Gill Sans" charset="0"/>
              </a:rPr>
              <a:t>Values</a:t>
            </a:r>
          </a:p>
        </p:txBody>
      </p:sp>
      <p:sp>
        <p:nvSpPr>
          <p:cNvPr id="439303" name="Rectangle 14"/>
          <p:cNvSpPr>
            <a:spLocks/>
          </p:cNvSpPr>
          <p:nvPr/>
        </p:nvSpPr>
        <p:spPr bwMode="auto">
          <a:xfrm>
            <a:off x="1740174" y="2129641"/>
            <a:ext cx="8296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ctr">
            <a:spAutoFit/>
          </a:bodyPr>
          <a:lstStyle/>
          <a:p>
            <a:r>
              <a:rPr lang="en-US">
                <a:cs typeface="Gill Sans" charset="0"/>
              </a:rPr>
              <a:t>Measure</a:t>
            </a:r>
          </a:p>
        </p:txBody>
      </p:sp>
      <p:sp>
        <p:nvSpPr>
          <p:cNvPr id="439304" name="Rectangle 15"/>
          <p:cNvSpPr>
            <a:spLocks/>
          </p:cNvSpPr>
          <p:nvPr/>
        </p:nvSpPr>
        <p:spPr bwMode="auto">
          <a:xfrm>
            <a:off x="3306217" y="691961"/>
            <a:ext cx="52422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ctr">
            <a:spAutoFit/>
          </a:bodyPr>
          <a:lstStyle/>
          <a:p>
            <a:r>
              <a:rPr lang="en-US">
                <a:cs typeface="Gill Sans" charset="0"/>
              </a:rPr>
              <a:t>Learn</a:t>
            </a:r>
          </a:p>
        </p:txBody>
      </p:sp>
      <p:sp>
        <p:nvSpPr>
          <p:cNvPr id="439305" name="Rectangle 16"/>
          <p:cNvSpPr>
            <a:spLocks/>
          </p:cNvSpPr>
          <p:nvPr/>
        </p:nvSpPr>
        <p:spPr bwMode="auto">
          <a:xfrm>
            <a:off x="3141017" y="2718911"/>
            <a:ext cx="184665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ctr">
            <a:spAutoFit/>
          </a:bodyPr>
          <a:lstStyle/>
          <a:p>
            <a:r>
              <a:rPr lang="en-US">
                <a:solidFill>
                  <a:schemeClr val="tx1"/>
                </a:solidFill>
                <a:cs typeface="Gill Sans" charset="0"/>
              </a:rPr>
              <a:t>Value Management </a:t>
            </a:r>
            <a:br>
              <a:rPr lang="en-US">
                <a:solidFill>
                  <a:schemeClr val="tx1"/>
                </a:solidFill>
                <a:cs typeface="Gill Sans" charset="0"/>
              </a:rPr>
            </a:br>
            <a:r>
              <a:rPr lang="en-US">
                <a:solidFill>
                  <a:schemeClr val="tx1"/>
                </a:solidFill>
                <a:cs typeface="Gill Sans" charset="0"/>
              </a:rPr>
              <a:t>Process</a:t>
            </a:r>
          </a:p>
        </p:txBody>
      </p:sp>
      <p:sp>
        <p:nvSpPr>
          <p:cNvPr id="78865" name="Oval 17"/>
          <p:cNvSpPr>
            <a:spLocks/>
          </p:cNvSpPr>
          <p:nvPr/>
        </p:nvSpPr>
        <p:spPr bwMode="auto">
          <a:xfrm>
            <a:off x="1035844" y="3437930"/>
            <a:ext cx="7304484" cy="3009305"/>
          </a:xfrm>
          <a:prstGeom prst="ellipse">
            <a:avLst/>
          </a:prstGeom>
          <a:blipFill dpi="0" rotWithShape="0">
            <a:blip r:embed="rId5">
              <a:alphaModFix amt="23000"/>
            </a:blip>
            <a:srcRect/>
            <a:tile tx="0" ty="0" sx="100000" sy="100000" flip="none" algn="tl"/>
          </a:blipFill>
          <a:ln w="127000">
            <a:solidFill>
              <a:schemeClr val="tx1">
                <a:alpha val="23137"/>
              </a:schemeClr>
            </a:solidFill>
            <a:miter lim="800000"/>
            <a:headEnd/>
            <a:tailEnd/>
          </a:ln>
        </p:spPr>
        <p:txBody>
          <a:bodyPr lIns="0" tIns="0" rIns="0" bIns="0"/>
          <a:lstStyle/>
          <a:p>
            <a:endParaRPr lang="nb-NO"/>
          </a:p>
        </p:txBody>
      </p:sp>
      <p:pic>
        <p:nvPicPr>
          <p:cNvPr id="439307" name="Picture 1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34320" y="3835301"/>
            <a:ext cx="3652242" cy="1826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439308" name="Text Box 19"/>
          <p:cNvSpPr txBox="1">
            <a:spLocks noChangeArrowheads="1"/>
          </p:cNvSpPr>
          <p:nvPr/>
        </p:nvSpPr>
        <p:spPr bwMode="auto">
          <a:xfrm>
            <a:off x="4446984" y="6509742"/>
            <a:ext cx="241102" cy="258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64291" tIns="32146" rIns="64291" bIns="32146"/>
          <a:lstStyle>
            <a:lvl1pPr eaLnBrk="0" hangingPunct="0">
              <a:defRPr sz="4200">
                <a:solidFill>
                  <a:srgbClr val="000000"/>
                </a:solidFill>
                <a:latin typeface="Gill Sans" charset="0"/>
                <a:ea typeface="ヒラギノ角ゴ ProN W3" charset="0"/>
                <a:cs typeface="ヒラギノ角ゴ ProN W3" charset="0"/>
                <a:sym typeface="Gill Sans" charset="0"/>
              </a:defRPr>
            </a:lvl1pPr>
            <a:lvl2pPr marL="37931725" indent="-37474525" eaLnBrk="0" hangingPunct="0">
              <a:defRPr sz="4200">
                <a:solidFill>
                  <a:srgbClr val="000000"/>
                </a:solidFill>
                <a:latin typeface="Gill Sans" charset="0"/>
                <a:ea typeface="ヒラギノ角ゴ ProN W3" charset="0"/>
                <a:cs typeface="ヒラギノ角ゴ ProN W3" charset="0"/>
                <a:sym typeface="Gill Sans" charset="0"/>
              </a:defRPr>
            </a:lvl2pPr>
            <a:lvl3pPr eaLnBrk="0" hangingPunct="0">
              <a:defRPr sz="4200">
                <a:solidFill>
                  <a:srgbClr val="000000"/>
                </a:solidFill>
                <a:latin typeface="Gill Sans" charset="0"/>
                <a:ea typeface="ヒラギノ角ゴ ProN W3" charset="0"/>
                <a:cs typeface="ヒラギノ角ゴ ProN W3" charset="0"/>
                <a:sym typeface="Gill Sans" charset="0"/>
              </a:defRPr>
            </a:lvl3pPr>
            <a:lvl4pPr eaLnBrk="0" hangingPunct="0">
              <a:defRPr sz="4200">
                <a:solidFill>
                  <a:srgbClr val="000000"/>
                </a:solidFill>
                <a:latin typeface="Gill Sans" charset="0"/>
                <a:ea typeface="ヒラギノ角ゴ ProN W3" charset="0"/>
                <a:cs typeface="ヒラギノ角ゴ ProN W3" charset="0"/>
                <a:sym typeface="Gill Sans" charset="0"/>
              </a:defRPr>
            </a:lvl4pPr>
            <a:lvl5pPr eaLnBrk="0" hangingPunct="0">
              <a:defRPr sz="4200">
                <a:solidFill>
                  <a:srgbClr val="000000"/>
                </a:solidFill>
                <a:latin typeface="Gill Sans" charset="0"/>
                <a:ea typeface="ヒラギノ角ゴ ProN W3" charset="0"/>
                <a:cs typeface="ヒラギノ角ゴ ProN W3" charset="0"/>
                <a:sym typeface="Gill Sans" charset="0"/>
              </a:defRPr>
            </a:lvl5pPr>
            <a:lvl6pPr marL="457200"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6pPr>
            <a:lvl7pPr marL="914400"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7pPr>
            <a:lvl8pPr marL="1371600"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8pPr>
            <a:lvl9pPr marL="1828800"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9pPr>
          </a:lstStyle>
          <a:p>
            <a:pPr eaLnBrk="1" hangingPunct="1"/>
            <a:fld id="{5D8E2BB2-6E16-EC4D-80F1-029FCAB0B743}" type="slidenum">
              <a:rPr lang="en-US" sz="1300">
                <a:solidFill>
                  <a:schemeClr val="tx1"/>
                </a:solidFill>
                <a:cs typeface="Gill Sans" charset="0"/>
              </a:rPr>
              <a:pPr eaLnBrk="1" hangingPunct="1"/>
              <a:t>4</a:t>
            </a:fld>
            <a:endParaRPr lang="en-US" sz="1300">
              <a:solidFill>
                <a:schemeClr val="tx1"/>
              </a:solidFill>
              <a:cs typeface="Gill Sans" charset="0"/>
            </a:endParaRPr>
          </a:p>
        </p:txBody>
      </p:sp>
      <p:sp>
        <p:nvSpPr>
          <p:cNvPr id="439309" name="Rectangle 20"/>
          <p:cNvSpPr>
            <a:spLocks/>
          </p:cNvSpPr>
          <p:nvPr/>
        </p:nvSpPr>
        <p:spPr bwMode="auto">
          <a:xfrm>
            <a:off x="6744146" y="4263836"/>
            <a:ext cx="8639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ctr">
            <a:spAutoFit/>
          </a:bodyPr>
          <a:lstStyle/>
          <a:p>
            <a:r>
              <a:rPr lang="en-US">
                <a:cs typeface="Gill Sans" charset="0"/>
              </a:rPr>
              <a:t>Solutions</a:t>
            </a:r>
          </a:p>
        </p:txBody>
      </p:sp>
      <p:sp>
        <p:nvSpPr>
          <p:cNvPr id="439310" name="Rectangle 21"/>
          <p:cNvSpPr>
            <a:spLocks/>
          </p:cNvSpPr>
          <p:nvPr/>
        </p:nvSpPr>
        <p:spPr bwMode="auto">
          <a:xfrm>
            <a:off x="5096619" y="5719375"/>
            <a:ext cx="110874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ctr">
            <a:spAutoFit/>
          </a:bodyPr>
          <a:lstStyle/>
          <a:p>
            <a:r>
              <a:rPr lang="en-US">
                <a:cs typeface="Gill Sans" charset="0"/>
              </a:rPr>
              <a:t>Decompose</a:t>
            </a:r>
          </a:p>
        </p:txBody>
      </p:sp>
      <p:sp>
        <p:nvSpPr>
          <p:cNvPr id="439311" name="Rectangle 22"/>
          <p:cNvSpPr>
            <a:spLocks/>
          </p:cNvSpPr>
          <p:nvPr/>
        </p:nvSpPr>
        <p:spPr bwMode="auto">
          <a:xfrm>
            <a:off x="3151064" y="5656867"/>
            <a:ext cx="7719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ctr">
            <a:spAutoFit/>
          </a:bodyPr>
          <a:lstStyle/>
          <a:p>
            <a:r>
              <a:rPr lang="en-US">
                <a:cs typeface="Gill Sans" charset="0"/>
              </a:rPr>
              <a:t>Develop</a:t>
            </a:r>
          </a:p>
        </p:txBody>
      </p:sp>
      <p:sp>
        <p:nvSpPr>
          <p:cNvPr id="439312" name="Rectangle 23"/>
          <p:cNvSpPr>
            <a:spLocks/>
          </p:cNvSpPr>
          <p:nvPr/>
        </p:nvSpPr>
        <p:spPr bwMode="auto">
          <a:xfrm>
            <a:off x="1741289" y="4263836"/>
            <a:ext cx="66240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ctr">
            <a:spAutoFit/>
          </a:bodyPr>
          <a:lstStyle/>
          <a:p>
            <a:r>
              <a:rPr lang="en-US">
                <a:cs typeface="Gill Sans" charset="0"/>
              </a:rPr>
              <a:t>Deliver</a:t>
            </a:r>
          </a:p>
        </p:txBody>
      </p:sp>
      <p:sp>
        <p:nvSpPr>
          <p:cNvPr id="439313" name="Rectangle 24"/>
          <p:cNvSpPr>
            <a:spLocks/>
          </p:cNvSpPr>
          <p:nvPr/>
        </p:nvSpPr>
        <p:spPr bwMode="auto">
          <a:xfrm rot="-787807">
            <a:off x="2772997" y="3696801"/>
            <a:ext cx="58981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ctr">
            <a:spAutoFit/>
          </a:bodyPr>
          <a:lstStyle/>
          <a:p>
            <a:r>
              <a:rPr lang="en-US">
                <a:solidFill>
                  <a:schemeClr val="tx1"/>
                </a:solidFill>
                <a:cs typeface="Gill Sans" charset="0"/>
              </a:rPr>
              <a:t>Scrum</a:t>
            </a:r>
          </a:p>
        </p:txBody>
      </p:sp>
      <p:sp>
        <p:nvSpPr>
          <p:cNvPr id="2" name="Date Placeholder 1"/>
          <p:cNvSpPr>
            <a:spLocks noGrp="1"/>
          </p:cNvSpPr>
          <p:nvPr>
            <p:ph type="dt" sz="half" idx="10"/>
          </p:nvPr>
        </p:nvSpPr>
        <p:spPr/>
        <p:txBody>
          <a:bodyPr/>
          <a:lstStyle/>
          <a:p>
            <a:fld id="{8703BD50-B6C6-D948-884D-AFC4DFAA3DE3}" type="datetime2">
              <a:rPr lang="en-GB" smtClean="0"/>
              <a:t>Thursday 16 April 15</a:t>
            </a:fld>
            <a:endParaRPr lang="en-GB"/>
          </a:p>
        </p:txBody>
      </p:sp>
      <p:sp>
        <p:nvSpPr>
          <p:cNvPr id="3" name="Footer Placeholder 2"/>
          <p:cNvSpPr>
            <a:spLocks noGrp="1"/>
          </p:cNvSpPr>
          <p:nvPr>
            <p:ph type="ftr" sz="quarter" idx="11"/>
          </p:nvPr>
        </p:nvSpPr>
        <p:spPr/>
        <p:txBody>
          <a:bodyPr/>
          <a:lstStyle/>
          <a:p>
            <a:r>
              <a:rPr lang="en-GB" smtClean="0"/>
              <a:t>© Gilb.com</a:t>
            </a:r>
            <a:endParaRPr lang="en-GB"/>
          </a:p>
        </p:txBody>
      </p:sp>
      <p:sp>
        <p:nvSpPr>
          <p:cNvPr id="4" name="Slide Number Placeholder 3"/>
          <p:cNvSpPr>
            <a:spLocks noGrp="1"/>
          </p:cNvSpPr>
          <p:nvPr>
            <p:ph type="sldNum" sz="quarter" idx="12"/>
          </p:nvPr>
        </p:nvSpPr>
        <p:spPr/>
        <p:txBody>
          <a:bodyPr/>
          <a:lstStyle/>
          <a:p>
            <a:fld id="{05BE5B9A-02D3-7648-9787-90701598E634}" type="slidenum">
              <a:rPr lang="en-GB" smtClean="0"/>
              <a:t>4</a:t>
            </a:fld>
            <a:endParaRPr lang="en-GB"/>
          </a:p>
        </p:txBody>
      </p:sp>
    </p:spTree>
    <p:extLst>
      <p:ext uri="{BB962C8B-B14F-4D97-AF65-F5344CB8AC3E}">
        <p14:creationId xmlns:p14="http://schemas.microsoft.com/office/powerpoint/2010/main" val="13477999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788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65"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1"/>
          <p:cNvSpPr>
            <a:spLocks noGrp="1"/>
          </p:cNvSpPr>
          <p:nvPr>
            <p:ph type="title"/>
          </p:nvPr>
        </p:nvSpPr>
        <p:spPr>
          <a:xfrm>
            <a:off x="457200" y="274638"/>
            <a:ext cx="7706796" cy="1143000"/>
          </a:xfrm>
        </p:spPr>
        <p:txBody>
          <a:bodyPr>
            <a:normAutofit fontScale="90000"/>
          </a:bodyPr>
          <a:lstStyle/>
          <a:p>
            <a:r>
              <a:rPr lang="en-US" dirty="0" err="1" smtClean="0">
                <a:latin typeface="Calibri" charset="0"/>
                <a:ea typeface="MS PGothic" charset="0"/>
              </a:rPr>
              <a:t>Quinnan</a:t>
            </a:r>
            <a:r>
              <a:rPr lang="en-US" dirty="0" smtClean="0">
                <a:latin typeface="Calibri" charset="0"/>
                <a:ea typeface="MS PGothic" charset="0"/>
              </a:rPr>
              <a:t>: IBM FSD Cleanroom</a:t>
            </a:r>
            <a:br>
              <a:rPr lang="en-US" dirty="0" smtClean="0">
                <a:latin typeface="Calibri" charset="0"/>
                <a:ea typeface="MS PGothic" charset="0"/>
              </a:rPr>
            </a:br>
            <a:r>
              <a:rPr lang="en-US" i="1" dirty="0" smtClean="0">
                <a:latin typeface="Calibri" charset="0"/>
                <a:ea typeface="MS PGothic" charset="0"/>
              </a:rPr>
              <a:t>Dynamic Design to Cost</a:t>
            </a:r>
            <a:endParaRPr lang="en-GB" i="1" dirty="0">
              <a:latin typeface="Calibri" charset="0"/>
              <a:ea typeface="MS PGothic" charset="0"/>
            </a:endParaRPr>
          </a:p>
        </p:txBody>
      </p:sp>
      <p:sp>
        <p:nvSpPr>
          <p:cNvPr id="43010" name="Content Placeholder 2"/>
          <p:cNvSpPr>
            <a:spLocks noGrp="1"/>
          </p:cNvSpPr>
          <p:nvPr>
            <p:ph idx="1"/>
          </p:nvPr>
        </p:nvSpPr>
        <p:spPr/>
        <p:txBody>
          <a:bodyPr>
            <a:normAutofit fontScale="92500" lnSpcReduction="20000"/>
          </a:bodyPr>
          <a:lstStyle/>
          <a:p>
            <a:pPr marL="0" indent="0">
              <a:buFont typeface="Arial" charset="0"/>
              <a:buNone/>
            </a:pPr>
            <a:r>
              <a:rPr lang="en-US" sz="1200" b="1" dirty="0" err="1">
                <a:latin typeface="Arial" charset="0"/>
                <a:ea typeface="MS PGothic" charset="0"/>
                <a:cs typeface="Arial" charset="0"/>
              </a:rPr>
              <a:t>Quinnan</a:t>
            </a:r>
            <a:r>
              <a:rPr lang="en-US" sz="1200" b="1" dirty="0">
                <a:latin typeface="Arial" charset="0"/>
                <a:ea typeface="MS PGothic" charset="0"/>
                <a:cs typeface="Arial" charset="0"/>
              </a:rPr>
              <a:t> describes the process control loop used by IBM FSD to ensure that cost targets are met.</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'Cost management. . . yields valid cost plans linked to technical performance. Our practice carries cost management farther by introducing </a:t>
            </a:r>
            <a:r>
              <a:rPr lang="en-US" sz="1200" b="1" u="sng" dirty="0">
                <a:latin typeface="Arial" charset="0"/>
                <a:ea typeface="MS PGothic" charset="0"/>
                <a:cs typeface="Arial" charset="0"/>
              </a:rPr>
              <a:t>design-to-cost guidance. </a:t>
            </a:r>
            <a:r>
              <a:rPr lang="en-US" sz="1200" b="1" dirty="0">
                <a:latin typeface="Arial" charset="0"/>
                <a:ea typeface="MS PGothic" charset="0"/>
                <a:cs typeface="Arial" charset="0"/>
              </a:rPr>
              <a:t>Design, development, and managerial practices are applied in an integrated way to ensure that software technical management is consistent with cost management. The method [illustrated in this book by Figure 7.10] consists </a:t>
            </a:r>
            <a:r>
              <a:rPr lang="en-US" sz="1200" b="1" u="sng" dirty="0">
                <a:latin typeface="Arial" charset="0"/>
                <a:ea typeface="MS PGothic" charset="0"/>
                <a:cs typeface="Arial" charset="0"/>
              </a:rPr>
              <a:t>of developing a design, estimating its cost, and ensuring that the design is cost-effective.' (p. 473)</a:t>
            </a:r>
          </a:p>
          <a:p>
            <a:pPr marL="0" indent="0">
              <a:buFont typeface="Arial" charset="0"/>
              <a:buNone/>
            </a:pPr>
            <a:r>
              <a:rPr lang="en-US" sz="1200" b="1" u="sng"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He goes on to describe a design iteration </a:t>
            </a:r>
            <a:r>
              <a:rPr lang="en-US" sz="1200" b="1" u="sng" dirty="0">
                <a:latin typeface="Arial" charset="0"/>
                <a:ea typeface="MS PGothic" charset="0"/>
                <a:cs typeface="Arial" charset="0"/>
              </a:rPr>
              <a:t>process trying to meet cost targets by either redesign or by sacrificing 'planned capabilit</a:t>
            </a:r>
            <a:r>
              <a:rPr lang="en-US" sz="1200" b="1" dirty="0">
                <a:latin typeface="Arial" charset="0"/>
                <a:ea typeface="MS PGothic" charset="0"/>
                <a:cs typeface="Arial" charset="0"/>
              </a:rPr>
              <a:t>y.' When a satisfactory design at cost target is achieved for a single increment, the 'development of each increment can proceed concurrently with the program design of the others.'</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a:t>
            </a:r>
            <a:r>
              <a:rPr lang="en-US" sz="1200" b="1" u="sng" dirty="0">
                <a:latin typeface="Arial" charset="0"/>
                <a:ea typeface="MS PGothic" charset="0"/>
                <a:cs typeface="Arial" charset="0"/>
              </a:rPr>
              <a:t>Design is an iterative process </a:t>
            </a:r>
            <a:r>
              <a:rPr lang="en-US" sz="1200" b="1" dirty="0">
                <a:latin typeface="Arial" charset="0"/>
                <a:ea typeface="MS PGothic" charset="0"/>
                <a:cs typeface="Arial" charset="0"/>
              </a:rPr>
              <a:t>in which each design level is a refinement of the previous level.' (p. 474)</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It is clear from this that they avoid the big bang cost estimation approach. Not only do they iterate in seeking the appropriate balance between cost and design for a single increment, but </a:t>
            </a:r>
            <a:r>
              <a:rPr lang="en-US" sz="1200" b="1" u="sng" dirty="0">
                <a:latin typeface="Arial" charset="0"/>
                <a:ea typeface="MS PGothic" charset="0"/>
                <a:cs typeface="Arial" charset="0"/>
              </a:rPr>
              <a:t>they iterate through a series of increments, thus reducing the complexity of the task,</a:t>
            </a:r>
            <a:r>
              <a:rPr lang="en-US" sz="1200" b="1" dirty="0">
                <a:latin typeface="Arial" charset="0"/>
                <a:ea typeface="MS PGothic" charset="0"/>
                <a:cs typeface="Arial" charset="0"/>
              </a:rPr>
              <a:t> </a:t>
            </a:r>
            <a:r>
              <a:rPr lang="en-US" sz="1200" b="1" u="sng" dirty="0">
                <a:latin typeface="Arial" charset="0"/>
                <a:ea typeface="MS PGothic" charset="0"/>
                <a:cs typeface="Arial" charset="0"/>
              </a:rPr>
              <a:t>and increasing the probability of learning from experience</a:t>
            </a:r>
            <a:r>
              <a:rPr lang="en-US" sz="1200" b="1" dirty="0">
                <a:latin typeface="Arial" charset="0"/>
                <a:ea typeface="MS PGothic" charset="0"/>
                <a:cs typeface="Arial" charset="0"/>
              </a:rPr>
              <a:t>, won as each increment develops, and </a:t>
            </a:r>
            <a:r>
              <a:rPr lang="en-US" sz="1200" b="1" u="sng" dirty="0">
                <a:latin typeface="Arial" charset="0"/>
                <a:ea typeface="MS PGothic" charset="0"/>
                <a:cs typeface="Arial" charset="0"/>
              </a:rPr>
              <a:t>as the true cost of the increment becomes a fac</a:t>
            </a:r>
            <a:r>
              <a:rPr lang="en-US" sz="1200" b="1" dirty="0">
                <a:latin typeface="Arial" charset="0"/>
                <a:ea typeface="MS PGothic" charset="0"/>
                <a:cs typeface="Arial" charset="0"/>
              </a:rPr>
              <a:t>t.</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'When the development and test of an increment are complete, </a:t>
            </a:r>
            <a:r>
              <a:rPr lang="en-US" sz="1200" b="1" u="sng" dirty="0">
                <a:latin typeface="Arial" charset="0"/>
                <a:ea typeface="MS PGothic" charset="0"/>
                <a:cs typeface="Arial" charset="0"/>
              </a:rPr>
              <a:t>an estimate to complete the remaining increments is computed</a:t>
            </a:r>
            <a:r>
              <a:rPr lang="en-US" sz="1200" b="1" dirty="0">
                <a:latin typeface="Arial" charset="0"/>
                <a:ea typeface="MS PGothic" charset="0"/>
                <a:cs typeface="Arial" charset="0"/>
              </a:rPr>
              <a:t>.' (p. 474)</a:t>
            </a:r>
          </a:p>
          <a:p>
            <a:pPr marL="0" indent="0">
              <a:buFont typeface="Arial" charset="0"/>
              <a:buNone/>
            </a:pPr>
            <a:r>
              <a:rPr lang="en-US" sz="1200" dirty="0">
                <a:latin typeface="Calibri" charset="0"/>
                <a:ea typeface="MS PGothic" charset="0"/>
              </a:rPr>
              <a:t>Source: Robert E. </a:t>
            </a:r>
            <a:r>
              <a:rPr lang="en-US" sz="1200" dirty="0" err="1">
                <a:latin typeface="Calibri" charset="0"/>
                <a:ea typeface="MS PGothic" charset="0"/>
              </a:rPr>
              <a:t>Quinnan</a:t>
            </a:r>
            <a:r>
              <a:rPr lang="en-US" sz="1200" dirty="0">
                <a:latin typeface="Calibri" charset="0"/>
                <a:ea typeface="MS PGothic" charset="0"/>
              </a:rPr>
              <a:t>, 'Software Engineering Management Practices', IBM Systems Journal, Vol. 19, No. 4, 1980, pp. 466~</a:t>
            </a:r>
            <a:r>
              <a:rPr lang="en-US" sz="1200" dirty="0" smtClean="0">
                <a:latin typeface="Calibri" charset="0"/>
                <a:ea typeface="MS PGothic" charset="0"/>
              </a:rPr>
              <a:t>77</a:t>
            </a:r>
          </a:p>
          <a:p>
            <a:pPr marL="0" indent="0">
              <a:buFont typeface="Arial" charset="0"/>
              <a:buNone/>
            </a:pPr>
            <a:r>
              <a:rPr lang="en-US" sz="1200" dirty="0" smtClean="0">
                <a:latin typeface="Calibri" charset="0"/>
                <a:ea typeface="MS PGothic" charset="0"/>
              </a:rPr>
              <a:t>This text is cut from Gilb: The Principles of Software Engineering Management, 1988</a:t>
            </a:r>
            <a:endParaRPr lang="en-US" sz="1200" dirty="0">
              <a:latin typeface="Calibri" charset="0"/>
              <a:ea typeface="MS PGothic" charset="0"/>
            </a:endParaRPr>
          </a:p>
          <a:p>
            <a:pPr marL="0" indent="0">
              <a:buFont typeface="Arial" charset="0"/>
              <a:buNone/>
            </a:pPr>
            <a:endParaRPr lang="en-US" sz="1200" b="1" dirty="0">
              <a:latin typeface="Arial" charset="0"/>
              <a:ea typeface="MS PGothic" charset="0"/>
              <a:cs typeface="Arial" charset="0"/>
            </a:endParaRP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endParaRPr lang="en-GB" sz="1200" b="1" dirty="0">
              <a:latin typeface="Arial" charset="0"/>
              <a:ea typeface="MS PGothic" charset="0"/>
              <a:cs typeface="Arial" charset="0"/>
            </a:endParaRPr>
          </a:p>
        </p:txBody>
      </p:sp>
      <p:sp>
        <p:nvSpPr>
          <p:cNvPr id="43011" name="Date Placeholder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4ABE7945-08D6-A741-ABFE-9CC4C185AF4F}" type="datetime3">
              <a:rPr lang="en-GB" sz="1200">
                <a:solidFill>
                  <a:srgbClr val="898989"/>
                </a:solidFill>
              </a:rPr>
              <a:pPr eaLnBrk="1" hangingPunct="1"/>
              <a:t>16 April 2015</a:t>
            </a:fld>
            <a:endParaRPr lang="en-US" sz="1200">
              <a:solidFill>
                <a:srgbClr val="898989"/>
              </a:solidFill>
            </a:endParaRPr>
          </a:p>
        </p:txBody>
      </p:sp>
      <p:sp>
        <p:nvSpPr>
          <p:cNvPr id="5" name="Footer Placeholder 4"/>
          <p:cNvSpPr>
            <a:spLocks noGrp="1"/>
          </p:cNvSpPr>
          <p:nvPr>
            <p:ph type="ftr" sz="quarter" idx="11"/>
          </p:nvPr>
        </p:nvSpPr>
        <p:spPr/>
        <p:txBody>
          <a:bodyPr/>
          <a:lstStyle/>
          <a:p>
            <a:pPr>
              <a:defRPr/>
            </a:pPr>
            <a:r>
              <a:rPr lang="en-US"/>
              <a:t>Copyright Tom@Gilb.com 2013</a:t>
            </a:r>
          </a:p>
        </p:txBody>
      </p:sp>
      <p:sp>
        <p:nvSpPr>
          <p:cNvPr id="43013"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545F060D-7F12-2049-907A-C2BCFD3B9770}" type="slidenum">
              <a:rPr lang="en-US" sz="1200">
                <a:solidFill>
                  <a:srgbClr val="898989"/>
                </a:solidFill>
              </a:rPr>
              <a:pPr eaLnBrk="1" hangingPunct="1"/>
              <a:t>40</a:t>
            </a:fld>
            <a:endParaRPr lang="en-US" sz="1200">
              <a:solidFill>
                <a:srgbClr val="898989"/>
              </a:solidFill>
            </a:endParaRPr>
          </a:p>
        </p:txBody>
      </p:sp>
      <p:pic>
        <p:nvPicPr>
          <p:cNvPr id="2" name="Picture 1" descr="POSEM Cover 200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77675" y="-1"/>
            <a:ext cx="1328577" cy="1771435"/>
          </a:xfrm>
          <a:prstGeom prst="rect">
            <a:avLst/>
          </a:prstGeom>
        </p:spPr>
      </p:pic>
    </p:spTree>
    <p:extLst>
      <p:ext uri="{BB962C8B-B14F-4D97-AF65-F5344CB8AC3E}">
        <p14:creationId xmlns:p14="http://schemas.microsoft.com/office/powerpoint/2010/main" val="3026702077"/>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1"/>
          <p:cNvSpPr>
            <a:spLocks noGrp="1"/>
          </p:cNvSpPr>
          <p:nvPr>
            <p:ph type="title"/>
          </p:nvPr>
        </p:nvSpPr>
        <p:spPr>
          <a:xfrm>
            <a:off x="457200" y="274638"/>
            <a:ext cx="7706796" cy="1143000"/>
          </a:xfrm>
        </p:spPr>
        <p:txBody>
          <a:bodyPr>
            <a:normAutofit fontScale="90000"/>
          </a:bodyPr>
          <a:lstStyle/>
          <a:p>
            <a:r>
              <a:rPr lang="en-US" dirty="0" err="1" smtClean="0">
                <a:latin typeface="Calibri" charset="0"/>
                <a:ea typeface="MS PGothic" charset="0"/>
              </a:rPr>
              <a:t>Quinnan</a:t>
            </a:r>
            <a:r>
              <a:rPr lang="en-US" dirty="0" smtClean="0">
                <a:latin typeface="Calibri" charset="0"/>
                <a:ea typeface="MS PGothic" charset="0"/>
              </a:rPr>
              <a:t>: IBM FSD Cleanroom</a:t>
            </a:r>
            <a:br>
              <a:rPr lang="en-US" dirty="0" smtClean="0">
                <a:latin typeface="Calibri" charset="0"/>
                <a:ea typeface="MS PGothic" charset="0"/>
              </a:rPr>
            </a:br>
            <a:r>
              <a:rPr lang="en-US" i="1" dirty="0" smtClean="0">
                <a:latin typeface="Calibri" charset="0"/>
                <a:ea typeface="MS PGothic" charset="0"/>
              </a:rPr>
              <a:t>Dynamic Design to Cost</a:t>
            </a:r>
            <a:endParaRPr lang="en-GB" i="1" dirty="0">
              <a:latin typeface="Calibri" charset="0"/>
              <a:ea typeface="MS PGothic" charset="0"/>
            </a:endParaRPr>
          </a:p>
        </p:txBody>
      </p:sp>
      <p:sp>
        <p:nvSpPr>
          <p:cNvPr id="43010" name="Content Placeholder 2"/>
          <p:cNvSpPr>
            <a:spLocks noGrp="1"/>
          </p:cNvSpPr>
          <p:nvPr>
            <p:ph idx="1"/>
          </p:nvPr>
        </p:nvSpPr>
        <p:spPr/>
        <p:txBody>
          <a:bodyPr>
            <a:normAutofit fontScale="92500" lnSpcReduction="20000"/>
          </a:bodyPr>
          <a:lstStyle/>
          <a:p>
            <a:pPr marL="0" indent="0">
              <a:buFont typeface="Arial" charset="0"/>
              <a:buNone/>
            </a:pPr>
            <a:r>
              <a:rPr lang="en-US" sz="1200" b="1" dirty="0" err="1">
                <a:latin typeface="Arial" charset="0"/>
                <a:ea typeface="MS PGothic" charset="0"/>
                <a:cs typeface="Arial" charset="0"/>
              </a:rPr>
              <a:t>Quinnan</a:t>
            </a:r>
            <a:r>
              <a:rPr lang="en-US" sz="1200" b="1" dirty="0">
                <a:latin typeface="Arial" charset="0"/>
                <a:ea typeface="MS PGothic" charset="0"/>
                <a:cs typeface="Arial" charset="0"/>
              </a:rPr>
              <a:t> describes the process control loop used by IBM FSD to ensure that cost targets are met.</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'Cost management. . . yields valid cost plans linked to technical performance. Our practice carries cost management farther by introducing </a:t>
            </a:r>
            <a:r>
              <a:rPr lang="en-US" sz="1200" b="1" u="sng" dirty="0">
                <a:latin typeface="Arial" charset="0"/>
                <a:ea typeface="MS PGothic" charset="0"/>
                <a:cs typeface="Arial" charset="0"/>
              </a:rPr>
              <a:t>design-to-cost guidance. </a:t>
            </a:r>
            <a:r>
              <a:rPr lang="en-US" sz="1200" b="1" dirty="0">
                <a:latin typeface="Arial" charset="0"/>
                <a:ea typeface="MS PGothic" charset="0"/>
                <a:cs typeface="Arial" charset="0"/>
              </a:rPr>
              <a:t>Design, development, and managerial practices are applied in an integrated way to ensure that software technical management is consistent with cost management. The method [illustrated in this book by Figure 7.10] consists </a:t>
            </a:r>
            <a:r>
              <a:rPr lang="en-US" sz="1200" b="1" u="sng" dirty="0">
                <a:latin typeface="Arial" charset="0"/>
                <a:ea typeface="MS PGothic" charset="0"/>
                <a:cs typeface="Arial" charset="0"/>
              </a:rPr>
              <a:t>of developing a design, estimating its cost, and ensuring that the design is cost-effective.' (p. 473)</a:t>
            </a:r>
          </a:p>
          <a:p>
            <a:pPr marL="0" indent="0">
              <a:buFont typeface="Arial" charset="0"/>
              <a:buNone/>
            </a:pPr>
            <a:r>
              <a:rPr lang="en-US" sz="1200" b="1" u="sng"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He goes on to describe a design iteration </a:t>
            </a:r>
            <a:r>
              <a:rPr lang="en-US" sz="1200" b="1" u="sng" dirty="0">
                <a:latin typeface="Arial" charset="0"/>
                <a:ea typeface="MS PGothic" charset="0"/>
                <a:cs typeface="Arial" charset="0"/>
              </a:rPr>
              <a:t>process trying to meet cost targets by either redesign or by sacrificing 'planned capabilit</a:t>
            </a:r>
            <a:r>
              <a:rPr lang="en-US" sz="1200" b="1" dirty="0">
                <a:latin typeface="Arial" charset="0"/>
                <a:ea typeface="MS PGothic" charset="0"/>
                <a:cs typeface="Arial" charset="0"/>
              </a:rPr>
              <a:t>y.' When a satisfactory design at cost target is achieved for a single increment, the 'development of each increment can proceed concurrently with the program design of the others.'</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a:t>
            </a:r>
            <a:r>
              <a:rPr lang="en-US" sz="1200" b="1" u="sng" dirty="0">
                <a:latin typeface="Arial" charset="0"/>
                <a:ea typeface="MS PGothic" charset="0"/>
                <a:cs typeface="Arial" charset="0"/>
              </a:rPr>
              <a:t>Design is an iterative process </a:t>
            </a:r>
            <a:r>
              <a:rPr lang="en-US" sz="1200" b="1" dirty="0">
                <a:latin typeface="Arial" charset="0"/>
                <a:ea typeface="MS PGothic" charset="0"/>
                <a:cs typeface="Arial" charset="0"/>
              </a:rPr>
              <a:t>in which each design level is a refinement of the previous level.' (p. 474)</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It is clear from this that they avoid the big bang cost estimation approach. Not only do they iterate in seeking the appropriate balance between cost and design for a single increment, but </a:t>
            </a:r>
            <a:r>
              <a:rPr lang="en-US" sz="1200" b="1" u="sng" dirty="0">
                <a:latin typeface="Arial" charset="0"/>
                <a:ea typeface="MS PGothic" charset="0"/>
                <a:cs typeface="Arial" charset="0"/>
              </a:rPr>
              <a:t>they iterate through a series of increments, thus reducing the complexity of the task,</a:t>
            </a:r>
            <a:r>
              <a:rPr lang="en-US" sz="1200" b="1" dirty="0">
                <a:latin typeface="Arial" charset="0"/>
                <a:ea typeface="MS PGothic" charset="0"/>
                <a:cs typeface="Arial" charset="0"/>
              </a:rPr>
              <a:t> </a:t>
            </a:r>
            <a:r>
              <a:rPr lang="en-US" sz="1200" b="1" u="sng" dirty="0">
                <a:latin typeface="Arial" charset="0"/>
                <a:ea typeface="MS PGothic" charset="0"/>
                <a:cs typeface="Arial" charset="0"/>
              </a:rPr>
              <a:t>and increasing the probability of learning from experience</a:t>
            </a:r>
            <a:r>
              <a:rPr lang="en-US" sz="1200" b="1" dirty="0">
                <a:latin typeface="Arial" charset="0"/>
                <a:ea typeface="MS PGothic" charset="0"/>
                <a:cs typeface="Arial" charset="0"/>
              </a:rPr>
              <a:t>, won as each increment develops, and </a:t>
            </a:r>
            <a:r>
              <a:rPr lang="en-US" sz="1200" b="1" u="sng" dirty="0">
                <a:latin typeface="Arial" charset="0"/>
                <a:ea typeface="MS PGothic" charset="0"/>
                <a:cs typeface="Arial" charset="0"/>
              </a:rPr>
              <a:t>as the true cost of the increment becomes a fac</a:t>
            </a:r>
            <a:r>
              <a:rPr lang="en-US" sz="1200" b="1" dirty="0">
                <a:latin typeface="Arial" charset="0"/>
                <a:ea typeface="MS PGothic" charset="0"/>
                <a:cs typeface="Arial" charset="0"/>
              </a:rPr>
              <a:t>t.</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'When the development and test of an increment are complete, </a:t>
            </a:r>
            <a:r>
              <a:rPr lang="en-US" sz="1200" b="1" u="sng" dirty="0">
                <a:latin typeface="Arial" charset="0"/>
                <a:ea typeface="MS PGothic" charset="0"/>
                <a:cs typeface="Arial" charset="0"/>
              </a:rPr>
              <a:t>an estimate to complete the remaining increments is computed</a:t>
            </a:r>
            <a:r>
              <a:rPr lang="en-US" sz="1200" b="1" dirty="0">
                <a:latin typeface="Arial" charset="0"/>
                <a:ea typeface="MS PGothic" charset="0"/>
                <a:cs typeface="Arial" charset="0"/>
              </a:rPr>
              <a:t>.' (p. 474)</a:t>
            </a:r>
          </a:p>
          <a:p>
            <a:pPr marL="0" indent="0">
              <a:buFont typeface="Arial" charset="0"/>
              <a:buNone/>
            </a:pPr>
            <a:r>
              <a:rPr lang="en-US" sz="1200" dirty="0">
                <a:latin typeface="Calibri" charset="0"/>
                <a:ea typeface="MS PGothic" charset="0"/>
              </a:rPr>
              <a:t>Source: Robert E. </a:t>
            </a:r>
            <a:r>
              <a:rPr lang="en-US" sz="1200" dirty="0" err="1">
                <a:latin typeface="Calibri" charset="0"/>
                <a:ea typeface="MS PGothic" charset="0"/>
              </a:rPr>
              <a:t>Quinnan</a:t>
            </a:r>
            <a:r>
              <a:rPr lang="en-US" sz="1200" dirty="0">
                <a:latin typeface="Calibri" charset="0"/>
                <a:ea typeface="MS PGothic" charset="0"/>
              </a:rPr>
              <a:t>, 'Software Engineering Management Practices', IBM Systems Journal, Vol. 19, No. 4, 1980, pp. 466~</a:t>
            </a:r>
            <a:r>
              <a:rPr lang="en-US" sz="1200" dirty="0" smtClean="0">
                <a:latin typeface="Calibri" charset="0"/>
                <a:ea typeface="MS PGothic" charset="0"/>
              </a:rPr>
              <a:t>77</a:t>
            </a:r>
          </a:p>
          <a:p>
            <a:pPr marL="0" indent="0">
              <a:buFont typeface="Arial" charset="0"/>
              <a:buNone/>
            </a:pPr>
            <a:r>
              <a:rPr lang="en-US" sz="1200" dirty="0" smtClean="0">
                <a:latin typeface="Calibri" charset="0"/>
                <a:ea typeface="MS PGothic" charset="0"/>
              </a:rPr>
              <a:t>This text is cut from Gilb: The Principles of Software Engineering Management, 1988</a:t>
            </a:r>
            <a:endParaRPr lang="en-US" sz="1200" dirty="0">
              <a:latin typeface="Calibri" charset="0"/>
              <a:ea typeface="MS PGothic" charset="0"/>
            </a:endParaRPr>
          </a:p>
          <a:p>
            <a:pPr marL="0" indent="0">
              <a:buFont typeface="Arial" charset="0"/>
              <a:buNone/>
            </a:pPr>
            <a:endParaRPr lang="en-US" sz="1200" b="1" dirty="0">
              <a:latin typeface="Arial" charset="0"/>
              <a:ea typeface="MS PGothic" charset="0"/>
              <a:cs typeface="Arial" charset="0"/>
            </a:endParaRP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endParaRPr lang="en-GB" sz="1200" b="1" dirty="0">
              <a:latin typeface="Arial" charset="0"/>
              <a:ea typeface="MS PGothic" charset="0"/>
              <a:cs typeface="Arial" charset="0"/>
            </a:endParaRPr>
          </a:p>
        </p:txBody>
      </p:sp>
      <p:sp>
        <p:nvSpPr>
          <p:cNvPr id="43011" name="Date Placeholder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4ABE7945-08D6-A741-ABFE-9CC4C185AF4F}" type="datetime3">
              <a:rPr lang="en-GB" sz="1200">
                <a:solidFill>
                  <a:srgbClr val="898989"/>
                </a:solidFill>
              </a:rPr>
              <a:pPr eaLnBrk="1" hangingPunct="1"/>
              <a:t>16 April 2015</a:t>
            </a:fld>
            <a:endParaRPr lang="en-US" sz="1200">
              <a:solidFill>
                <a:srgbClr val="898989"/>
              </a:solidFill>
            </a:endParaRPr>
          </a:p>
        </p:txBody>
      </p:sp>
      <p:sp>
        <p:nvSpPr>
          <p:cNvPr id="5" name="Footer Placeholder 4"/>
          <p:cNvSpPr>
            <a:spLocks noGrp="1"/>
          </p:cNvSpPr>
          <p:nvPr>
            <p:ph type="ftr" sz="quarter" idx="11"/>
          </p:nvPr>
        </p:nvSpPr>
        <p:spPr/>
        <p:txBody>
          <a:bodyPr/>
          <a:lstStyle/>
          <a:p>
            <a:pPr>
              <a:defRPr/>
            </a:pPr>
            <a:r>
              <a:rPr lang="en-US"/>
              <a:t>Copyright Tom@Gilb.com 2013</a:t>
            </a:r>
          </a:p>
        </p:txBody>
      </p:sp>
      <p:sp>
        <p:nvSpPr>
          <p:cNvPr id="43013"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545F060D-7F12-2049-907A-C2BCFD3B9770}" type="slidenum">
              <a:rPr lang="en-US" sz="1200">
                <a:solidFill>
                  <a:srgbClr val="898989"/>
                </a:solidFill>
              </a:rPr>
              <a:pPr eaLnBrk="1" hangingPunct="1"/>
              <a:t>41</a:t>
            </a:fld>
            <a:endParaRPr lang="en-US" sz="1200">
              <a:solidFill>
                <a:srgbClr val="898989"/>
              </a:solidFill>
            </a:endParaRPr>
          </a:p>
        </p:txBody>
      </p:sp>
      <p:pic>
        <p:nvPicPr>
          <p:cNvPr id="2" name="Picture 1" descr="POSEM Cover 200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77675" y="-1"/>
            <a:ext cx="1328577" cy="1771435"/>
          </a:xfrm>
          <a:prstGeom prst="rect">
            <a:avLst/>
          </a:prstGeom>
        </p:spPr>
      </p:pic>
      <p:sp>
        <p:nvSpPr>
          <p:cNvPr id="4" name="TextBox 3"/>
          <p:cNvSpPr txBox="1"/>
          <p:nvPr/>
        </p:nvSpPr>
        <p:spPr>
          <a:xfrm>
            <a:off x="1738804" y="1889763"/>
            <a:ext cx="4974578" cy="2062103"/>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3200" b="1" dirty="0">
                <a:latin typeface="Arial" charset="0"/>
                <a:cs typeface="Arial" charset="0"/>
              </a:rPr>
              <a:t>of developing a design, estimating its cost, and ensuring that the design is cost-effective</a:t>
            </a:r>
            <a:endParaRPr lang="en-GB" sz="3200" dirty="0"/>
          </a:p>
        </p:txBody>
      </p:sp>
    </p:spTree>
    <p:extLst>
      <p:ext uri="{BB962C8B-B14F-4D97-AF65-F5344CB8AC3E}">
        <p14:creationId xmlns:p14="http://schemas.microsoft.com/office/powerpoint/2010/main" val="2779274063"/>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1"/>
          <p:cNvSpPr>
            <a:spLocks noGrp="1"/>
          </p:cNvSpPr>
          <p:nvPr>
            <p:ph type="title"/>
          </p:nvPr>
        </p:nvSpPr>
        <p:spPr>
          <a:xfrm>
            <a:off x="457200" y="274638"/>
            <a:ext cx="7706796" cy="1143000"/>
          </a:xfrm>
        </p:spPr>
        <p:txBody>
          <a:bodyPr>
            <a:normAutofit fontScale="90000"/>
          </a:bodyPr>
          <a:lstStyle/>
          <a:p>
            <a:r>
              <a:rPr lang="en-US" dirty="0" err="1" smtClean="0">
                <a:latin typeface="Calibri" charset="0"/>
                <a:ea typeface="MS PGothic" charset="0"/>
              </a:rPr>
              <a:t>Quinnan</a:t>
            </a:r>
            <a:r>
              <a:rPr lang="en-US" dirty="0" smtClean="0">
                <a:latin typeface="Calibri" charset="0"/>
                <a:ea typeface="MS PGothic" charset="0"/>
              </a:rPr>
              <a:t>: IBM FSD Cleanroom</a:t>
            </a:r>
            <a:br>
              <a:rPr lang="en-US" dirty="0" smtClean="0">
                <a:latin typeface="Calibri" charset="0"/>
                <a:ea typeface="MS PGothic" charset="0"/>
              </a:rPr>
            </a:br>
            <a:r>
              <a:rPr lang="en-US" i="1" dirty="0" smtClean="0">
                <a:latin typeface="Calibri" charset="0"/>
                <a:ea typeface="MS PGothic" charset="0"/>
              </a:rPr>
              <a:t>Dynamic Design to Cost</a:t>
            </a:r>
            <a:endParaRPr lang="en-GB" i="1" dirty="0">
              <a:latin typeface="Calibri" charset="0"/>
              <a:ea typeface="MS PGothic" charset="0"/>
            </a:endParaRPr>
          </a:p>
        </p:txBody>
      </p:sp>
      <p:sp>
        <p:nvSpPr>
          <p:cNvPr id="43010" name="Content Placeholder 2"/>
          <p:cNvSpPr>
            <a:spLocks noGrp="1"/>
          </p:cNvSpPr>
          <p:nvPr>
            <p:ph idx="1"/>
          </p:nvPr>
        </p:nvSpPr>
        <p:spPr/>
        <p:txBody>
          <a:bodyPr>
            <a:normAutofit fontScale="92500" lnSpcReduction="20000"/>
          </a:bodyPr>
          <a:lstStyle/>
          <a:p>
            <a:pPr marL="0" indent="0">
              <a:buFont typeface="Arial" charset="0"/>
              <a:buNone/>
            </a:pPr>
            <a:r>
              <a:rPr lang="en-US" sz="1200" b="1" dirty="0" err="1">
                <a:latin typeface="Arial" charset="0"/>
                <a:ea typeface="MS PGothic" charset="0"/>
                <a:cs typeface="Arial" charset="0"/>
              </a:rPr>
              <a:t>Quinnan</a:t>
            </a:r>
            <a:r>
              <a:rPr lang="en-US" sz="1200" b="1" dirty="0">
                <a:latin typeface="Arial" charset="0"/>
                <a:ea typeface="MS PGothic" charset="0"/>
                <a:cs typeface="Arial" charset="0"/>
              </a:rPr>
              <a:t> describes the process control loop used by IBM FSD to ensure that cost targets are met.</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'Cost management. . . yields valid cost plans linked to technical performance. Our practice carries cost management farther by introducing </a:t>
            </a:r>
            <a:r>
              <a:rPr lang="en-US" sz="1200" b="1" u="sng" dirty="0">
                <a:latin typeface="Arial" charset="0"/>
                <a:ea typeface="MS PGothic" charset="0"/>
                <a:cs typeface="Arial" charset="0"/>
              </a:rPr>
              <a:t>design-to-cost guidance. </a:t>
            </a:r>
            <a:r>
              <a:rPr lang="en-US" sz="1200" b="1" dirty="0">
                <a:latin typeface="Arial" charset="0"/>
                <a:ea typeface="MS PGothic" charset="0"/>
                <a:cs typeface="Arial" charset="0"/>
              </a:rPr>
              <a:t>Design, development, and managerial practices are applied in an integrated way to ensure that software technical management is consistent with cost management. The method [illustrated in this book by Figure 7.10] consists </a:t>
            </a:r>
            <a:r>
              <a:rPr lang="en-US" sz="1200" b="1" u="sng" dirty="0">
                <a:latin typeface="Arial" charset="0"/>
                <a:ea typeface="MS PGothic" charset="0"/>
                <a:cs typeface="Arial" charset="0"/>
              </a:rPr>
              <a:t>of developing a design, estimating its cost, and ensuring that the design is cost-effective.' (p. 473)</a:t>
            </a:r>
          </a:p>
          <a:p>
            <a:pPr marL="0" indent="0">
              <a:buFont typeface="Arial" charset="0"/>
              <a:buNone/>
            </a:pPr>
            <a:r>
              <a:rPr lang="en-US" sz="1200" b="1" u="sng"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He goes on to describe a design iteration </a:t>
            </a:r>
            <a:r>
              <a:rPr lang="en-US" sz="1200" b="1" u="sng" dirty="0">
                <a:latin typeface="Arial" charset="0"/>
                <a:ea typeface="MS PGothic" charset="0"/>
                <a:cs typeface="Arial" charset="0"/>
              </a:rPr>
              <a:t>process trying to meet cost targets by either redesign or by sacrificing 'planned capabilit</a:t>
            </a:r>
            <a:r>
              <a:rPr lang="en-US" sz="1200" b="1" dirty="0">
                <a:latin typeface="Arial" charset="0"/>
                <a:ea typeface="MS PGothic" charset="0"/>
                <a:cs typeface="Arial" charset="0"/>
              </a:rPr>
              <a:t>y.' When a satisfactory design at cost target is achieved for a single increment, the 'development of each increment can proceed concurrently with the program design of the others.'</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a:t>
            </a:r>
            <a:r>
              <a:rPr lang="en-US" sz="1200" b="1" u="sng" dirty="0">
                <a:latin typeface="Arial" charset="0"/>
                <a:ea typeface="MS PGothic" charset="0"/>
                <a:cs typeface="Arial" charset="0"/>
              </a:rPr>
              <a:t>Design is an iterative process </a:t>
            </a:r>
            <a:r>
              <a:rPr lang="en-US" sz="1200" b="1" dirty="0">
                <a:latin typeface="Arial" charset="0"/>
                <a:ea typeface="MS PGothic" charset="0"/>
                <a:cs typeface="Arial" charset="0"/>
              </a:rPr>
              <a:t>in which each design level is a refinement of the previous level.' (p. 474)</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It is clear from this that they avoid the big bang cost estimation approach. Not only do they iterate in seeking the appropriate balance between cost and design for a single increment, but </a:t>
            </a:r>
            <a:r>
              <a:rPr lang="en-US" sz="1200" b="1" u="sng" dirty="0">
                <a:latin typeface="Arial" charset="0"/>
                <a:ea typeface="MS PGothic" charset="0"/>
                <a:cs typeface="Arial" charset="0"/>
              </a:rPr>
              <a:t>they iterate through a series of increments, thus reducing the complexity of the task,</a:t>
            </a:r>
            <a:r>
              <a:rPr lang="en-US" sz="1200" b="1" dirty="0">
                <a:latin typeface="Arial" charset="0"/>
                <a:ea typeface="MS PGothic" charset="0"/>
                <a:cs typeface="Arial" charset="0"/>
              </a:rPr>
              <a:t> </a:t>
            </a:r>
            <a:r>
              <a:rPr lang="en-US" sz="1200" b="1" u="sng" dirty="0">
                <a:latin typeface="Arial" charset="0"/>
                <a:ea typeface="MS PGothic" charset="0"/>
                <a:cs typeface="Arial" charset="0"/>
              </a:rPr>
              <a:t>and increasing the probability of learning from experience</a:t>
            </a:r>
            <a:r>
              <a:rPr lang="en-US" sz="1200" b="1" dirty="0">
                <a:latin typeface="Arial" charset="0"/>
                <a:ea typeface="MS PGothic" charset="0"/>
                <a:cs typeface="Arial" charset="0"/>
              </a:rPr>
              <a:t>, won as each increment develops, and </a:t>
            </a:r>
            <a:r>
              <a:rPr lang="en-US" sz="1200" b="1" u="sng" dirty="0">
                <a:latin typeface="Arial" charset="0"/>
                <a:ea typeface="MS PGothic" charset="0"/>
                <a:cs typeface="Arial" charset="0"/>
              </a:rPr>
              <a:t>as the true cost of the increment becomes a fac</a:t>
            </a:r>
            <a:r>
              <a:rPr lang="en-US" sz="1200" b="1" dirty="0">
                <a:latin typeface="Arial" charset="0"/>
                <a:ea typeface="MS PGothic" charset="0"/>
                <a:cs typeface="Arial" charset="0"/>
              </a:rPr>
              <a:t>t.</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'When the development and test of an increment are complete, </a:t>
            </a:r>
            <a:r>
              <a:rPr lang="en-US" sz="1200" b="1" u="sng" dirty="0">
                <a:latin typeface="Arial" charset="0"/>
                <a:ea typeface="MS PGothic" charset="0"/>
                <a:cs typeface="Arial" charset="0"/>
              </a:rPr>
              <a:t>an estimate to complete the remaining increments is computed</a:t>
            </a:r>
            <a:r>
              <a:rPr lang="en-US" sz="1200" b="1" dirty="0">
                <a:latin typeface="Arial" charset="0"/>
                <a:ea typeface="MS PGothic" charset="0"/>
                <a:cs typeface="Arial" charset="0"/>
              </a:rPr>
              <a:t>.' (p. 474)</a:t>
            </a:r>
          </a:p>
          <a:p>
            <a:pPr marL="0" indent="0">
              <a:buFont typeface="Arial" charset="0"/>
              <a:buNone/>
            </a:pPr>
            <a:r>
              <a:rPr lang="en-US" sz="1200" dirty="0">
                <a:latin typeface="Calibri" charset="0"/>
                <a:ea typeface="MS PGothic" charset="0"/>
              </a:rPr>
              <a:t>Source: Robert E. </a:t>
            </a:r>
            <a:r>
              <a:rPr lang="en-US" sz="1200" dirty="0" err="1">
                <a:latin typeface="Calibri" charset="0"/>
                <a:ea typeface="MS PGothic" charset="0"/>
              </a:rPr>
              <a:t>Quinnan</a:t>
            </a:r>
            <a:r>
              <a:rPr lang="en-US" sz="1200" dirty="0">
                <a:latin typeface="Calibri" charset="0"/>
                <a:ea typeface="MS PGothic" charset="0"/>
              </a:rPr>
              <a:t>, 'Software Engineering Management Practices', IBM Systems Journal, Vol. 19, No. 4, 1980, pp. 466~</a:t>
            </a:r>
            <a:r>
              <a:rPr lang="en-US" sz="1200" dirty="0" smtClean="0">
                <a:latin typeface="Calibri" charset="0"/>
                <a:ea typeface="MS PGothic" charset="0"/>
              </a:rPr>
              <a:t>77</a:t>
            </a:r>
          </a:p>
          <a:p>
            <a:pPr marL="0" indent="0">
              <a:buFont typeface="Arial" charset="0"/>
              <a:buNone/>
            </a:pPr>
            <a:r>
              <a:rPr lang="en-US" sz="1200" dirty="0" smtClean="0">
                <a:latin typeface="Calibri" charset="0"/>
                <a:ea typeface="MS PGothic" charset="0"/>
              </a:rPr>
              <a:t>This text is cut from Gilb: The Principles of Software Engineering Management, 1988</a:t>
            </a:r>
            <a:endParaRPr lang="en-US" sz="1200" dirty="0">
              <a:latin typeface="Calibri" charset="0"/>
              <a:ea typeface="MS PGothic" charset="0"/>
            </a:endParaRPr>
          </a:p>
          <a:p>
            <a:pPr marL="0" indent="0">
              <a:buFont typeface="Arial" charset="0"/>
              <a:buNone/>
            </a:pPr>
            <a:endParaRPr lang="en-US" sz="1200" b="1" dirty="0">
              <a:latin typeface="Arial" charset="0"/>
              <a:ea typeface="MS PGothic" charset="0"/>
              <a:cs typeface="Arial" charset="0"/>
            </a:endParaRP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endParaRPr lang="en-GB" sz="1200" b="1" dirty="0">
              <a:latin typeface="Arial" charset="0"/>
              <a:ea typeface="MS PGothic" charset="0"/>
              <a:cs typeface="Arial" charset="0"/>
            </a:endParaRPr>
          </a:p>
        </p:txBody>
      </p:sp>
      <p:sp>
        <p:nvSpPr>
          <p:cNvPr id="43011" name="Date Placeholder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4ABE7945-08D6-A741-ABFE-9CC4C185AF4F}" type="datetime3">
              <a:rPr lang="en-GB" sz="1200">
                <a:solidFill>
                  <a:srgbClr val="898989"/>
                </a:solidFill>
              </a:rPr>
              <a:pPr eaLnBrk="1" hangingPunct="1"/>
              <a:t>16 April 2015</a:t>
            </a:fld>
            <a:endParaRPr lang="en-US" sz="1200">
              <a:solidFill>
                <a:srgbClr val="898989"/>
              </a:solidFill>
            </a:endParaRPr>
          </a:p>
        </p:txBody>
      </p:sp>
      <p:sp>
        <p:nvSpPr>
          <p:cNvPr id="5" name="Footer Placeholder 4"/>
          <p:cNvSpPr>
            <a:spLocks noGrp="1"/>
          </p:cNvSpPr>
          <p:nvPr>
            <p:ph type="ftr" sz="quarter" idx="11"/>
          </p:nvPr>
        </p:nvSpPr>
        <p:spPr/>
        <p:txBody>
          <a:bodyPr/>
          <a:lstStyle/>
          <a:p>
            <a:pPr>
              <a:defRPr/>
            </a:pPr>
            <a:r>
              <a:rPr lang="en-US"/>
              <a:t>Copyright Tom@Gilb.com 2013</a:t>
            </a:r>
          </a:p>
        </p:txBody>
      </p:sp>
      <p:sp>
        <p:nvSpPr>
          <p:cNvPr id="43013"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545F060D-7F12-2049-907A-C2BCFD3B9770}" type="slidenum">
              <a:rPr lang="en-US" sz="1200">
                <a:solidFill>
                  <a:srgbClr val="898989"/>
                </a:solidFill>
              </a:rPr>
              <a:pPr eaLnBrk="1" hangingPunct="1"/>
              <a:t>42</a:t>
            </a:fld>
            <a:endParaRPr lang="en-US" sz="1200">
              <a:solidFill>
                <a:srgbClr val="898989"/>
              </a:solidFill>
            </a:endParaRPr>
          </a:p>
        </p:txBody>
      </p:sp>
      <p:pic>
        <p:nvPicPr>
          <p:cNvPr id="2" name="Picture 1" descr="POSEM Cover 200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77675" y="-1"/>
            <a:ext cx="1328577" cy="1771435"/>
          </a:xfrm>
          <a:prstGeom prst="rect">
            <a:avLst/>
          </a:prstGeom>
        </p:spPr>
      </p:pic>
      <p:sp>
        <p:nvSpPr>
          <p:cNvPr id="4" name="TextBox 3"/>
          <p:cNvSpPr txBox="1"/>
          <p:nvPr/>
        </p:nvSpPr>
        <p:spPr>
          <a:xfrm>
            <a:off x="1738804" y="3084085"/>
            <a:ext cx="4974578" cy="341632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3600" b="1" dirty="0" smtClean="0">
                <a:latin typeface="Arial" charset="0"/>
                <a:ea typeface="MS PGothic" charset="0"/>
                <a:cs typeface="Arial" charset="0"/>
              </a:rPr>
              <a:t>iteration process trying to meet cost targets by </a:t>
            </a:r>
            <a:r>
              <a:rPr lang="en-US" sz="3600" b="1" u="sng" dirty="0" smtClean="0">
                <a:latin typeface="Arial" charset="0"/>
                <a:ea typeface="MS PGothic" charset="0"/>
                <a:cs typeface="Arial" charset="0"/>
              </a:rPr>
              <a:t>either</a:t>
            </a:r>
            <a:r>
              <a:rPr lang="en-US" sz="3600" b="1" dirty="0" smtClean="0">
                <a:latin typeface="Arial" charset="0"/>
                <a:ea typeface="MS PGothic" charset="0"/>
                <a:cs typeface="Arial" charset="0"/>
              </a:rPr>
              <a:t> </a:t>
            </a:r>
            <a:r>
              <a:rPr lang="en-US" sz="3600" b="1" i="1" dirty="0" smtClean="0">
                <a:latin typeface="Arial" charset="0"/>
                <a:ea typeface="MS PGothic" charset="0"/>
                <a:cs typeface="Arial" charset="0"/>
              </a:rPr>
              <a:t>redesign</a:t>
            </a:r>
            <a:r>
              <a:rPr lang="en-US" sz="3600" b="1" dirty="0" smtClean="0">
                <a:latin typeface="Arial" charset="0"/>
                <a:ea typeface="MS PGothic" charset="0"/>
                <a:cs typeface="Arial" charset="0"/>
              </a:rPr>
              <a:t> or by </a:t>
            </a:r>
            <a:r>
              <a:rPr lang="en-US" sz="3600" b="1" i="1" dirty="0" smtClean="0">
                <a:latin typeface="Arial" charset="0"/>
                <a:ea typeface="MS PGothic" charset="0"/>
                <a:cs typeface="Arial" charset="0"/>
              </a:rPr>
              <a:t>sacrificing</a:t>
            </a:r>
            <a:r>
              <a:rPr lang="en-US" sz="3600" b="1" dirty="0" smtClean="0">
                <a:latin typeface="Arial" charset="0"/>
                <a:ea typeface="MS PGothic" charset="0"/>
                <a:cs typeface="Arial" charset="0"/>
              </a:rPr>
              <a:t> 'planned capability’</a:t>
            </a:r>
            <a:endParaRPr lang="en-GB" sz="3600" dirty="0"/>
          </a:p>
        </p:txBody>
      </p:sp>
    </p:spTree>
    <p:extLst>
      <p:ext uri="{BB962C8B-B14F-4D97-AF65-F5344CB8AC3E}">
        <p14:creationId xmlns:p14="http://schemas.microsoft.com/office/powerpoint/2010/main" val="3159175125"/>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1"/>
          <p:cNvSpPr>
            <a:spLocks noGrp="1"/>
          </p:cNvSpPr>
          <p:nvPr>
            <p:ph type="title"/>
          </p:nvPr>
        </p:nvSpPr>
        <p:spPr>
          <a:xfrm>
            <a:off x="457200" y="274638"/>
            <a:ext cx="7706796" cy="1143000"/>
          </a:xfrm>
        </p:spPr>
        <p:txBody>
          <a:bodyPr>
            <a:normAutofit fontScale="90000"/>
          </a:bodyPr>
          <a:lstStyle/>
          <a:p>
            <a:r>
              <a:rPr lang="en-US" dirty="0" err="1" smtClean="0">
                <a:latin typeface="Calibri" charset="0"/>
                <a:ea typeface="MS PGothic" charset="0"/>
              </a:rPr>
              <a:t>Quinnan</a:t>
            </a:r>
            <a:r>
              <a:rPr lang="en-US" dirty="0" smtClean="0">
                <a:latin typeface="Calibri" charset="0"/>
                <a:ea typeface="MS PGothic" charset="0"/>
              </a:rPr>
              <a:t>: IBM FSD Cleanroom</a:t>
            </a:r>
            <a:br>
              <a:rPr lang="en-US" dirty="0" smtClean="0">
                <a:latin typeface="Calibri" charset="0"/>
                <a:ea typeface="MS PGothic" charset="0"/>
              </a:rPr>
            </a:br>
            <a:r>
              <a:rPr lang="en-US" i="1" dirty="0" smtClean="0">
                <a:latin typeface="Calibri" charset="0"/>
                <a:ea typeface="MS PGothic" charset="0"/>
              </a:rPr>
              <a:t>Dynamic Design to Cost</a:t>
            </a:r>
            <a:endParaRPr lang="en-GB" i="1" dirty="0">
              <a:latin typeface="Calibri" charset="0"/>
              <a:ea typeface="MS PGothic" charset="0"/>
            </a:endParaRPr>
          </a:p>
        </p:txBody>
      </p:sp>
      <p:sp>
        <p:nvSpPr>
          <p:cNvPr id="43010" name="Content Placeholder 2"/>
          <p:cNvSpPr>
            <a:spLocks noGrp="1"/>
          </p:cNvSpPr>
          <p:nvPr>
            <p:ph idx="1"/>
          </p:nvPr>
        </p:nvSpPr>
        <p:spPr/>
        <p:txBody>
          <a:bodyPr>
            <a:normAutofit fontScale="92500" lnSpcReduction="20000"/>
          </a:bodyPr>
          <a:lstStyle/>
          <a:p>
            <a:pPr marL="0" indent="0">
              <a:buFont typeface="Arial" charset="0"/>
              <a:buNone/>
            </a:pPr>
            <a:r>
              <a:rPr lang="en-US" sz="1200" b="1" dirty="0" err="1">
                <a:latin typeface="Arial" charset="0"/>
                <a:ea typeface="MS PGothic" charset="0"/>
                <a:cs typeface="Arial" charset="0"/>
              </a:rPr>
              <a:t>Quinnan</a:t>
            </a:r>
            <a:r>
              <a:rPr lang="en-US" sz="1200" b="1" dirty="0">
                <a:latin typeface="Arial" charset="0"/>
                <a:ea typeface="MS PGothic" charset="0"/>
                <a:cs typeface="Arial" charset="0"/>
              </a:rPr>
              <a:t> describes the process control loop used by IBM FSD to ensure that cost targets are met.</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'Cost management. . . yields valid cost plans linked to technical performance. Our practice carries cost management farther by introducing </a:t>
            </a:r>
            <a:r>
              <a:rPr lang="en-US" sz="1200" b="1" u="sng" dirty="0">
                <a:latin typeface="Arial" charset="0"/>
                <a:ea typeface="MS PGothic" charset="0"/>
                <a:cs typeface="Arial" charset="0"/>
              </a:rPr>
              <a:t>design-to-cost guidance. </a:t>
            </a:r>
            <a:r>
              <a:rPr lang="en-US" sz="1200" b="1" dirty="0">
                <a:latin typeface="Arial" charset="0"/>
                <a:ea typeface="MS PGothic" charset="0"/>
                <a:cs typeface="Arial" charset="0"/>
              </a:rPr>
              <a:t>Design, development, and managerial practices are applied in an integrated way to ensure that software technical management is consistent with cost management. The method [illustrated in this book by Figure 7.10] consists </a:t>
            </a:r>
            <a:r>
              <a:rPr lang="en-US" sz="1200" b="1" u="sng" dirty="0">
                <a:latin typeface="Arial" charset="0"/>
                <a:ea typeface="MS PGothic" charset="0"/>
                <a:cs typeface="Arial" charset="0"/>
              </a:rPr>
              <a:t>of developing a design, estimating its cost, and ensuring that the design is cost-effective.' (p. 473)</a:t>
            </a:r>
          </a:p>
          <a:p>
            <a:pPr marL="0" indent="0">
              <a:buFont typeface="Arial" charset="0"/>
              <a:buNone/>
            </a:pPr>
            <a:r>
              <a:rPr lang="en-US" sz="1200" b="1" u="sng"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He goes on to describe a design iteration </a:t>
            </a:r>
            <a:r>
              <a:rPr lang="en-US" sz="1200" b="1" u="sng" dirty="0">
                <a:latin typeface="Arial" charset="0"/>
                <a:ea typeface="MS PGothic" charset="0"/>
                <a:cs typeface="Arial" charset="0"/>
              </a:rPr>
              <a:t>process trying to meet cost targets by either redesign or by sacrificing 'planned capabilit</a:t>
            </a:r>
            <a:r>
              <a:rPr lang="en-US" sz="1200" b="1" dirty="0">
                <a:latin typeface="Arial" charset="0"/>
                <a:ea typeface="MS PGothic" charset="0"/>
                <a:cs typeface="Arial" charset="0"/>
              </a:rPr>
              <a:t>y.' When a satisfactory design at cost target is achieved for a single increment, the 'development of each increment can proceed concurrently with the program design of the others.'</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a:t>
            </a:r>
            <a:r>
              <a:rPr lang="en-US" sz="1200" b="1" u="sng" dirty="0">
                <a:latin typeface="Arial" charset="0"/>
                <a:ea typeface="MS PGothic" charset="0"/>
                <a:cs typeface="Arial" charset="0"/>
              </a:rPr>
              <a:t>Design is an iterative process </a:t>
            </a:r>
            <a:r>
              <a:rPr lang="en-US" sz="1200" b="1" dirty="0">
                <a:latin typeface="Arial" charset="0"/>
                <a:ea typeface="MS PGothic" charset="0"/>
                <a:cs typeface="Arial" charset="0"/>
              </a:rPr>
              <a:t>in which each design level is a refinement of the previous level.' (p. 474)</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It is clear from this that they avoid the big bang cost estimation approach. Not only do they iterate in seeking the appropriate balance between cost and design for a single increment, but </a:t>
            </a:r>
            <a:r>
              <a:rPr lang="en-US" sz="1200" b="1" u="sng" dirty="0">
                <a:latin typeface="Arial" charset="0"/>
                <a:ea typeface="MS PGothic" charset="0"/>
                <a:cs typeface="Arial" charset="0"/>
              </a:rPr>
              <a:t>they iterate through a series of increments, thus reducing the complexity of the task,</a:t>
            </a:r>
            <a:r>
              <a:rPr lang="en-US" sz="1200" b="1" dirty="0">
                <a:latin typeface="Arial" charset="0"/>
                <a:ea typeface="MS PGothic" charset="0"/>
                <a:cs typeface="Arial" charset="0"/>
              </a:rPr>
              <a:t> </a:t>
            </a:r>
            <a:r>
              <a:rPr lang="en-US" sz="1200" b="1" u="sng" dirty="0">
                <a:latin typeface="Arial" charset="0"/>
                <a:ea typeface="MS PGothic" charset="0"/>
                <a:cs typeface="Arial" charset="0"/>
              </a:rPr>
              <a:t>and increasing the probability of learning from experience</a:t>
            </a:r>
            <a:r>
              <a:rPr lang="en-US" sz="1200" b="1" dirty="0">
                <a:latin typeface="Arial" charset="0"/>
                <a:ea typeface="MS PGothic" charset="0"/>
                <a:cs typeface="Arial" charset="0"/>
              </a:rPr>
              <a:t>, won as each increment develops, and </a:t>
            </a:r>
            <a:r>
              <a:rPr lang="en-US" sz="1200" b="1" u="sng" dirty="0">
                <a:latin typeface="Arial" charset="0"/>
                <a:ea typeface="MS PGothic" charset="0"/>
                <a:cs typeface="Arial" charset="0"/>
              </a:rPr>
              <a:t>as the true cost of the increment becomes a fac</a:t>
            </a:r>
            <a:r>
              <a:rPr lang="en-US" sz="1200" b="1" dirty="0">
                <a:latin typeface="Arial" charset="0"/>
                <a:ea typeface="MS PGothic" charset="0"/>
                <a:cs typeface="Arial" charset="0"/>
              </a:rPr>
              <a:t>t.</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'When the development and test of an increment are complete, </a:t>
            </a:r>
            <a:r>
              <a:rPr lang="en-US" sz="1200" b="1" u="sng" dirty="0">
                <a:latin typeface="Arial" charset="0"/>
                <a:ea typeface="MS PGothic" charset="0"/>
                <a:cs typeface="Arial" charset="0"/>
              </a:rPr>
              <a:t>an estimate to complete the remaining increments is computed</a:t>
            </a:r>
            <a:r>
              <a:rPr lang="en-US" sz="1200" b="1" dirty="0">
                <a:latin typeface="Arial" charset="0"/>
                <a:ea typeface="MS PGothic" charset="0"/>
                <a:cs typeface="Arial" charset="0"/>
              </a:rPr>
              <a:t>.' (p. 474)</a:t>
            </a:r>
          </a:p>
          <a:p>
            <a:pPr marL="0" indent="0">
              <a:buFont typeface="Arial" charset="0"/>
              <a:buNone/>
            </a:pPr>
            <a:r>
              <a:rPr lang="en-US" sz="1200" dirty="0">
                <a:latin typeface="Calibri" charset="0"/>
                <a:ea typeface="MS PGothic" charset="0"/>
              </a:rPr>
              <a:t>Source: Robert E. </a:t>
            </a:r>
            <a:r>
              <a:rPr lang="en-US" sz="1200" dirty="0" err="1">
                <a:latin typeface="Calibri" charset="0"/>
                <a:ea typeface="MS PGothic" charset="0"/>
              </a:rPr>
              <a:t>Quinnan</a:t>
            </a:r>
            <a:r>
              <a:rPr lang="en-US" sz="1200" dirty="0">
                <a:latin typeface="Calibri" charset="0"/>
                <a:ea typeface="MS PGothic" charset="0"/>
              </a:rPr>
              <a:t>, 'Software Engineering Management Practices', IBM Systems Journal, Vol. 19, No. 4, 1980, pp. 466~</a:t>
            </a:r>
            <a:r>
              <a:rPr lang="en-US" sz="1200" dirty="0" smtClean="0">
                <a:latin typeface="Calibri" charset="0"/>
                <a:ea typeface="MS PGothic" charset="0"/>
              </a:rPr>
              <a:t>77</a:t>
            </a:r>
          </a:p>
          <a:p>
            <a:pPr marL="0" indent="0">
              <a:buFont typeface="Arial" charset="0"/>
              <a:buNone/>
            </a:pPr>
            <a:r>
              <a:rPr lang="en-US" sz="1200" dirty="0" smtClean="0">
                <a:latin typeface="Calibri" charset="0"/>
                <a:ea typeface="MS PGothic" charset="0"/>
              </a:rPr>
              <a:t>This text is cut from Gilb: The Principles of Software Engineering Management, 1988</a:t>
            </a:r>
            <a:endParaRPr lang="en-US" sz="1200" dirty="0">
              <a:latin typeface="Calibri" charset="0"/>
              <a:ea typeface="MS PGothic" charset="0"/>
            </a:endParaRPr>
          </a:p>
          <a:p>
            <a:pPr marL="0" indent="0">
              <a:buFont typeface="Arial" charset="0"/>
              <a:buNone/>
            </a:pPr>
            <a:endParaRPr lang="en-US" sz="1200" b="1" dirty="0">
              <a:latin typeface="Arial" charset="0"/>
              <a:ea typeface="MS PGothic" charset="0"/>
              <a:cs typeface="Arial" charset="0"/>
            </a:endParaRP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endParaRPr lang="en-GB" sz="1200" b="1" dirty="0">
              <a:latin typeface="Arial" charset="0"/>
              <a:ea typeface="MS PGothic" charset="0"/>
              <a:cs typeface="Arial" charset="0"/>
            </a:endParaRPr>
          </a:p>
        </p:txBody>
      </p:sp>
      <p:sp>
        <p:nvSpPr>
          <p:cNvPr id="43011" name="Date Placeholder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4ABE7945-08D6-A741-ABFE-9CC4C185AF4F}" type="datetime3">
              <a:rPr lang="en-GB" sz="1200">
                <a:solidFill>
                  <a:srgbClr val="898989"/>
                </a:solidFill>
              </a:rPr>
              <a:pPr eaLnBrk="1" hangingPunct="1"/>
              <a:t>16 April 2015</a:t>
            </a:fld>
            <a:endParaRPr lang="en-US" sz="1200">
              <a:solidFill>
                <a:srgbClr val="898989"/>
              </a:solidFill>
            </a:endParaRPr>
          </a:p>
        </p:txBody>
      </p:sp>
      <p:sp>
        <p:nvSpPr>
          <p:cNvPr id="5" name="Footer Placeholder 4"/>
          <p:cNvSpPr>
            <a:spLocks noGrp="1"/>
          </p:cNvSpPr>
          <p:nvPr>
            <p:ph type="ftr" sz="quarter" idx="11"/>
          </p:nvPr>
        </p:nvSpPr>
        <p:spPr/>
        <p:txBody>
          <a:bodyPr/>
          <a:lstStyle/>
          <a:p>
            <a:pPr>
              <a:defRPr/>
            </a:pPr>
            <a:r>
              <a:rPr lang="en-US"/>
              <a:t>Copyright Tom@Gilb.com 2013</a:t>
            </a:r>
          </a:p>
        </p:txBody>
      </p:sp>
      <p:sp>
        <p:nvSpPr>
          <p:cNvPr id="43013"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545F060D-7F12-2049-907A-C2BCFD3B9770}" type="slidenum">
              <a:rPr lang="en-US" sz="1200">
                <a:solidFill>
                  <a:srgbClr val="898989"/>
                </a:solidFill>
              </a:rPr>
              <a:pPr eaLnBrk="1" hangingPunct="1"/>
              <a:t>43</a:t>
            </a:fld>
            <a:endParaRPr lang="en-US" sz="1200">
              <a:solidFill>
                <a:srgbClr val="898989"/>
              </a:solidFill>
            </a:endParaRPr>
          </a:p>
        </p:txBody>
      </p:sp>
      <p:pic>
        <p:nvPicPr>
          <p:cNvPr id="2" name="Picture 1" descr="POSEM Cover 200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77675" y="-1"/>
            <a:ext cx="1328577" cy="1771435"/>
          </a:xfrm>
          <a:prstGeom prst="rect">
            <a:avLst/>
          </a:prstGeom>
        </p:spPr>
      </p:pic>
      <p:sp>
        <p:nvSpPr>
          <p:cNvPr id="4" name="TextBox 3"/>
          <p:cNvSpPr txBox="1"/>
          <p:nvPr/>
        </p:nvSpPr>
        <p:spPr>
          <a:xfrm>
            <a:off x="457201" y="1526931"/>
            <a:ext cx="8025286" cy="2800766"/>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endParaRPr lang="en-US" sz="8800" b="1" spc="300" baseline="30000" dirty="0" smtClean="0">
              <a:latin typeface="Arial" charset="0"/>
              <a:ea typeface="MS PGothic" charset="0"/>
              <a:cs typeface="Arial" charset="0"/>
            </a:endParaRPr>
          </a:p>
          <a:p>
            <a:pPr algn="ctr"/>
            <a:r>
              <a:rPr lang="en-US" sz="8800" b="1" spc="300" baseline="30000" dirty="0" smtClean="0">
                <a:latin typeface="Arial" charset="0"/>
                <a:ea typeface="MS PGothic" charset="0"/>
                <a:cs typeface="Arial" charset="0"/>
              </a:rPr>
              <a:t>Design is an iterative process </a:t>
            </a:r>
            <a:endParaRPr lang="en-GB" sz="8800" spc="300" baseline="30000" dirty="0"/>
          </a:p>
        </p:txBody>
      </p:sp>
    </p:spTree>
    <p:extLst>
      <p:ext uri="{BB962C8B-B14F-4D97-AF65-F5344CB8AC3E}">
        <p14:creationId xmlns:p14="http://schemas.microsoft.com/office/powerpoint/2010/main" val="2669109508"/>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1"/>
          <p:cNvSpPr>
            <a:spLocks noGrp="1"/>
          </p:cNvSpPr>
          <p:nvPr>
            <p:ph type="title"/>
          </p:nvPr>
        </p:nvSpPr>
        <p:spPr>
          <a:xfrm>
            <a:off x="457200" y="274638"/>
            <a:ext cx="7706796" cy="1143000"/>
          </a:xfrm>
        </p:spPr>
        <p:txBody>
          <a:bodyPr>
            <a:normAutofit fontScale="90000"/>
          </a:bodyPr>
          <a:lstStyle/>
          <a:p>
            <a:r>
              <a:rPr lang="en-US" dirty="0" err="1" smtClean="0">
                <a:latin typeface="Calibri" charset="0"/>
                <a:ea typeface="MS PGothic" charset="0"/>
              </a:rPr>
              <a:t>Quinnan</a:t>
            </a:r>
            <a:r>
              <a:rPr lang="en-US" dirty="0" smtClean="0">
                <a:latin typeface="Calibri" charset="0"/>
                <a:ea typeface="MS PGothic" charset="0"/>
              </a:rPr>
              <a:t>: IBM FSD Cleanroom</a:t>
            </a:r>
            <a:br>
              <a:rPr lang="en-US" dirty="0" smtClean="0">
                <a:latin typeface="Calibri" charset="0"/>
                <a:ea typeface="MS PGothic" charset="0"/>
              </a:rPr>
            </a:br>
            <a:r>
              <a:rPr lang="en-US" i="1" dirty="0" smtClean="0">
                <a:latin typeface="Calibri" charset="0"/>
                <a:ea typeface="MS PGothic" charset="0"/>
              </a:rPr>
              <a:t>Dynamic Design to Cost</a:t>
            </a:r>
            <a:endParaRPr lang="en-GB" i="1" dirty="0">
              <a:latin typeface="Calibri" charset="0"/>
              <a:ea typeface="MS PGothic" charset="0"/>
            </a:endParaRPr>
          </a:p>
        </p:txBody>
      </p:sp>
      <p:sp>
        <p:nvSpPr>
          <p:cNvPr id="43010" name="Content Placeholder 2"/>
          <p:cNvSpPr>
            <a:spLocks noGrp="1"/>
          </p:cNvSpPr>
          <p:nvPr>
            <p:ph idx="1"/>
          </p:nvPr>
        </p:nvSpPr>
        <p:spPr/>
        <p:txBody>
          <a:bodyPr>
            <a:normAutofit fontScale="92500" lnSpcReduction="20000"/>
          </a:bodyPr>
          <a:lstStyle/>
          <a:p>
            <a:pPr marL="0" indent="0">
              <a:buFont typeface="Arial" charset="0"/>
              <a:buNone/>
            </a:pPr>
            <a:r>
              <a:rPr lang="en-US" sz="1200" b="1" dirty="0" err="1">
                <a:latin typeface="Arial" charset="0"/>
                <a:ea typeface="MS PGothic" charset="0"/>
                <a:cs typeface="Arial" charset="0"/>
              </a:rPr>
              <a:t>Quinnan</a:t>
            </a:r>
            <a:r>
              <a:rPr lang="en-US" sz="1200" b="1" dirty="0">
                <a:latin typeface="Arial" charset="0"/>
                <a:ea typeface="MS PGothic" charset="0"/>
                <a:cs typeface="Arial" charset="0"/>
              </a:rPr>
              <a:t> describes the process control loop used by IBM FSD to ensure that cost targets are met.</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'Cost management. . . yields valid cost plans linked to technical performance. Our practice carries cost management farther by introducing </a:t>
            </a:r>
            <a:r>
              <a:rPr lang="en-US" sz="1200" b="1" u="sng" dirty="0">
                <a:latin typeface="Arial" charset="0"/>
                <a:ea typeface="MS PGothic" charset="0"/>
                <a:cs typeface="Arial" charset="0"/>
              </a:rPr>
              <a:t>design-to-cost guidance. </a:t>
            </a:r>
            <a:r>
              <a:rPr lang="en-US" sz="1200" b="1" dirty="0">
                <a:latin typeface="Arial" charset="0"/>
                <a:ea typeface="MS PGothic" charset="0"/>
                <a:cs typeface="Arial" charset="0"/>
              </a:rPr>
              <a:t>Design, development, and managerial practices are applied in an integrated way to ensure that software technical management is consistent with cost management. The method [illustrated in this book by Figure 7.10] consists </a:t>
            </a:r>
            <a:r>
              <a:rPr lang="en-US" sz="1200" b="1" u="sng" dirty="0">
                <a:latin typeface="Arial" charset="0"/>
                <a:ea typeface="MS PGothic" charset="0"/>
                <a:cs typeface="Arial" charset="0"/>
              </a:rPr>
              <a:t>of developing a design, estimating its cost, and ensuring that the design is cost-effective.' (p. 473)</a:t>
            </a:r>
          </a:p>
          <a:p>
            <a:pPr marL="0" indent="0">
              <a:buFont typeface="Arial" charset="0"/>
              <a:buNone/>
            </a:pPr>
            <a:r>
              <a:rPr lang="en-US" sz="1200" b="1" u="sng"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He goes on to describe a design iteration </a:t>
            </a:r>
            <a:r>
              <a:rPr lang="en-US" sz="1200" b="1" u="sng" dirty="0">
                <a:latin typeface="Arial" charset="0"/>
                <a:ea typeface="MS PGothic" charset="0"/>
                <a:cs typeface="Arial" charset="0"/>
              </a:rPr>
              <a:t>process trying to meet cost targets by either redesign or by sacrificing 'planned capabilit</a:t>
            </a:r>
            <a:r>
              <a:rPr lang="en-US" sz="1200" b="1" dirty="0">
                <a:latin typeface="Arial" charset="0"/>
                <a:ea typeface="MS PGothic" charset="0"/>
                <a:cs typeface="Arial" charset="0"/>
              </a:rPr>
              <a:t>y.' When a satisfactory design at cost target is achieved for a single increment, the 'development of each increment can proceed concurrently with the program design of the others.'</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a:t>
            </a:r>
            <a:r>
              <a:rPr lang="en-US" sz="1200" b="1" u="sng" dirty="0">
                <a:latin typeface="Arial" charset="0"/>
                <a:ea typeface="MS PGothic" charset="0"/>
                <a:cs typeface="Arial" charset="0"/>
              </a:rPr>
              <a:t>Design is an iterative process </a:t>
            </a:r>
            <a:r>
              <a:rPr lang="en-US" sz="1200" b="1" dirty="0">
                <a:latin typeface="Arial" charset="0"/>
                <a:ea typeface="MS PGothic" charset="0"/>
                <a:cs typeface="Arial" charset="0"/>
              </a:rPr>
              <a:t>in which each design level is a refinement of the previous level.' (p. 474)</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It is clear from this that they avoid the big bang cost estimation approach. Not only do they iterate in seeking the appropriate balance between cost and design for a single increment, but </a:t>
            </a:r>
            <a:r>
              <a:rPr lang="en-US" sz="1200" b="1" u="sng" dirty="0">
                <a:latin typeface="Arial" charset="0"/>
                <a:ea typeface="MS PGothic" charset="0"/>
                <a:cs typeface="Arial" charset="0"/>
              </a:rPr>
              <a:t>they iterate through a series of increments, thus reducing the complexity of the task,</a:t>
            </a:r>
            <a:r>
              <a:rPr lang="en-US" sz="1200" b="1" dirty="0">
                <a:latin typeface="Arial" charset="0"/>
                <a:ea typeface="MS PGothic" charset="0"/>
                <a:cs typeface="Arial" charset="0"/>
              </a:rPr>
              <a:t> </a:t>
            </a:r>
            <a:r>
              <a:rPr lang="en-US" sz="1200" b="1" u="sng" dirty="0">
                <a:latin typeface="Arial" charset="0"/>
                <a:ea typeface="MS PGothic" charset="0"/>
                <a:cs typeface="Arial" charset="0"/>
              </a:rPr>
              <a:t>and increasing the probability of learning from experience</a:t>
            </a:r>
            <a:r>
              <a:rPr lang="en-US" sz="1200" b="1" dirty="0">
                <a:latin typeface="Arial" charset="0"/>
                <a:ea typeface="MS PGothic" charset="0"/>
                <a:cs typeface="Arial" charset="0"/>
              </a:rPr>
              <a:t>, won as each increment develops, and </a:t>
            </a:r>
            <a:r>
              <a:rPr lang="en-US" sz="1200" b="1" u="sng" dirty="0">
                <a:latin typeface="Arial" charset="0"/>
                <a:ea typeface="MS PGothic" charset="0"/>
                <a:cs typeface="Arial" charset="0"/>
              </a:rPr>
              <a:t>as the true cost of the increment becomes a fac</a:t>
            </a:r>
            <a:r>
              <a:rPr lang="en-US" sz="1200" b="1" dirty="0">
                <a:latin typeface="Arial" charset="0"/>
                <a:ea typeface="MS PGothic" charset="0"/>
                <a:cs typeface="Arial" charset="0"/>
              </a:rPr>
              <a:t>t.</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'When the development and test of an increment are complete, </a:t>
            </a:r>
            <a:r>
              <a:rPr lang="en-US" sz="1200" b="1" u="sng" dirty="0">
                <a:latin typeface="Arial" charset="0"/>
                <a:ea typeface="MS PGothic" charset="0"/>
                <a:cs typeface="Arial" charset="0"/>
              </a:rPr>
              <a:t>an estimate to complete the remaining increments is computed</a:t>
            </a:r>
            <a:r>
              <a:rPr lang="en-US" sz="1200" b="1" dirty="0">
                <a:latin typeface="Arial" charset="0"/>
                <a:ea typeface="MS PGothic" charset="0"/>
                <a:cs typeface="Arial" charset="0"/>
              </a:rPr>
              <a:t>.' (p. 474)</a:t>
            </a:r>
          </a:p>
          <a:p>
            <a:pPr marL="0" indent="0">
              <a:buFont typeface="Arial" charset="0"/>
              <a:buNone/>
            </a:pPr>
            <a:r>
              <a:rPr lang="en-US" sz="1200" dirty="0">
                <a:latin typeface="Calibri" charset="0"/>
                <a:ea typeface="MS PGothic" charset="0"/>
              </a:rPr>
              <a:t>Source: Robert E. </a:t>
            </a:r>
            <a:r>
              <a:rPr lang="en-US" sz="1200" dirty="0" err="1">
                <a:latin typeface="Calibri" charset="0"/>
                <a:ea typeface="MS PGothic" charset="0"/>
              </a:rPr>
              <a:t>Quinnan</a:t>
            </a:r>
            <a:r>
              <a:rPr lang="en-US" sz="1200" dirty="0">
                <a:latin typeface="Calibri" charset="0"/>
                <a:ea typeface="MS PGothic" charset="0"/>
              </a:rPr>
              <a:t>, 'Software Engineering Management Practices', IBM Systems Journal, Vol. 19, No. 4, 1980, pp. 466~</a:t>
            </a:r>
            <a:r>
              <a:rPr lang="en-US" sz="1200" dirty="0" smtClean="0">
                <a:latin typeface="Calibri" charset="0"/>
                <a:ea typeface="MS PGothic" charset="0"/>
              </a:rPr>
              <a:t>77</a:t>
            </a:r>
          </a:p>
          <a:p>
            <a:pPr marL="0" indent="0">
              <a:buFont typeface="Arial" charset="0"/>
              <a:buNone/>
            </a:pPr>
            <a:r>
              <a:rPr lang="en-US" sz="1200" dirty="0" smtClean="0">
                <a:latin typeface="Calibri" charset="0"/>
                <a:ea typeface="MS PGothic" charset="0"/>
              </a:rPr>
              <a:t>This text is cut from Gilb: The Principles of Software Engineering Management, 1988</a:t>
            </a:r>
            <a:endParaRPr lang="en-US" sz="1200" dirty="0">
              <a:latin typeface="Calibri" charset="0"/>
              <a:ea typeface="MS PGothic" charset="0"/>
            </a:endParaRPr>
          </a:p>
          <a:p>
            <a:pPr marL="0" indent="0">
              <a:buFont typeface="Arial" charset="0"/>
              <a:buNone/>
            </a:pPr>
            <a:endParaRPr lang="en-US" sz="1200" b="1" dirty="0">
              <a:latin typeface="Arial" charset="0"/>
              <a:ea typeface="MS PGothic" charset="0"/>
              <a:cs typeface="Arial" charset="0"/>
            </a:endParaRP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endParaRPr lang="en-GB" sz="1200" b="1" dirty="0">
              <a:latin typeface="Arial" charset="0"/>
              <a:ea typeface="MS PGothic" charset="0"/>
              <a:cs typeface="Arial" charset="0"/>
            </a:endParaRPr>
          </a:p>
        </p:txBody>
      </p:sp>
      <p:sp>
        <p:nvSpPr>
          <p:cNvPr id="43011" name="Date Placeholder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4ABE7945-08D6-A741-ABFE-9CC4C185AF4F}" type="datetime3">
              <a:rPr lang="en-GB" sz="1200">
                <a:solidFill>
                  <a:srgbClr val="898989"/>
                </a:solidFill>
              </a:rPr>
              <a:pPr eaLnBrk="1" hangingPunct="1"/>
              <a:t>16 April 2015</a:t>
            </a:fld>
            <a:endParaRPr lang="en-US" sz="1200">
              <a:solidFill>
                <a:srgbClr val="898989"/>
              </a:solidFill>
            </a:endParaRPr>
          </a:p>
        </p:txBody>
      </p:sp>
      <p:sp>
        <p:nvSpPr>
          <p:cNvPr id="5" name="Footer Placeholder 4"/>
          <p:cNvSpPr>
            <a:spLocks noGrp="1"/>
          </p:cNvSpPr>
          <p:nvPr>
            <p:ph type="ftr" sz="quarter" idx="11"/>
          </p:nvPr>
        </p:nvSpPr>
        <p:spPr/>
        <p:txBody>
          <a:bodyPr/>
          <a:lstStyle/>
          <a:p>
            <a:pPr>
              <a:defRPr/>
            </a:pPr>
            <a:r>
              <a:rPr lang="en-US"/>
              <a:t>Copyright Tom@Gilb.com 2013</a:t>
            </a:r>
          </a:p>
        </p:txBody>
      </p:sp>
      <p:sp>
        <p:nvSpPr>
          <p:cNvPr id="43013"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545F060D-7F12-2049-907A-C2BCFD3B9770}" type="slidenum">
              <a:rPr lang="en-US" sz="1200">
                <a:solidFill>
                  <a:srgbClr val="898989"/>
                </a:solidFill>
              </a:rPr>
              <a:pPr eaLnBrk="1" hangingPunct="1"/>
              <a:t>44</a:t>
            </a:fld>
            <a:endParaRPr lang="en-US" sz="1200">
              <a:solidFill>
                <a:srgbClr val="898989"/>
              </a:solidFill>
            </a:endParaRPr>
          </a:p>
        </p:txBody>
      </p:sp>
      <p:pic>
        <p:nvPicPr>
          <p:cNvPr id="2" name="Picture 1" descr="POSEM Cover 200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77675" y="-1"/>
            <a:ext cx="1328577" cy="1771435"/>
          </a:xfrm>
          <a:prstGeom prst="rect">
            <a:avLst/>
          </a:prstGeom>
        </p:spPr>
      </p:pic>
      <p:sp>
        <p:nvSpPr>
          <p:cNvPr id="4" name="TextBox 3"/>
          <p:cNvSpPr txBox="1"/>
          <p:nvPr/>
        </p:nvSpPr>
        <p:spPr>
          <a:xfrm>
            <a:off x="457201" y="1950235"/>
            <a:ext cx="8025286" cy="341632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3600" b="1" dirty="0" smtClean="0">
                <a:latin typeface="Arial" charset="0"/>
                <a:ea typeface="MS PGothic" charset="0"/>
                <a:cs typeface="Arial" charset="0"/>
              </a:rPr>
              <a:t>but they iterate through a series of increments, </a:t>
            </a:r>
          </a:p>
          <a:p>
            <a:pPr algn="ctr"/>
            <a:r>
              <a:rPr lang="en-US" sz="3600" b="1" dirty="0" smtClean="0">
                <a:latin typeface="Arial" charset="0"/>
                <a:ea typeface="MS PGothic" charset="0"/>
                <a:cs typeface="Arial" charset="0"/>
              </a:rPr>
              <a:t>thus </a:t>
            </a:r>
            <a:r>
              <a:rPr lang="en-US" sz="3600" b="1" i="1" dirty="0" smtClean="0">
                <a:latin typeface="Arial" charset="0"/>
                <a:ea typeface="MS PGothic" charset="0"/>
                <a:cs typeface="Arial" charset="0"/>
              </a:rPr>
              <a:t>reducing the complexity of the task</a:t>
            </a:r>
            <a:r>
              <a:rPr lang="en-US" sz="3600" b="1" dirty="0" smtClean="0">
                <a:latin typeface="Arial" charset="0"/>
                <a:ea typeface="MS PGothic" charset="0"/>
                <a:cs typeface="Arial" charset="0"/>
              </a:rPr>
              <a:t>, </a:t>
            </a:r>
          </a:p>
          <a:p>
            <a:pPr algn="ctr"/>
            <a:r>
              <a:rPr lang="en-US" sz="3600" b="1" dirty="0" smtClean="0">
                <a:latin typeface="Arial" charset="0"/>
                <a:ea typeface="MS PGothic" charset="0"/>
                <a:cs typeface="Arial" charset="0"/>
              </a:rPr>
              <a:t>and </a:t>
            </a:r>
            <a:r>
              <a:rPr lang="en-US" sz="3600" b="1" i="1" dirty="0" smtClean="0">
                <a:latin typeface="Arial" charset="0"/>
                <a:ea typeface="MS PGothic" charset="0"/>
                <a:cs typeface="Arial" charset="0"/>
              </a:rPr>
              <a:t>increasing the probability of learning from experience</a:t>
            </a:r>
            <a:endParaRPr lang="en-GB" sz="3600" i="1" spc="300" baseline="30000" dirty="0"/>
          </a:p>
        </p:txBody>
      </p:sp>
    </p:spTree>
    <p:extLst>
      <p:ext uri="{BB962C8B-B14F-4D97-AF65-F5344CB8AC3E}">
        <p14:creationId xmlns:p14="http://schemas.microsoft.com/office/powerpoint/2010/main" val="3127983463"/>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1"/>
          <p:cNvSpPr>
            <a:spLocks noGrp="1"/>
          </p:cNvSpPr>
          <p:nvPr>
            <p:ph type="title"/>
          </p:nvPr>
        </p:nvSpPr>
        <p:spPr>
          <a:xfrm>
            <a:off x="457200" y="274638"/>
            <a:ext cx="7706796" cy="1143000"/>
          </a:xfrm>
        </p:spPr>
        <p:txBody>
          <a:bodyPr>
            <a:normAutofit fontScale="90000"/>
          </a:bodyPr>
          <a:lstStyle/>
          <a:p>
            <a:r>
              <a:rPr lang="en-US" dirty="0" err="1" smtClean="0">
                <a:latin typeface="Calibri" charset="0"/>
                <a:ea typeface="MS PGothic" charset="0"/>
              </a:rPr>
              <a:t>Quinnan</a:t>
            </a:r>
            <a:r>
              <a:rPr lang="en-US" dirty="0" smtClean="0">
                <a:latin typeface="Calibri" charset="0"/>
                <a:ea typeface="MS PGothic" charset="0"/>
              </a:rPr>
              <a:t>: IBM FSD Cleanroom</a:t>
            </a:r>
            <a:br>
              <a:rPr lang="en-US" dirty="0" smtClean="0">
                <a:latin typeface="Calibri" charset="0"/>
                <a:ea typeface="MS PGothic" charset="0"/>
              </a:rPr>
            </a:br>
            <a:r>
              <a:rPr lang="en-US" i="1" dirty="0" smtClean="0">
                <a:latin typeface="Calibri" charset="0"/>
                <a:ea typeface="MS PGothic" charset="0"/>
              </a:rPr>
              <a:t>Dynamic Design to Cost</a:t>
            </a:r>
            <a:endParaRPr lang="en-GB" i="1" dirty="0">
              <a:latin typeface="Calibri" charset="0"/>
              <a:ea typeface="MS PGothic" charset="0"/>
            </a:endParaRPr>
          </a:p>
        </p:txBody>
      </p:sp>
      <p:sp>
        <p:nvSpPr>
          <p:cNvPr id="43010" name="Content Placeholder 2"/>
          <p:cNvSpPr>
            <a:spLocks noGrp="1"/>
          </p:cNvSpPr>
          <p:nvPr>
            <p:ph idx="1"/>
          </p:nvPr>
        </p:nvSpPr>
        <p:spPr/>
        <p:txBody>
          <a:bodyPr>
            <a:normAutofit fontScale="92500" lnSpcReduction="20000"/>
          </a:bodyPr>
          <a:lstStyle/>
          <a:p>
            <a:pPr marL="0" indent="0">
              <a:buFont typeface="Arial" charset="0"/>
              <a:buNone/>
            </a:pPr>
            <a:r>
              <a:rPr lang="en-US" sz="1200" b="1" dirty="0" err="1">
                <a:latin typeface="Arial" charset="0"/>
                <a:ea typeface="MS PGothic" charset="0"/>
                <a:cs typeface="Arial" charset="0"/>
              </a:rPr>
              <a:t>Quinnan</a:t>
            </a:r>
            <a:r>
              <a:rPr lang="en-US" sz="1200" b="1" dirty="0">
                <a:latin typeface="Arial" charset="0"/>
                <a:ea typeface="MS PGothic" charset="0"/>
                <a:cs typeface="Arial" charset="0"/>
              </a:rPr>
              <a:t> describes the process control loop used by IBM FSD to ensure that cost targets are met.</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'Cost management. . . yields valid cost plans linked to technical performance. Our practice carries cost management farther by introducing </a:t>
            </a:r>
            <a:r>
              <a:rPr lang="en-US" sz="1200" b="1" u="sng" dirty="0">
                <a:latin typeface="Arial" charset="0"/>
                <a:ea typeface="MS PGothic" charset="0"/>
                <a:cs typeface="Arial" charset="0"/>
              </a:rPr>
              <a:t>design-to-cost guidance. </a:t>
            </a:r>
            <a:r>
              <a:rPr lang="en-US" sz="1200" b="1" dirty="0">
                <a:latin typeface="Arial" charset="0"/>
                <a:ea typeface="MS PGothic" charset="0"/>
                <a:cs typeface="Arial" charset="0"/>
              </a:rPr>
              <a:t>Design, development, and managerial practices are applied in an integrated way to ensure that software technical management is consistent with cost management. The method [illustrated in this book by Figure 7.10] consists </a:t>
            </a:r>
            <a:r>
              <a:rPr lang="en-US" sz="1200" b="1" u="sng" dirty="0">
                <a:latin typeface="Arial" charset="0"/>
                <a:ea typeface="MS PGothic" charset="0"/>
                <a:cs typeface="Arial" charset="0"/>
              </a:rPr>
              <a:t>of developing a design, estimating its cost, and ensuring that the design is cost-effective.' (p. 473)</a:t>
            </a:r>
          </a:p>
          <a:p>
            <a:pPr marL="0" indent="0">
              <a:buFont typeface="Arial" charset="0"/>
              <a:buNone/>
            </a:pPr>
            <a:r>
              <a:rPr lang="en-US" sz="1200" b="1" u="sng"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He goes on to describe a design iteration </a:t>
            </a:r>
            <a:r>
              <a:rPr lang="en-US" sz="1200" b="1" u="sng" dirty="0">
                <a:latin typeface="Arial" charset="0"/>
                <a:ea typeface="MS PGothic" charset="0"/>
                <a:cs typeface="Arial" charset="0"/>
              </a:rPr>
              <a:t>process trying to meet cost targets by either redesign or by sacrificing 'planned capabilit</a:t>
            </a:r>
            <a:r>
              <a:rPr lang="en-US" sz="1200" b="1" dirty="0">
                <a:latin typeface="Arial" charset="0"/>
                <a:ea typeface="MS PGothic" charset="0"/>
                <a:cs typeface="Arial" charset="0"/>
              </a:rPr>
              <a:t>y.' When a satisfactory design at cost target is achieved for a single increment, the 'development of each increment can proceed concurrently with the program design of the others.'</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a:t>
            </a:r>
            <a:r>
              <a:rPr lang="en-US" sz="1200" b="1" u="sng" dirty="0">
                <a:latin typeface="Arial" charset="0"/>
                <a:ea typeface="MS PGothic" charset="0"/>
                <a:cs typeface="Arial" charset="0"/>
              </a:rPr>
              <a:t>Design is an iterative process </a:t>
            </a:r>
            <a:r>
              <a:rPr lang="en-US" sz="1200" b="1" dirty="0">
                <a:latin typeface="Arial" charset="0"/>
                <a:ea typeface="MS PGothic" charset="0"/>
                <a:cs typeface="Arial" charset="0"/>
              </a:rPr>
              <a:t>in which each design level is a refinement of the previous level.' (p. 474)</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It is clear from this that they avoid the big bang cost estimation approach. Not only do they iterate in seeking the appropriate balance between cost and design for a single increment, but </a:t>
            </a:r>
            <a:r>
              <a:rPr lang="en-US" sz="1200" b="1" u="sng" dirty="0">
                <a:latin typeface="Arial" charset="0"/>
                <a:ea typeface="MS PGothic" charset="0"/>
                <a:cs typeface="Arial" charset="0"/>
              </a:rPr>
              <a:t>they iterate through a series of increments, thus reducing the complexity of the task,</a:t>
            </a:r>
            <a:r>
              <a:rPr lang="en-US" sz="1200" b="1" dirty="0">
                <a:latin typeface="Arial" charset="0"/>
                <a:ea typeface="MS PGothic" charset="0"/>
                <a:cs typeface="Arial" charset="0"/>
              </a:rPr>
              <a:t> </a:t>
            </a:r>
            <a:r>
              <a:rPr lang="en-US" sz="1200" b="1" u="sng" dirty="0">
                <a:latin typeface="Arial" charset="0"/>
                <a:ea typeface="MS PGothic" charset="0"/>
                <a:cs typeface="Arial" charset="0"/>
              </a:rPr>
              <a:t>and increasing the probability of learning from experience</a:t>
            </a:r>
            <a:r>
              <a:rPr lang="en-US" sz="1200" b="1" dirty="0">
                <a:latin typeface="Arial" charset="0"/>
                <a:ea typeface="MS PGothic" charset="0"/>
                <a:cs typeface="Arial" charset="0"/>
              </a:rPr>
              <a:t>, won as each increment develops, and </a:t>
            </a:r>
            <a:r>
              <a:rPr lang="en-US" sz="1200" b="1" u="sng" dirty="0">
                <a:latin typeface="Arial" charset="0"/>
                <a:ea typeface="MS PGothic" charset="0"/>
                <a:cs typeface="Arial" charset="0"/>
              </a:rPr>
              <a:t>as the true cost of the increment becomes a fac</a:t>
            </a:r>
            <a:r>
              <a:rPr lang="en-US" sz="1200" b="1" dirty="0">
                <a:latin typeface="Arial" charset="0"/>
                <a:ea typeface="MS PGothic" charset="0"/>
                <a:cs typeface="Arial" charset="0"/>
              </a:rPr>
              <a:t>t.</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'When the development and test of an increment are complete, </a:t>
            </a:r>
            <a:r>
              <a:rPr lang="en-US" sz="1200" b="1" u="sng" dirty="0">
                <a:latin typeface="Arial" charset="0"/>
                <a:ea typeface="MS PGothic" charset="0"/>
                <a:cs typeface="Arial" charset="0"/>
              </a:rPr>
              <a:t>an estimate to complete the remaining increments is computed</a:t>
            </a:r>
            <a:r>
              <a:rPr lang="en-US" sz="1200" b="1" dirty="0">
                <a:latin typeface="Arial" charset="0"/>
                <a:ea typeface="MS PGothic" charset="0"/>
                <a:cs typeface="Arial" charset="0"/>
              </a:rPr>
              <a:t>.' (p. 474)</a:t>
            </a:r>
          </a:p>
          <a:p>
            <a:pPr marL="0" indent="0">
              <a:buFont typeface="Arial" charset="0"/>
              <a:buNone/>
            </a:pPr>
            <a:r>
              <a:rPr lang="en-US" sz="1200" dirty="0">
                <a:latin typeface="Calibri" charset="0"/>
                <a:ea typeface="MS PGothic" charset="0"/>
              </a:rPr>
              <a:t>Source: Robert E. </a:t>
            </a:r>
            <a:r>
              <a:rPr lang="en-US" sz="1200" dirty="0" err="1">
                <a:latin typeface="Calibri" charset="0"/>
                <a:ea typeface="MS PGothic" charset="0"/>
              </a:rPr>
              <a:t>Quinnan</a:t>
            </a:r>
            <a:r>
              <a:rPr lang="en-US" sz="1200" dirty="0">
                <a:latin typeface="Calibri" charset="0"/>
                <a:ea typeface="MS PGothic" charset="0"/>
              </a:rPr>
              <a:t>, 'Software Engineering Management Practices', IBM Systems Journal, Vol. 19, No. 4, 1980, pp. 466~</a:t>
            </a:r>
            <a:r>
              <a:rPr lang="en-US" sz="1200" dirty="0" smtClean="0">
                <a:latin typeface="Calibri" charset="0"/>
                <a:ea typeface="MS PGothic" charset="0"/>
              </a:rPr>
              <a:t>77</a:t>
            </a:r>
          </a:p>
          <a:p>
            <a:pPr marL="0" indent="0">
              <a:buFont typeface="Arial" charset="0"/>
              <a:buNone/>
            </a:pPr>
            <a:r>
              <a:rPr lang="en-US" sz="1200" dirty="0" smtClean="0">
                <a:latin typeface="Calibri" charset="0"/>
                <a:ea typeface="MS PGothic" charset="0"/>
              </a:rPr>
              <a:t>This text is cut from Gilb: The Principles of Software Engineering Management, 1988</a:t>
            </a:r>
            <a:endParaRPr lang="en-US" sz="1200" dirty="0">
              <a:latin typeface="Calibri" charset="0"/>
              <a:ea typeface="MS PGothic" charset="0"/>
            </a:endParaRPr>
          </a:p>
          <a:p>
            <a:pPr marL="0" indent="0">
              <a:buFont typeface="Arial" charset="0"/>
              <a:buNone/>
            </a:pPr>
            <a:endParaRPr lang="en-US" sz="1200" b="1" dirty="0">
              <a:latin typeface="Arial" charset="0"/>
              <a:ea typeface="MS PGothic" charset="0"/>
              <a:cs typeface="Arial" charset="0"/>
            </a:endParaRP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endParaRPr lang="en-GB" sz="1200" b="1" dirty="0">
              <a:latin typeface="Arial" charset="0"/>
              <a:ea typeface="MS PGothic" charset="0"/>
              <a:cs typeface="Arial" charset="0"/>
            </a:endParaRPr>
          </a:p>
        </p:txBody>
      </p:sp>
      <p:sp>
        <p:nvSpPr>
          <p:cNvPr id="43011" name="Date Placeholder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4ABE7945-08D6-A741-ABFE-9CC4C185AF4F}" type="datetime3">
              <a:rPr lang="en-GB" sz="1200">
                <a:solidFill>
                  <a:srgbClr val="898989"/>
                </a:solidFill>
              </a:rPr>
              <a:pPr eaLnBrk="1" hangingPunct="1"/>
              <a:t>16 April 2015</a:t>
            </a:fld>
            <a:endParaRPr lang="en-US" sz="1200">
              <a:solidFill>
                <a:srgbClr val="898989"/>
              </a:solidFill>
            </a:endParaRPr>
          </a:p>
        </p:txBody>
      </p:sp>
      <p:sp>
        <p:nvSpPr>
          <p:cNvPr id="5" name="Footer Placeholder 4"/>
          <p:cNvSpPr>
            <a:spLocks noGrp="1"/>
          </p:cNvSpPr>
          <p:nvPr>
            <p:ph type="ftr" sz="quarter" idx="11"/>
          </p:nvPr>
        </p:nvSpPr>
        <p:spPr/>
        <p:txBody>
          <a:bodyPr/>
          <a:lstStyle/>
          <a:p>
            <a:pPr>
              <a:defRPr/>
            </a:pPr>
            <a:r>
              <a:rPr lang="en-US"/>
              <a:t>Copyright Tom@Gilb.com 2013</a:t>
            </a:r>
          </a:p>
        </p:txBody>
      </p:sp>
      <p:sp>
        <p:nvSpPr>
          <p:cNvPr id="43013"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545F060D-7F12-2049-907A-C2BCFD3B9770}" type="slidenum">
              <a:rPr lang="en-US" sz="1200">
                <a:solidFill>
                  <a:srgbClr val="898989"/>
                </a:solidFill>
              </a:rPr>
              <a:pPr eaLnBrk="1" hangingPunct="1"/>
              <a:t>45</a:t>
            </a:fld>
            <a:endParaRPr lang="en-US" sz="1200">
              <a:solidFill>
                <a:srgbClr val="898989"/>
              </a:solidFill>
            </a:endParaRPr>
          </a:p>
        </p:txBody>
      </p:sp>
      <p:pic>
        <p:nvPicPr>
          <p:cNvPr id="2" name="Picture 1" descr="POSEM Cover 200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77675" y="-1"/>
            <a:ext cx="1328577" cy="1771435"/>
          </a:xfrm>
          <a:prstGeom prst="rect">
            <a:avLst/>
          </a:prstGeom>
        </p:spPr>
      </p:pic>
      <p:sp>
        <p:nvSpPr>
          <p:cNvPr id="4" name="TextBox 3"/>
          <p:cNvSpPr txBox="1"/>
          <p:nvPr/>
        </p:nvSpPr>
        <p:spPr>
          <a:xfrm>
            <a:off x="457201" y="1950235"/>
            <a:ext cx="8025286" cy="341632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5400" b="1" dirty="0" smtClean="0">
                <a:latin typeface="Arial" charset="0"/>
                <a:ea typeface="MS PGothic" charset="0"/>
                <a:cs typeface="Arial" charset="0"/>
              </a:rPr>
              <a:t> an estimate to complete the remaining increments is computed</a:t>
            </a:r>
            <a:r>
              <a:rPr lang="en-US" sz="3600" b="1" dirty="0" smtClean="0">
                <a:latin typeface="Arial" charset="0"/>
                <a:ea typeface="MS PGothic" charset="0"/>
                <a:cs typeface="Arial" charset="0"/>
              </a:rPr>
              <a:t>.</a:t>
            </a:r>
            <a:endParaRPr lang="en-GB" sz="3600" i="1" spc="300" baseline="30000" dirty="0"/>
          </a:p>
        </p:txBody>
      </p:sp>
    </p:spTree>
    <p:extLst>
      <p:ext uri="{BB962C8B-B14F-4D97-AF65-F5344CB8AC3E}">
        <p14:creationId xmlns:p14="http://schemas.microsoft.com/office/powerpoint/2010/main" val="1116537271"/>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720312"/>
          </a:xfrm>
        </p:spPr>
        <p:txBody>
          <a:bodyPr>
            <a:normAutofit fontScale="90000"/>
          </a:bodyPr>
          <a:lstStyle/>
          <a:p>
            <a:pPr lvl="0"/>
            <a:r>
              <a:rPr lang="en-US" dirty="0" smtClean="0"/>
              <a:t>Principle 8. Change </a:t>
            </a:r>
            <a:r>
              <a:rPr lang="en-US" sz="4400" dirty="0" smtClean="0">
                <a:solidFill>
                  <a:srgbClr val="FF0000"/>
                </a:solidFill>
              </a:rPr>
              <a:t>requirements</a:t>
            </a:r>
            <a:r>
              <a:rPr lang="en-US" dirty="0" smtClean="0"/>
              <a:t>, </a:t>
            </a:r>
            <a:br>
              <a:rPr lang="en-US" dirty="0" smtClean="0"/>
            </a:br>
            <a:r>
              <a:rPr lang="en-US" dirty="0" smtClean="0"/>
              <a:t>based on quantified experience, </a:t>
            </a:r>
            <a:br>
              <a:rPr lang="en-US" dirty="0" smtClean="0"/>
            </a:br>
            <a:r>
              <a:rPr lang="en-US" dirty="0" smtClean="0"/>
              <a:t>new inputs: intelligent tradeoff.</a:t>
            </a:r>
            <a:endParaRPr lang="en-GB" dirty="0"/>
          </a:p>
        </p:txBody>
      </p:sp>
      <p:sp>
        <p:nvSpPr>
          <p:cNvPr id="16" name="Text Placeholder 15"/>
          <p:cNvSpPr>
            <a:spLocks noGrp="1"/>
          </p:cNvSpPr>
          <p:nvPr>
            <p:ph type="body" idx="1"/>
          </p:nvPr>
        </p:nvSpPr>
        <p:spPr>
          <a:xfrm>
            <a:off x="457200" y="1993362"/>
            <a:ext cx="4040188" cy="4414581"/>
          </a:xfrm>
        </p:spPr>
        <p:txBody>
          <a:bodyPr>
            <a:noAutofit/>
          </a:bodyPr>
          <a:lstStyle/>
          <a:p>
            <a:pPr algn="ctr"/>
            <a:r>
              <a:rPr lang="en-GB" sz="2800" dirty="0" smtClean="0"/>
              <a:t>Reduce the level or delivery time, of lower-priority requirements,</a:t>
            </a:r>
          </a:p>
          <a:p>
            <a:pPr algn="ctr"/>
            <a:r>
              <a:rPr lang="en-GB" sz="2800" dirty="0" smtClean="0"/>
              <a:t> in order to deliver high priority requirements </a:t>
            </a:r>
          </a:p>
          <a:p>
            <a:pPr algn="ctr"/>
            <a:r>
              <a:rPr lang="en-GB" sz="2800" dirty="0" smtClean="0"/>
              <a:t>on time, </a:t>
            </a:r>
          </a:p>
          <a:p>
            <a:pPr algn="ctr"/>
            <a:r>
              <a:rPr lang="en-GB" sz="2800" dirty="0" smtClean="0"/>
              <a:t>within budget, or at Goal levels.</a:t>
            </a:r>
            <a:endParaRPr lang="en-GB" sz="2800" dirty="0"/>
          </a:p>
        </p:txBody>
      </p:sp>
      <p:sp>
        <p:nvSpPr>
          <p:cNvPr id="17" name="Content Placeholder 16"/>
          <p:cNvSpPr>
            <a:spLocks noGrp="1"/>
          </p:cNvSpPr>
          <p:nvPr>
            <p:ph sz="quarter" idx="2"/>
          </p:nvPr>
        </p:nvSpPr>
        <p:spPr>
          <a:xfrm>
            <a:off x="457200" y="1993362"/>
            <a:ext cx="4040188" cy="4560824"/>
          </a:xfrm>
        </p:spPr>
        <p:txBody>
          <a:bodyPr/>
          <a:lstStyle/>
          <a:p>
            <a:r>
              <a:rPr lang="nb-NO" dirty="0" smtClean="0"/>
              <a:t> </a:t>
            </a:r>
          </a:p>
          <a:p>
            <a:endParaRPr lang="nb-NO" dirty="0"/>
          </a:p>
          <a:p>
            <a:endParaRPr lang="nb-NO" dirty="0" smtClean="0"/>
          </a:p>
          <a:p>
            <a:endParaRPr lang="nb-NO" dirty="0" smtClean="0"/>
          </a:p>
          <a:p>
            <a:endParaRPr lang="nb-NO" dirty="0" smtClean="0"/>
          </a:p>
          <a:p>
            <a:endParaRPr lang="nb-NO" dirty="0" smtClean="0"/>
          </a:p>
          <a:p>
            <a:endParaRPr lang="nb-NO" dirty="0"/>
          </a:p>
        </p:txBody>
      </p:sp>
      <p:sp>
        <p:nvSpPr>
          <p:cNvPr id="19" name="Content Placeholder 18"/>
          <p:cNvSpPr>
            <a:spLocks noGrp="1"/>
          </p:cNvSpPr>
          <p:nvPr>
            <p:ph sz="quarter" idx="4"/>
          </p:nvPr>
        </p:nvSpPr>
        <p:spPr>
          <a:xfrm>
            <a:off x="4645025" y="1993362"/>
            <a:ext cx="4041775" cy="3392695"/>
          </a:xfrm>
        </p:spPr>
        <p:txBody>
          <a:bodyPr/>
          <a:lstStyle/>
          <a:p>
            <a:endParaRPr lang="en-GB"/>
          </a:p>
        </p:txBody>
      </p:sp>
      <p:sp>
        <p:nvSpPr>
          <p:cNvPr id="5" name="Date Placeholder 4"/>
          <p:cNvSpPr>
            <a:spLocks noGrp="1"/>
          </p:cNvSpPr>
          <p:nvPr>
            <p:ph type="dt" sz="half" idx="10"/>
          </p:nvPr>
        </p:nvSpPr>
        <p:spPr/>
        <p:txBody>
          <a:bodyPr/>
          <a:lstStyle/>
          <a:p>
            <a:fld id="{86FC814B-2429-1442-A4AD-D8D3DDE9A0DA}" type="datetime4">
              <a:rPr lang="en-US" smtClean="0"/>
              <a:pPr/>
              <a:t>April 16, 2015</a:t>
            </a:fld>
            <a:endParaRPr lang="en-GB"/>
          </a:p>
        </p:txBody>
      </p:sp>
      <p:sp>
        <p:nvSpPr>
          <p:cNvPr id="7" name="Footer Placeholder 6"/>
          <p:cNvSpPr>
            <a:spLocks noGrp="1"/>
          </p:cNvSpPr>
          <p:nvPr>
            <p:ph type="ftr" sz="quarter" idx="11"/>
          </p:nvPr>
        </p:nvSpPr>
        <p:spPr/>
        <p:txBody>
          <a:bodyPr/>
          <a:lstStyle/>
          <a:p>
            <a:r>
              <a:rPr lang="en-US" smtClean="0"/>
              <a:t>© Gilb.com      Agility is the Tool</a:t>
            </a:r>
            <a:endParaRPr lang="en-GB"/>
          </a:p>
        </p:txBody>
      </p:sp>
      <p:sp>
        <p:nvSpPr>
          <p:cNvPr id="6" name="Slide Number Placeholder 5"/>
          <p:cNvSpPr>
            <a:spLocks noGrp="1"/>
          </p:cNvSpPr>
          <p:nvPr>
            <p:ph type="sldNum" sz="quarter" idx="12"/>
          </p:nvPr>
        </p:nvSpPr>
        <p:spPr/>
        <p:txBody>
          <a:bodyPr/>
          <a:lstStyle/>
          <a:p>
            <a:fld id="{18F51ADA-292D-0C4D-830D-A064BE0D8AF0}" type="slidenum">
              <a:rPr lang="en-GB" smtClean="0"/>
              <a:pPr/>
              <a:t>46</a:t>
            </a:fld>
            <a:endParaRPr lang="en-GB"/>
          </a:p>
        </p:txBody>
      </p:sp>
      <p:pic>
        <p:nvPicPr>
          <p:cNvPr id="4" name="Picture 3"/>
          <p:cNvPicPr>
            <a:picLocks noChangeAspect="1"/>
          </p:cNvPicPr>
          <p:nvPr/>
        </p:nvPicPr>
        <p:blipFill>
          <a:blip r:embed="rId3"/>
          <a:stretch>
            <a:fillRect/>
          </a:stretch>
        </p:blipFill>
        <p:spPr>
          <a:xfrm>
            <a:off x="4648200" y="1993362"/>
            <a:ext cx="4215184" cy="2866551"/>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663294" cy="1143000"/>
          </a:xfrm>
        </p:spPr>
        <p:txBody>
          <a:bodyPr>
            <a:normAutofit fontScale="90000"/>
          </a:bodyPr>
          <a:lstStyle/>
          <a:p>
            <a:pPr algn="ctr">
              <a:defRPr/>
            </a:pPr>
            <a:r>
              <a:rPr lang="en-GB" sz="3200" dirty="0" smtClean="0"/>
              <a:t>REAL EXAMPLE: Cleanroom </a:t>
            </a:r>
            <a:r>
              <a:rPr lang="en-GB" sz="3200" dirty="0"/>
              <a:t>Method, developed by IBM’s Harlan Mills (</a:t>
            </a:r>
            <a:r>
              <a:rPr lang="en-GB" sz="3200" dirty="0" smtClean="0"/>
              <a:t>1970-80)  	EARLY AGILE !!! </a:t>
            </a:r>
            <a:r>
              <a:rPr lang="en-US" sz="3200" dirty="0"/>
              <a:t/>
            </a:r>
            <a:br>
              <a:rPr lang="en-US" sz="3200" dirty="0"/>
            </a:br>
            <a:endParaRPr lang="en-GB" sz="3200" dirty="0"/>
          </a:p>
        </p:txBody>
      </p:sp>
      <p:sp>
        <p:nvSpPr>
          <p:cNvPr id="3" name="Content Placeholder 2"/>
          <p:cNvSpPr>
            <a:spLocks noGrp="1"/>
          </p:cNvSpPr>
          <p:nvPr>
            <p:ph idx="1"/>
          </p:nvPr>
        </p:nvSpPr>
        <p:spPr>
          <a:xfrm>
            <a:off x="0" y="1133328"/>
            <a:ext cx="9143999" cy="5274616"/>
          </a:xfrm>
        </p:spPr>
        <p:txBody>
          <a:bodyPr>
            <a:noAutofit/>
          </a:bodyPr>
          <a:lstStyle/>
          <a:p>
            <a:pPr>
              <a:defRPr/>
            </a:pPr>
            <a:r>
              <a:rPr lang="en-GB" sz="1800" dirty="0" smtClean="0">
                <a:latin typeface="Arial Bold"/>
                <a:cs typeface="Arial Bold"/>
              </a:rPr>
              <a:t>“</a:t>
            </a:r>
            <a:r>
              <a:rPr lang="en-GB" sz="1800" dirty="0">
                <a:latin typeface="Arial Bold"/>
                <a:cs typeface="Arial Bold"/>
              </a:rPr>
              <a:t>Software Engineering began to emerge in FSD” (IBM Federal Systems Division, from 1996 a part of Lockheed Martin Marietta) “some ten years ago [Ed. about 1970] in a continuing evolution that is still underway:</a:t>
            </a:r>
            <a:endParaRPr lang="en-US" sz="1800" dirty="0">
              <a:latin typeface="Arial Bold"/>
              <a:cs typeface="Arial Bold"/>
            </a:endParaRPr>
          </a:p>
          <a:p>
            <a:pPr>
              <a:defRPr/>
            </a:pPr>
            <a:r>
              <a:rPr lang="en-GB" sz="1800" dirty="0">
                <a:latin typeface="Arial Bold"/>
                <a:cs typeface="Arial Bold"/>
              </a:rPr>
              <a:t>Ten years ago general management </a:t>
            </a:r>
            <a:r>
              <a:rPr lang="en-GB" sz="1800" b="1" dirty="0">
                <a:latin typeface="Arial Bold"/>
                <a:cs typeface="Arial Bold"/>
              </a:rPr>
              <a:t>expected the worst from software projects </a:t>
            </a:r>
            <a:r>
              <a:rPr lang="en-GB" sz="1800" dirty="0">
                <a:latin typeface="Arial Bold"/>
                <a:cs typeface="Arial Bold"/>
              </a:rPr>
              <a:t>– cost overruns, late deliveries, unreliable and incomplete software</a:t>
            </a:r>
            <a:endParaRPr lang="en-US" sz="1800" dirty="0">
              <a:latin typeface="Arial Bold"/>
              <a:cs typeface="Arial Bold"/>
            </a:endParaRPr>
          </a:p>
          <a:p>
            <a:pPr>
              <a:defRPr/>
            </a:pPr>
            <a:r>
              <a:rPr lang="en-GB" sz="1800" dirty="0">
                <a:latin typeface="Arial Bold"/>
                <a:cs typeface="Arial Bold"/>
              </a:rPr>
              <a:t>Today [Ed. 1980!], management </a:t>
            </a:r>
            <a:r>
              <a:rPr lang="en-GB" sz="2400" b="1" dirty="0">
                <a:latin typeface="Arial Bold"/>
                <a:cs typeface="Arial Bold"/>
              </a:rPr>
              <a:t>has learned to expect on-time, within budget, deliveries of high-quality software. </a:t>
            </a:r>
            <a:r>
              <a:rPr lang="en-GB" sz="1800" dirty="0">
                <a:latin typeface="Arial Bold"/>
                <a:cs typeface="Arial Bold"/>
              </a:rPr>
              <a:t>A Navy helicopter ship system, called LAMPS, provides a recent example. LAMPS software was a four-year project of over 200 person-years of effort, developing over three million, and integrating over seven million words of program and data for eight different processors distributed between a helicopter and a ship in 45 incremental </a:t>
            </a:r>
            <a:r>
              <a:rPr lang="en-GB" sz="1800" dirty="0" smtClean="0">
                <a:latin typeface="Arial Bold"/>
                <a:cs typeface="Arial Bold"/>
              </a:rPr>
              <a:t>deliveries </a:t>
            </a:r>
            <a:r>
              <a:rPr lang="en-GB" sz="1800" dirty="0">
                <a:latin typeface="Arial Bold"/>
                <a:cs typeface="Arial Bold"/>
              </a:rPr>
              <a:t>[Ed. Note 2%!]s. Every one of those deliveries was on time and under budget</a:t>
            </a:r>
            <a:endParaRPr lang="en-US" sz="1800" dirty="0">
              <a:latin typeface="Arial Bold"/>
              <a:cs typeface="Arial Bold"/>
            </a:endParaRPr>
          </a:p>
          <a:p>
            <a:pPr>
              <a:defRPr/>
            </a:pPr>
            <a:r>
              <a:rPr lang="en-GB" sz="1800" dirty="0">
                <a:latin typeface="Arial Bold"/>
                <a:cs typeface="Arial Bold"/>
              </a:rPr>
              <a:t>A more extended example can be found in the NASA space program,</a:t>
            </a:r>
            <a:endParaRPr lang="en-US" sz="1800" dirty="0">
              <a:latin typeface="Arial Bold"/>
              <a:cs typeface="Arial Bold"/>
            </a:endParaRPr>
          </a:p>
          <a:p>
            <a:pPr>
              <a:defRPr/>
            </a:pPr>
            <a:r>
              <a:rPr lang="en-GB" sz="1800" dirty="0">
                <a:latin typeface="Arial Bold"/>
                <a:cs typeface="Arial Bold"/>
              </a:rPr>
              <a:t>- Where in the past ten years, FSD has managed some 7,000 person-years of software development, developing and integrating over a hundred million bytes of program and data for ground and space processors in over a dozen projects. </a:t>
            </a:r>
            <a:endParaRPr lang="en-US" sz="1800" dirty="0">
              <a:latin typeface="Arial Bold"/>
              <a:cs typeface="Arial Bold"/>
            </a:endParaRPr>
          </a:p>
          <a:p>
            <a:pPr>
              <a:defRPr/>
            </a:pPr>
            <a:r>
              <a:rPr lang="en-GB" sz="1800" dirty="0">
                <a:latin typeface="Arial Bold"/>
                <a:cs typeface="Arial Bold"/>
              </a:rPr>
              <a:t>- There were few late or overrun deliveries in that decade, and none at all in the past four years.”</a:t>
            </a:r>
            <a:endParaRPr lang="en-US" sz="1800" dirty="0">
              <a:latin typeface="Arial Bold"/>
              <a:cs typeface="Arial Bold"/>
            </a:endParaRPr>
          </a:p>
          <a:p>
            <a:pPr>
              <a:defRPr/>
            </a:pPr>
            <a:endParaRPr lang="en-GB" sz="1800" dirty="0">
              <a:latin typeface="Arial Bold"/>
              <a:cs typeface="Arial Bold"/>
            </a:endParaRPr>
          </a:p>
        </p:txBody>
      </p:sp>
      <p:sp>
        <p:nvSpPr>
          <p:cNvPr id="22531" name="Date Placeholder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10482303-26AC-FD47-95FD-34718DBC45C1}" type="datetime4">
              <a:rPr lang="en-GB" sz="1200">
                <a:solidFill>
                  <a:srgbClr val="898989"/>
                </a:solidFill>
              </a:rPr>
              <a:pPr eaLnBrk="1" hangingPunct="1"/>
              <a:t>April 16, 2015</a:t>
            </a:fld>
            <a:endParaRPr lang="en-GB" sz="1200">
              <a:solidFill>
                <a:srgbClr val="898989"/>
              </a:solidFill>
            </a:endParaRPr>
          </a:p>
        </p:txBody>
      </p:sp>
      <p:sp>
        <p:nvSpPr>
          <p:cNvPr id="5" name="Footer Placeholder 4"/>
          <p:cNvSpPr>
            <a:spLocks noGrp="1"/>
          </p:cNvSpPr>
          <p:nvPr>
            <p:ph type="ftr" sz="quarter" idx="11"/>
          </p:nvPr>
        </p:nvSpPr>
        <p:spPr/>
        <p:txBody>
          <a:bodyPr/>
          <a:lstStyle/>
          <a:p>
            <a:pPr>
              <a:defRPr/>
            </a:pPr>
            <a:r>
              <a:rPr lang="pt-BR"/>
              <a:t>© Gilb.com 2011</a:t>
            </a:r>
            <a:endParaRPr lang="en-GB"/>
          </a:p>
        </p:txBody>
      </p:sp>
      <p:sp>
        <p:nvSpPr>
          <p:cNvPr id="22533"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13461F56-348A-DB49-82F1-AE164EB0B9A0}" type="slidenum">
              <a:rPr lang="en-GB" sz="1200">
                <a:solidFill>
                  <a:srgbClr val="898989"/>
                </a:solidFill>
              </a:rPr>
              <a:pPr eaLnBrk="1" hangingPunct="1"/>
              <a:t>47</a:t>
            </a:fld>
            <a:endParaRPr lang="en-GB" sz="1200">
              <a:solidFill>
                <a:srgbClr val="898989"/>
              </a:solidFill>
            </a:endParaRPr>
          </a:p>
        </p:txBody>
      </p:sp>
      <p:pic>
        <p:nvPicPr>
          <p:cNvPr id="22534" name="Picture 8" descr="Picture 2.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220075" y="0"/>
            <a:ext cx="923925"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Object 2"/>
          <p:cNvGraphicFramePr>
            <a:graphicFrameLocks noChangeAspect="1"/>
          </p:cNvGraphicFramePr>
          <p:nvPr>
            <p:extLst>
              <p:ext uri="{D42A27DB-BD31-4B8C-83A1-F6EECF244321}">
                <p14:modId xmlns:p14="http://schemas.microsoft.com/office/powerpoint/2010/main" val="866124241"/>
              </p:ext>
            </p:extLst>
          </p:nvPr>
        </p:nvGraphicFramePr>
        <p:xfrm>
          <a:off x="7815263" y="2336093"/>
          <a:ext cx="1328737" cy="449262"/>
        </p:xfrm>
        <a:graphic>
          <a:graphicData uri="http://schemas.openxmlformats.org/presentationml/2006/ole">
            <mc:AlternateContent xmlns:mc="http://schemas.openxmlformats.org/markup-compatibility/2006">
              <mc:Choice xmlns:v="urn:schemas-microsoft-com:vml" Requires="v">
                <p:oleObj spid="_x0000_s206201" name="Clip" r:id="rId5" imgW="5016500" imgH="1701800" progId="">
                  <p:embed/>
                </p:oleObj>
              </mc:Choice>
              <mc:Fallback>
                <p:oleObj name="Clip" r:id="rId5" imgW="5016500" imgH="1701800" progId="">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15263" y="2336093"/>
                        <a:ext cx="1328737" cy="44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Object 3"/>
          <p:cNvGraphicFramePr>
            <a:graphicFrameLocks noChangeAspect="1"/>
          </p:cNvGraphicFramePr>
          <p:nvPr/>
        </p:nvGraphicFramePr>
        <p:xfrm>
          <a:off x="8361363" y="4592638"/>
          <a:ext cx="519112" cy="1023937"/>
        </p:xfrm>
        <a:graphic>
          <a:graphicData uri="http://schemas.openxmlformats.org/presentationml/2006/ole">
            <mc:AlternateContent xmlns:mc="http://schemas.openxmlformats.org/markup-compatibility/2006">
              <mc:Choice xmlns:v="urn:schemas-microsoft-com:vml" Requires="v">
                <p:oleObj spid="_x0000_s206202" name="Clip" r:id="rId7" imgW="673100" imgH="1333500" progId="">
                  <p:embed/>
                </p:oleObj>
              </mc:Choice>
              <mc:Fallback>
                <p:oleObj name="Clip" r:id="rId7" imgW="673100" imgH="1333500" progId="">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361363" y="4592638"/>
                        <a:ext cx="519112" cy="1023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47293335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defRPr/>
            </a:pPr>
            <a:r>
              <a:rPr lang="en-GB" sz="3200" dirty="0"/>
              <a:t>In the Cleanroom Method, developed by IBM’s Harlan Mills (1980) they </a:t>
            </a:r>
            <a:r>
              <a:rPr lang="en-GB" sz="3200" dirty="0" smtClean="0"/>
              <a:t>reported</a:t>
            </a:r>
            <a:br>
              <a:rPr lang="en-GB" sz="3200" dirty="0" smtClean="0"/>
            </a:br>
            <a:r>
              <a:rPr lang="en-GB" sz="3200" dirty="0" smtClean="0"/>
              <a:t> note: real Agile large scale from 1970-80! </a:t>
            </a:r>
            <a:r>
              <a:rPr lang="en-US" sz="3200" dirty="0"/>
              <a:t/>
            </a:r>
            <a:br>
              <a:rPr lang="en-US" sz="3200" dirty="0"/>
            </a:br>
            <a:endParaRPr lang="en-GB" sz="3200" dirty="0"/>
          </a:p>
        </p:txBody>
      </p:sp>
      <p:sp>
        <p:nvSpPr>
          <p:cNvPr id="3" name="Content Placeholder 2"/>
          <p:cNvSpPr>
            <a:spLocks noGrp="1"/>
          </p:cNvSpPr>
          <p:nvPr>
            <p:ph idx="1"/>
          </p:nvPr>
        </p:nvSpPr>
        <p:spPr/>
        <p:txBody>
          <a:bodyPr>
            <a:normAutofit fontScale="55000" lnSpcReduction="20000"/>
          </a:bodyPr>
          <a:lstStyle/>
          <a:p>
            <a:pPr>
              <a:defRPr/>
            </a:pPr>
            <a:r>
              <a:rPr lang="en-GB" i="1" dirty="0" smtClean="0"/>
              <a:t>“</a:t>
            </a:r>
            <a:r>
              <a:rPr lang="en-GB" i="1" dirty="0"/>
              <a:t>Software Engineering began to emerge in FSD” (IBM Federal Systems Division, from 1996 a part of Lockheed Martin Marietta) “some ten years ago [Ed. about 1970] in a continuing evolution that is still underway:</a:t>
            </a:r>
            <a:endParaRPr lang="en-US" dirty="0"/>
          </a:p>
          <a:p>
            <a:pPr>
              <a:defRPr/>
            </a:pPr>
            <a:r>
              <a:rPr lang="en-GB" i="1" dirty="0"/>
              <a:t>Ten years ago general management expected the worst from software projects – cost overruns, late deliveries, unreliable and incomplete software</a:t>
            </a:r>
            <a:endParaRPr lang="en-US" dirty="0"/>
          </a:p>
          <a:p>
            <a:pPr>
              <a:defRPr/>
            </a:pPr>
            <a:r>
              <a:rPr lang="en-GB" i="1" dirty="0"/>
              <a:t>Today [Ed. 1980!], management has learned to expect on-time, within budget, deliveries of high-quality software. A Navy helicopter ship system, called LAMPS, provides a recent example. LAMPS software was a four-year project of over 200 person-years of effort, developing over three million, and integrating over seven million words of program and data for eight different processors distributed between a helicopter and a ship in 45 incremental </a:t>
            </a:r>
            <a:r>
              <a:rPr lang="en-GB" i="1" dirty="0" smtClean="0"/>
              <a:t>deliveries </a:t>
            </a:r>
            <a:r>
              <a:rPr lang="en-GB" i="1" dirty="0"/>
              <a:t>[Ed. Note 2%!]s. Every one of those deliveries was on time and under budget</a:t>
            </a:r>
            <a:endParaRPr lang="en-US" dirty="0"/>
          </a:p>
          <a:p>
            <a:pPr>
              <a:defRPr/>
            </a:pPr>
            <a:r>
              <a:rPr lang="en-GB" i="1" dirty="0"/>
              <a:t>A more extended example can be found in the NASA space program,</a:t>
            </a:r>
            <a:endParaRPr lang="en-US" dirty="0"/>
          </a:p>
          <a:p>
            <a:pPr>
              <a:defRPr/>
            </a:pPr>
            <a:r>
              <a:rPr lang="en-GB" i="1" dirty="0"/>
              <a:t>- Where in the past ten years, FSD has managed some 7,000 person-years of software development, developing and integrating over a hundred million bytes of program and data for ground and space processors in over a dozen projects. </a:t>
            </a:r>
            <a:endParaRPr lang="en-US" dirty="0"/>
          </a:p>
          <a:p>
            <a:pPr>
              <a:defRPr/>
            </a:pPr>
            <a:r>
              <a:rPr lang="en-GB" i="1" dirty="0"/>
              <a:t>- There were few late or overrun deliveries in that decade, and none at all in the past four years.”</a:t>
            </a:r>
            <a:endParaRPr lang="en-US" dirty="0"/>
          </a:p>
          <a:p>
            <a:pPr>
              <a:defRPr/>
            </a:pPr>
            <a:endParaRPr lang="en-GB" dirty="0"/>
          </a:p>
        </p:txBody>
      </p:sp>
      <p:sp>
        <p:nvSpPr>
          <p:cNvPr id="22531" name="Date Placeholder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10482303-26AC-FD47-95FD-34718DBC45C1}" type="datetime4">
              <a:rPr lang="en-GB" sz="1200">
                <a:solidFill>
                  <a:srgbClr val="898989"/>
                </a:solidFill>
              </a:rPr>
              <a:pPr eaLnBrk="1" hangingPunct="1"/>
              <a:t>April 16, 2015</a:t>
            </a:fld>
            <a:endParaRPr lang="en-GB" sz="1200" dirty="0">
              <a:solidFill>
                <a:srgbClr val="898989"/>
              </a:solidFill>
            </a:endParaRPr>
          </a:p>
        </p:txBody>
      </p:sp>
      <p:sp>
        <p:nvSpPr>
          <p:cNvPr id="5" name="Footer Placeholder 4"/>
          <p:cNvSpPr>
            <a:spLocks noGrp="1"/>
          </p:cNvSpPr>
          <p:nvPr>
            <p:ph type="ftr" sz="quarter" idx="11"/>
          </p:nvPr>
        </p:nvSpPr>
        <p:spPr/>
        <p:txBody>
          <a:bodyPr/>
          <a:lstStyle/>
          <a:p>
            <a:pPr>
              <a:defRPr/>
            </a:pPr>
            <a:r>
              <a:rPr lang="pt-BR"/>
              <a:t>© Gilb.com 2011</a:t>
            </a:r>
            <a:endParaRPr lang="en-GB"/>
          </a:p>
        </p:txBody>
      </p:sp>
      <p:sp>
        <p:nvSpPr>
          <p:cNvPr id="22533"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13461F56-348A-DB49-82F1-AE164EB0B9A0}" type="slidenum">
              <a:rPr lang="en-GB" sz="1200">
                <a:solidFill>
                  <a:srgbClr val="898989"/>
                </a:solidFill>
              </a:rPr>
              <a:pPr eaLnBrk="1" hangingPunct="1"/>
              <a:t>48</a:t>
            </a:fld>
            <a:endParaRPr lang="en-GB" sz="1200">
              <a:solidFill>
                <a:srgbClr val="898989"/>
              </a:solidFill>
            </a:endParaRPr>
          </a:p>
        </p:txBody>
      </p:sp>
      <p:pic>
        <p:nvPicPr>
          <p:cNvPr id="22534" name="Picture 8" descr="Picture 2.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220075" y="0"/>
            <a:ext cx="923925"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922324" y="1920013"/>
            <a:ext cx="7272863" cy="646331"/>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pPr algn="ctr"/>
            <a:r>
              <a:rPr lang="en-GB" sz="3600" i="1" dirty="0" smtClean="0"/>
              <a:t>in 45 incremental deliveries </a:t>
            </a:r>
            <a:endParaRPr lang="en-GB" sz="3600" dirty="0"/>
          </a:p>
        </p:txBody>
      </p:sp>
      <p:sp>
        <p:nvSpPr>
          <p:cNvPr id="6" name="TextBox 5"/>
          <p:cNvSpPr txBox="1"/>
          <p:nvPr/>
        </p:nvSpPr>
        <p:spPr>
          <a:xfrm>
            <a:off x="1421284" y="3658608"/>
            <a:ext cx="5927158" cy="2308324"/>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pPr algn="ctr"/>
            <a:r>
              <a:rPr lang="en-GB" sz="3600" i="1" dirty="0" smtClean="0"/>
              <a:t>were few late or overrun deliveries in that decade, and none at all in the past four years</a:t>
            </a:r>
            <a:endParaRPr lang="en-GB" sz="3600" dirty="0"/>
          </a:p>
        </p:txBody>
      </p:sp>
    </p:spTree>
    <p:extLst>
      <p:ext uri="{BB962C8B-B14F-4D97-AF65-F5344CB8AC3E}">
        <p14:creationId xmlns:p14="http://schemas.microsoft.com/office/powerpoint/2010/main" val="780773813"/>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1"/>
          <p:cNvSpPr>
            <a:spLocks noGrp="1"/>
          </p:cNvSpPr>
          <p:nvPr>
            <p:ph type="title"/>
          </p:nvPr>
        </p:nvSpPr>
        <p:spPr>
          <a:xfrm>
            <a:off x="457200" y="274638"/>
            <a:ext cx="7706796" cy="1143000"/>
          </a:xfrm>
        </p:spPr>
        <p:txBody>
          <a:bodyPr>
            <a:normAutofit fontScale="90000"/>
          </a:bodyPr>
          <a:lstStyle/>
          <a:p>
            <a:pPr algn="ctr"/>
            <a:r>
              <a:rPr lang="en-US" dirty="0" err="1" smtClean="0">
                <a:latin typeface="Calibri" charset="0"/>
                <a:ea typeface="MS PGothic" charset="0"/>
              </a:rPr>
              <a:t>Quinnan</a:t>
            </a:r>
            <a:r>
              <a:rPr lang="en-US" dirty="0" smtClean="0">
                <a:latin typeface="Calibri" charset="0"/>
                <a:ea typeface="MS PGothic" charset="0"/>
              </a:rPr>
              <a:t>: IBM FSD Cleanroom</a:t>
            </a:r>
            <a:br>
              <a:rPr lang="en-US" dirty="0" smtClean="0">
                <a:latin typeface="Calibri" charset="0"/>
                <a:ea typeface="MS PGothic" charset="0"/>
              </a:rPr>
            </a:br>
            <a:r>
              <a:rPr lang="en-US" i="1" dirty="0" smtClean="0">
                <a:latin typeface="Calibri" charset="0"/>
                <a:ea typeface="MS PGothic" charset="0"/>
              </a:rPr>
              <a:t>Dynamic Design to Cost</a:t>
            </a:r>
            <a:endParaRPr lang="en-GB" i="1" dirty="0">
              <a:latin typeface="Calibri" charset="0"/>
              <a:ea typeface="MS PGothic" charset="0"/>
            </a:endParaRPr>
          </a:p>
        </p:txBody>
      </p:sp>
      <p:sp>
        <p:nvSpPr>
          <p:cNvPr id="43010" name="Content Placeholder 2"/>
          <p:cNvSpPr>
            <a:spLocks noGrp="1"/>
          </p:cNvSpPr>
          <p:nvPr>
            <p:ph idx="1"/>
          </p:nvPr>
        </p:nvSpPr>
        <p:spPr>
          <a:xfrm>
            <a:off x="109243" y="1481328"/>
            <a:ext cx="8903789" cy="4525963"/>
          </a:xfrm>
        </p:spPr>
        <p:txBody>
          <a:bodyPr>
            <a:noAutofit/>
          </a:bodyPr>
          <a:lstStyle/>
          <a:p>
            <a:pPr marL="0" indent="0">
              <a:buFont typeface="Arial" charset="0"/>
              <a:buNone/>
            </a:pPr>
            <a:r>
              <a:rPr lang="en-US" sz="1200" b="1" dirty="0" err="1">
                <a:latin typeface="Arial Bold"/>
                <a:ea typeface="MS PGothic" charset="0"/>
                <a:cs typeface="Arial Bold"/>
              </a:rPr>
              <a:t>Quinnan</a:t>
            </a:r>
            <a:r>
              <a:rPr lang="en-US" sz="1200" b="1" dirty="0">
                <a:latin typeface="Arial Bold"/>
                <a:ea typeface="MS PGothic" charset="0"/>
                <a:cs typeface="Arial Bold"/>
              </a:rPr>
              <a:t> describes the process control loop used by IBM FSD to ensure that cost targets are met.</a:t>
            </a:r>
          </a:p>
          <a:p>
            <a:pPr marL="0" indent="0">
              <a:buFont typeface="Arial" charset="0"/>
              <a:buNone/>
            </a:pPr>
            <a:r>
              <a:rPr lang="en-US" sz="1200" b="1" dirty="0">
                <a:latin typeface="Arial Bold"/>
                <a:ea typeface="MS PGothic" charset="0"/>
                <a:cs typeface="Arial Bold"/>
              </a:rPr>
              <a:t> </a:t>
            </a:r>
          </a:p>
          <a:p>
            <a:pPr marL="0" indent="0">
              <a:buFont typeface="Arial" charset="0"/>
              <a:buNone/>
            </a:pPr>
            <a:r>
              <a:rPr lang="en-US" sz="1200" b="1" dirty="0">
                <a:latin typeface="Arial Bold"/>
                <a:ea typeface="MS PGothic" charset="0"/>
                <a:cs typeface="Arial Bold"/>
              </a:rPr>
              <a:t>'Cost management. . . yields valid cost plans linked to technical performance. Our practice carries cost management farther by introducing </a:t>
            </a:r>
            <a:r>
              <a:rPr lang="en-US" sz="1200" b="1" u="sng" dirty="0">
                <a:latin typeface="Arial Bold"/>
                <a:ea typeface="MS PGothic" charset="0"/>
                <a:cs typeface="Arial Bold"/>
              </a:rPr>
              <a:t>design-to-cost guidance. </a:t>
            </a:r>
            <a:r>
              <a:rPr lang="en-US" sz="1200" b="1" dirty="0">
                <a:latin typeface="Arial Bold"/>
                <a:ea typeface="MS PGothic" charset="0"/>
                <a:cs typeface="Arial Bold"/>
              </a:rPr>
              <a:t>Design, development, and managerial practices are applied in an integrated way to ensure that software technical management is consistent with cost management. The method [illustrated in this book by Figure 7.10] consists </a:t>
            </a:r>
            <a:r>
              <a:rPr lang="en-US" sz="1200" b="1" u="sng" dirty="0">
                <a:latin typeface="Arial Bold"/>
                <a:ea typeface="MS PGothic" charset="0"/>
                <a:cs typeface="Arial Bold"/>
              </a:rPr>
              <a:t>of developing a design, estimating its cost, and ensuring that the design is cost-effective.' (p. 473)</a:t>
            </a:r>
          </a:p>
          <a:p>
            <a:pPr marL="0" indent="0">
              <a:buFont typeface="Arial" charset="0"/>
              <a:buNone/>
            </a:pPr>
            <a:r>
              <a:rPr lang="en-US" sz="1200" b="1" u="sng" dirty="0">
                <a:latin typeface="Arial Bold"/>
                <a:ea typeface="MS PGothic" charset="0"/>
                <a:cs typeface="Arial Bold"/>
              </a:rPr>
              <a:t> </a:t>
            </a:r>
          </a:p>
          <a:p>
            <a:pPr marL="0" indent="0">
              <a:buFont typeface="Arial" charset="0"/>
              <a:buNone/>
            </a:pPr>
            <a:r>
              <a:rPr lang="en-US" sz="1200" b="1" dirty="0">
                <a:latin typeface="Arial Bold"/>
                <a:ea typeface="MS PGothic" charset="0"/>
                <a:cs typeface="Arial Bold"/>
              </a:rPr>
              <a:t>	He goes on to describe a design iteration </a:t>
            </a:r>
            <a:r>
              <a:rPr lang="en-US" sz="1200" b="1" u="sng" dirty="0">
                <a:latin typeface="Arial Bold"/>
                <a:ea typeface="MS PGothic" charset="0"/>
                <a:cs typeface="Arial Bold"/>
              </a:rPr>
              <a:t>process trying to meet cost targets by either redesign or by sacrificing 'planned capabilit</a:t>
            </a:r>
            <a:r>
              <a:rPr lang="en-US" sz="1200" b="1" dirty="0">
                <a:latin typeface="Arial Bold"/>
                <a:ea typeface="MS PGothic" charset="0"/>
                <a:cs typeface="Arial Bold"/>
              </a:rPr>
              <a:t>y.' When a satisfactory design at cost target is achieved for a single increment, the 'development of each increment can proceed concurrently with the program design of the others.'</a:t>
            </a:r>
          </a:p>
          <a:p>
            <a:pPr marL="0" indent="0">
              <a:buFont typeface="Arial" charset="0"/>
              <a:buNone/>
            </a:pPr>
            <a:r>
              <a:rPr lang="en-US" sz="1200" b="1" dirty="0">
                <a:latin typeface="Arial Bold"/>
                <a:ea typeface="MS PGothic" charset="0"/>
                <a:cs typeface="Arial Bold"/>
              </a:rPr>
              <a:t> </a:t>
            </a:r>
          </a:p>
          <a:p>
            <a:pPr marL="0" indent="0">
              <a:buFont typeface="Arial" charset="0"/>
              <a:buNone/>
            </a:pPr>
            <a:r>
              <a:rPr lang="en-US" sz="1200" b="1" dirty="0">
                <a:latin typeface="Arial Bold"/>
                <a:ea typeface="MS PGothic" charset="0"/>
                <a:cs typeface="Arial Bold"/>
              </a:rPr>
              <a:t>'</a:t>
            </a:r>
            <a:r>
              <a:rPr lang="en-US" sz="1200" b="1" u="sng" dirty="0">
                <a:latin typeface="Arial Bold"/>
                <a:ea typeface="MS PGothic" charset="0"/>
                <a:cs typeface="Arial Bold"/>
              </a:rPr>
              <a:t>Design is an iterative process </a:t>
            </a:r>
            <a:r>
              <a:rPr lang="en-US" sz="1200" b="1" dirty="0">
                <a:latin typeface="Arial Bold"/>
                <a:ea typeface="MS PGothic" charset="0"/>
                <a:cs typeface="Arial Bold"/>
              </a:rPr>
              <a:t>in which each design level is a refinement of the previous level.' (p. 474)</a:t>
            </a:r>
          </a:p>
          <a:p>
            <a:pPr marL="0" indent="0">
              <a:buFont typeface="Arial" charset="0"/>
              <a:buNone/>
            </a:pPr>
            <a:r>
              <a:rPr lang="en-US" sz="1200" b="1" dirty="0">
                <a:latin typeface="Arial Bold"/>
                <a:ea typeface="MS PGothic" charset="0"/>
                <a:cs typeface="Arial Bold"/>
              </a:rPr>
              <a:t> </a:t>
            </a:r>
          </a:p>
          <a:p>
            <a:pPr marL="0" indent="0">
              <a:buFont typeface="Arial" charset="0"/>
              <a:buNone/>
            </a:pPr>
            <a:r>
              <a:rPr lang="en-US" sz="1200" b="1" dirty="0">
                <a:latin typeface="Arial Bold"/>
                <a:ea typeface="MS PGothic" charset="0"/>
                <a:cs typeface="Arial Bold"/>
              </a:rPr>
              <a:t>	It is clear from this that they avoid the big bang cost estimation approach. Not only do they iterate in seeking the appropriate balance between cost and design for a single increment, but </a:t>
            </a:r>
            <a:r>
              <a:rPr lang="en-US" sz="1200" b="1" u="sng" dirty="0">
                <a:latin typeface="Arial Bold"/>
                <a:ea typeface="MS PGothic" charset="0"/>
                <a:cs typeface="Arial Bold"/>
              </a:rPr>
              <a:t>they iterate through a series of increments, thus reducing the complexity of the task,</a:t>
            </a:r>
            <a:r>
              <a:rPr lang="en-US" sz="1200" b="1" dirty="0">
                <a:latin typeface="Arial Bold"/>
                <a:ea typeface="MS PGothic" charset="0"/>
                <a:cs typeface="Arial Bold"/>
              </a:rPr>
              <a:t> </a:t>
            </a:r>
            <a:r>
              <a:rPr lang="en-US" sz="1200" b="1" u="sng" dirty="0">
                <a:latin typeface="Arial Bold"/>
                <a:ea typeface="MS PGothic" charset="0"/>
                <a:cs typeface="Arial Bold"/>
              </a:rPr>
              <a:t>and increasing the probability of learning from experience</a:t>
            </a:r>
            <a:r>
              <a:rPr lang="en-US" sz="1200" b="1" dirty="0">
                <a:latin typeface="Arial Bold"/>
                <a:ea typeface="MS PGothic" charset="0"/>
                <a:cs typeface="Arial Bold"/>
              </a:rPr>
              <a:t>, won as each increment develops, and </a:t>
            </a:r>
            <a:r>
              <a:rPr lang="en-US" sz="1200" b="1" u="sng" dirty="0">
                <a:latin typeface="Arial Bold"/>
                <a:ea typeface="MS PGothic" charset="0"/>
                <a:cs typeface="Arial Bold"/>
              </a:rPr>
              <a:t>as the true cost of the increment becomes a fac</a:t>
            </a:r>
            <a:r>
              <a:rPr lang="en-US" sz="1200" b="1" dirty="0">
                <a:latin typeface="Arial Bold"/>
                <a:ea typeface="MS PGothic" charset="0"/>
                <a:cs typeface="Arial Bold"/>
              </a:rPr>
              <a:t>t.</a:t>
            </a:r>
          </a:p>
          <a:p>
            <a:pPr marL="0" indent="0">
              <a:buFont typeface="Arial" charset="0"/>
              <a:buNone/>
            </a:pPr>
            <a:r>
              <a:rPr lang="en-US" sz="1200" b="1" dirty="0">
                <a:latin typeface="Arial Bold"/>
                <a:ea typeface="MS PGothic" charset="0"/>
                <a:cs typeface="Arial Bold"/>
              </a:rPr>
              <a:t> </a:t>
            </a:r>
          </a:p>
          <a:p>
            <a:pPr marL="0" indent="0">
              <a:buFont typeface="Arial" charset="0"/>
              <a:buNone/>
            </a:pPr>
            <a:r>
              <a:rPr lang="en-US" sz="1200" b="1" dirty="0">
                <a:latin typeface="Arial Bold"/>
                <a:ea typeface="MS PGothic" charset="0"/>
                <a:cs typeface="Arial Bold"/>
              </a:rPr>
              <a:t>'When the development and test of an increment are complete, </a:t>
            </a:r>
            <a:r>
              <a:rPr lang="en-US" sz="1200" b="1" u="sng" dirty="0">
                <a:latin typeface="Arial Bold"/>
                <a:ea typeface="MS PGothic" charset="0"/>
                <a:cs typeface="Arial Bold"/>
              </a:rPr>
              <a:t>an estimate to complete the remaining increments is computed</a:t>
            </a:r>
            <a:r>
              <a:rPr lang="en-US" sz="1200" b="1" dirty="0">
                <a:latin typeface="Arial Bold"/>
                <a:ea typeface="MS PGothic" charset="0"/>
                <a:cs typeface="Arial Bold"/>
              </a:rPr>
              <a:t>.' (p. 474)</a:t>
            </a:r>
          </a:p>
          <a:p>
            <a:pPr marL="0" indent="0">
              <a:buFont typeface="Arial" charset="0"/>
              <a:buNone/>
            </a:pPr>
            <a:r>
              <a:rPr lang="en-US" sz="1200" b="1" dirty="0">
                <a:latin typeface="Arial Bold"/>
                <a:ea typeface="MS PGothic" charset="0"/>
                <a:cs typeface="Arial Bold"/>
              </a:rPr>
              <a:t>Source: Robert E. </a:t>
            </a:r>
            <a:r>
              <a:rPr lang="en-US" sz="1200" b="1" dirty="0" err="1">
                <a:latin typeface="Arial Bold"/>
                <a:ea typeface="MS PGothic" charset="0"/>
                <a:cs typeface="Arial Bold"/>
              </a:rPr>
              <a:t>Quinnan</a:t>
            </a:r>
            <a:r>
              <a:rPr lang="en-US" sz="1200" b="1" dirty="0">
                <a:latin typeface="Arial Bold"/>
                <a:ea typeface="MS PGothic" charset="0"/>
                <a:cs typeface="Arial Bold"/>
              </a:rPr>
              <a:t>, 'Software Engineering Management Practices', IBM Systems Journal, Vol. 19, No. 4, 1980, pp. 466~</a:t>
            </a:r>
            <a:r>
              <a:rPr lang="en-US" sz="1200" b="1" dirty="0" smtClean="0">
                <a:latin typeface="Arial Bold"/>
                <a:ea typeface="MS PGothic" charset="0"/>
                <a:cs typeface="Arial Bold"/>
              </a:rPr>
              <a:t>77</a:t>
            </a:r>
          </a:p>
          <a:p>
            <a:pPr marL="0" indent="0">
              <a:buFont typeface="Arial" charset="0"/>
              <a:buNone/>
            </a:pPr>
            <a:r>
              <a:rPr lang="en-US" sz="1200" b="1" dirty="0" smtClean="0">
                <a:latin typeface="Arial Bold"/>
                <a:ea typeface="MS PGothic" charset="0"/>
                <a:cs typeface="Arial Bold"/>
              </a:rPr>
              <a:t>This text is cut from Gilb: The Principles of Software Engineering Management, 1988</a:t>
            </a:r>
            <a:endParaRPr lang="en-US" sz="1200" b="1" dirty="0">
              <a:latin typeface="Arial Bold"/>
              <a:ea typeface="MS PGothic" charset="0"/>
              <a:cs typeface="Arial Bold"/>
            </a:endParaRPr>
          </a:p>
          <a:p>
            <a:pPr marL="0" indent="0">
              <a:buFont typeface="Arial" charset="0"/>
              <a:buNone/>
            </a:pPr>
            <a:endParaRPr lang="en-US" sz="1200" b="1" dirty="0">
              <a:latin typeface="Arial Bold"/>
              <a:ea typeface="MS PGothic" charset="0"/>
              <a:cs typeface="Arial Bold"/>
            </a:endParaRPr>
          </a:p>
          <a:p>
            <a:pPr marL="0" indent="0">
              <a:buFont typeface="Arial" charset="0"/>
              <a:buNone/>
            </a:pPr>
            <a:r>
              <a:rPr lang="en-US" sz="1200" b="1" dirty="0">
                <a:latin typeface="Arial Bold"/>
                <a:ea typeface="MS PGothic" charset="0"/>
                <a:cs typeface="Arial Bold"/>
              </a:rPr>
              <a:t>  </a:t>
            </a:r>
          </a:p>
          <a:p>
            <a:pPr marL="0" indent="0">
              <a:buFont typeface="Arial" charset="0"/>
              <a:buNone/>
            </a:pPr>
            <a:r>
              <a:rPr lang="en-US" sz="1200" b="1" dirty="0">
                <a:latin typeface="Arial Bold"/>
                <a:ea typeface="MS PGothic" charset="0"/>
                <a:cs typeface="Arial Bold"/>
              </a:rPr>
              <a:t> </a:t>
            </a:r>
          </a:p>
          <a:p>
            <a:pPr marL="0" indent="0">
              <a:buFont typeface="Arial" charset="0"/>
              <a:buNone/>
            </a:pPr>
            <a:r>
              <a:rPr lang="en-US" sz="1200" b="1" dirty="0">
                <a:latin typeface="Arial Bold"/>
                <a:ea typeface="MS PGothic" charset="0"/>
                <a:cs typeface="Arial Bold"/>
              </a:rPr>
              <a:t> </a:t>
            </a:r>
          </a:p>
          <a:p>
            <a:pPr marL="0" indent="0">
              <a:buFont typeface="Arial" charset="0"/>
              <a:buNone/>
            </a:pPr>
            <a:endParaRPr lang="en-GB" sz="1200" b="1" dirty="0">
              <a:latin typeface="Arial Bold"/>
              <a:ea typeface="MS PGothic" charset="0"/>
              <a:cs typeface="Arial Bold"/>
            </a:endParaRPr>
          </a:p>
        </p:txBody>
      </p:sp>
      <p:sp>
        <p:nvSpPr>
          <p:cNvPr id="43011" name="Date Placeholder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4ABE7945-08D6-A741-ABFE-9CC4C185AF4F}" type="datetime3">
              <a:rPr lang="en-GB" sz="1200">
                <a:solidFill>
                  <a:srgbClr val="898989"/>
                </a:solidFill>
              </a:rPr>
              <a:pPr eaLnBrk="1" hangingPunct="1"/>
              <a:t>16 April 2015</a:t>
            </a:fld>
            <a:endParaRPr lang="en-US" sz="1200">
              <a:solidFill>
                <a:srgbClr val="898989"/>
              </a:solidFill>
            </a:endParaRPr>
          </a:p>
        </p:txBody>
      </p:sp>
      <p:sp>
        <p:nvSpPr>
          <p:cNvPr id="5" name="Footer Placeholder 4"/>
          <p:cNvSpPr>
            <a:spLocks noGrp="1"/>
          </p:cNvSpPr>
          <p:nvPr>
            <p:ph type="ftr" sz="quarter" idx="11"/>
          </p:nvPr>
        </p:nvSpPr>
        <p:spPr/>
        <p:txBody>
          <a:bodyPr/>
          <a:lstStyle/>
          <a:p>
            <a:pPr>
              <a:defRPr/>
            </a:pPr>
            <a:r>
              <a:rPr lang="en-US"/>
              <a:t>Copyright Tom@Gilb.com 2013</a:t>
            </a:r>
          </a:p>
        </p:txBody>
      </p:sp>
      <p:sp>
        <p:nvSpPr>
          <p:cNvPr id="43013"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545F060D-7F12-2049-907A-C2BCFD3B9770}" type="slidenum">
              <a:rPr lang="en-US" sz="1200">
                <a:solidFill>
                  <a:srgbClr val="898989"/>
                </a:solidFill>
              </a:rPr>
              <a:pPr eaLnBrk="1" hangingPunct="1"/>
              <a:t>49</a:t>
            </a:fld>
            <a:endParaRPr lang="en-US" sz="1200">
              <a:solidFill>
                <a:srgbClr val="898989"/>
              </a:solidFill>
            </a:endParaRPr>
          </a:p>
        </p:txBody>
      </p:sp>
      <p:pic>
        <p:nvPicPr>
          <p:cNvPr id="2" name="Picture 1" descr="POSEM Cover 200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77675" y="-1"/>
            <a:ext cx="1328577" cy="1771435"/>
          </a:xfrm>
          <a:prstGeom prst="rect">
            <a:avLst/>
          </a:prstGeom>
        </p:spPr>
      </p:pic>
    </p:spTree>
    <p:extLst>
      <p:ext uri="{BB962C8B-B14F-4D97-AF65-F5344CB8AC3E}">
        <p14:creationId xmlns:p14="http://schemas.microsoft.com/office/powerpoint/2010/main" val="3290199448"/>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2"/>
          <p:cNvSpPr>
            <a:spLocks noChangeArrowheads="1"/>
          </p:cNvSpPr>
          <p:nvPr/>
        </p:nvSpPr>
        <p:spPr bwMode="auto">
          <a:xfrm>
            <a:off x="415637" y="672353"/>
            <a:ext cx="8312727" cy="523875"/>
          </a:xfrm>
          <a:prstGeom prst="rect">
            <a:avLst/>
          </a:prstGeom>
          <a:noFill/>
          <a:ln w="9525">
            <a:noFill/>
            <a:miter lim="800000"/>
            <a:headEnd/>
            <a:tailEnd/>
          </a:ln>
        </p:spPr>
        <p:txBody>
          <a:bodyPr lIns="0" tIns="0" rIns="0" bIns="0" anchor="ctr"/>
          <a:lstStyle/>
          <a:p>
            <a:pPr algn="ctr" defTabSz="914608"/>
            <a:r>
              <a:rPr lang="en-US" sz="3600">
                <a:solidFill>
                  <a:srgbClr val="600000"/>
                </a:solidFill>
                <a:latin typeface="Arial Black" pitchFamily="34" charset="0"/>
              </a:rPr>
              <a:t>Agile World View</a:t>
            </a:r>
          </a:p>
        </p:txBody>
      </p:sp>
      <p:sp>
        <p:nvSpPr>
          <p:cNvPr id="25602" name="Rectangle 3"/>
          <p:cNvSpPr>
            <a:spLocks noChangeArrowheads="1"/>
          </p:cNvSpPr>
          <p:nvPr/>
        </p:nvSpPr>
        <p:spPr bwMode="auto">
          <a:xfrm>
            <a:off x="519545" y="1411941"/>
            <a:ext cx="8347364" cy="1049151"/>
          </a:xfrm>
          <a:prstGeom prst="rect">
            <a:avLst/>
          </a:prstGeom>
          <a:noFill/>
          <a:ln w="9525">
            <a:noFill/>
            <a:miter lim="800000"/>
            <a:headEnd/>
            <a:tailEnd/>
          </a:ln>
        </p:spPr>
        <p:txBody>
          <a:bodyPr lIns="0" tIns="0" rIns="0" bIns="0"/>
          <a:lstStyle/>
          <a:p>
            <a:pPr marL="356156" indent="-356156">
              <a:lnSpc>
                <a:spcPct val="90000"/>
              </a:lnSpc>
              <a:buSzPct val="70000"/>
              <a:buFont typeface="Wingdings" pitchFamily="2" charset="2"/>
              <a:buChar char="o"/>
              <a:defRPr/>
            </a:pPr>
            <a:r>
              <a:rPr lang="en-US" sz="2600" dirty="0">
                <a:solidFill>
                  <a:srgbClr val="600000"/>
                </a:solidFill>
              </a:rPr>
              <a:t>“Agility” has many</a:t>
            </a:r>
            <a:r>
              <a:rPr lang="en-US" sz="2800" dirty="0">
                <a:solidFill>
                  <a:srgbClr val="CC3300"/>
                </a:solidFill>
                <a:latin typeface="Sylfaen" pitchFamily="18" charset="0"/>
              </a:rPr>
              <a:t> dimensions</a:t>
            </a:r>
            <a:r>
              <a:rPr lang="en-US" sz="2600" dirty="0">
                <a:solidFill>
                  <a:srgbClr val="600000"/>
                </a:solidFill>
              </a:rPr>
              <a:t> other than IT</a:t>
            </a:r>
          </a:p>
          <a:p>
            <a:pPr marL="356156" indent="-356156">
              <a:lnSpc>
                <a:spcPct val="90000"/>
              </a:lnSpc>
              <a:buSzPct val="70000"/>
              <a:buFont typeface="Wingdings" pitchFamily="2" charset="2"/>
              <a:buChar char="o"/>
              <a:defRPr/>
            </a:pPr>
            <a:r>
              <a:rPr lang="en-US" sz="2600" dirty="0">
                <a:solidFill>
                  <a:srgbClr val="600000"/>
                </a:solidFill>
              </a:rPr>
              <a:t>It ranges from </a:t>
            </a:r>
            <a:r>
              <a:rPr lang="en-US" sz="2800" dirty="0">
                <a:solidFill>
                  <a:srgbClr val="CC3300"/>
                </a:solidFill>
                <a:latin typeface="Sylfaen" pitchFamily="18" charset="0"/>
              </a:rPr>
              <a:t>leadership</a:t>
            </a:r>
            <a:r>
              <a:rPr lang="en-US" sz="2600" dirty="0">
                <a:solidFill>
                  <a:srgbClr val="600000"/>
                </a:solidFill>
              </a:rPr>
              <a:t> to </a:t>
            </a:r>
            <a:r>
              <a:rPr lang="en-US" sz="2800" dirty="0">
                <a:solidFill>
                  <a:srgbClr val="CC3300"/>
                </a:solidFill>
                <a:latin typeface="Sylfaen" pitchFamily="18" charset="0"/>
              </a:rPr>
              <a:t>technological</a:t>
            </a:r>
            <a:r>
              <a:rPr lang="en-US" sz="2600" dirty="0">
                <a:solidFill>
                  <a:srgbClr val="600000"/>
                </a:solidFill>
              </a:rPr>
              <a:t> agility</a:t>
            </a:r>
          </a:p>
          <a:p>
            <a:pPr marL="356156" indent="-356156">
              <a:lnSpc>
                <a:spcPct val="90000"/>
              </a:lnSpc>
              <a:buSzPct val="70000"/>
              <a:buFont typeface="Wingdings" pitchFamily="2" charset="2"/>
              <a:buChar char="o"/>
              <a:defRPr/>
            </a:pPr>
            <a:r>
              <a:rPr lang="en-US" sz="2600" u="sng" dirty="0">
                <a:solidFill>
                  <a:srgbClr val="600000"/>
                </a:solidFill>
              </a:rPr>
              <a:t>The focus of this brief is </a:t>
            </a:r>
            <a:r>
              <a:rPr lang="en-US" sz="2800" u="sng" dirty="0">
                <a:solidFill>
                  <a:srgbClr val="CC3300"/>
                </a:solidFill>
                <a:uFill>
                  <a:solidFill>
                    <a:srgbClr val="600000"/>
                  </a:solidFill>
                </a:uFill>
                <a:latin typeface="Sylfaen" pitchFamily="18" charset="0"/>
              </a:rPr>
              <a:t>program management</a:t>
            </a:r>
            <a:r>
              <a:rPr lang="en-US" sz="2600" u="sng" dirty="0">
                <a:solidFill>
                  <a:srgbClr val="600000"/>
                </a:solidFill>
                <a:uFill>
                  <a:solidFill>
                    <a:srgbClr val="600000"/>
                  </a:solidFill>
                </a:uFill>
              </a:rPr>
              <a:t> </a:t>
            </a:r>
            <a:r>
              <a:rPr lang="en-US" sz="2600" u="sng" dirty="0">
                <a:solidFill>
                  <a:srgbClr val="600000"/>
                </a:solidFill>
              </a:rPr>
              <a:t>agility</a:t>
            </a:r>
            <a:endParaRPr lang="en-US" sz="2200" i="1" u="sng" dirty="0">
              <a:solidFill>
                <a:srgbClr val="600000"/>
              </a:solidFill>
              <a:latin typeface="Times New Roman" pitchFamily="18" charset="0"/>
            </a:endParaRPr>
          </a:p>
        </p:txBody>
      </p:sp>
      <p:sp>
        <p:nvSpPr>
          <p:cNvPr id="92163" name="Line 4"/>
          <p:cNvSpPr>
            <a:spLocks noChangeShapeType="1"/>
          </p:cNvSpPr>
          <p:nvPr/>
        </p:nvSpPr>
        <p:spPr bwMode="auto">
          <a:xfrm flipH="1">
            <a:off x="415637" y="1277471"/>
            <a:ext cx="8309841" cy="0"/>
          </a:xfrm>
          <a:prstGeom prst="line">
            <a:avLst/>
          </a:prstGeom>
          <a:noFill/>
          <a:ln w="25400">
            <a:solidFill>
              <a:srgbClr val="600000"/>
            </a:solidFill>
            <a:round/>
            <a:headEnd/>
            <a:tailEnd/>
          </a:ln>
        </p:spPr>
        <p:txBody>
          <a:bodyPr lIns="82058" tIns="41029" rIns="82058" bIns="41029"/>
          <a:lstStyle/>
          <a:p>
            <a:endParaRPr lang="en-US"/>
          </a:p>
        </p:txBody>
      </p:sp>
      <p:sp>
        <p:nvSpPr>
          <p:cNvPr id="92164" name="Freeform 72"/>
          <p:cNvSpPr>
            <a:spLocks/>
          </p:cNvSpPr>
          <p:nvPr/>
        </p:nvSpPr>
        <p:spPr bwMode="auto">
          <a:xfrm>
            <a:off x="7632989" y="2710423"/>
            <a:ext cx="92364" cy="2218765"/>
          </a:xfrm>
          <a:custGeom>
            <a:avLst/>
            <a:gdLst>
              <a:gd name="T0" fmla="*/ 0 w 202"/>
              <a:gd name="T1" fmla="*/ 0 h 3072"/>
              <a:gd name="T2" fmla="*/ 2147483647 w 202"/>
              <a:gd name="T3" fmla="*/ 2147483647 h 3072"/>
              <a:gd name="T4" fmla="*/ 0 w 202"/>
              <a:gd name="T5" fmla="*/ 2147483647 h 3072"/>
              <a:gd name="T6" fmla="*/ 0 w 202"/>
              <a:gd name="T7" fmla="*/ 2147483647 h 3072"/>
              <a:gd name="T8" fmla="*/ 0 w 202"/>
              <a:gd name="T9" fmla="*/ 2147483647 h 3072"/>
              <a:gd name="T10" fmla="*/ 2147483647 w 202"/>
              <a:gd name="T11" fmla="*/ 2147483647 h 3072"/>
              <a:gd name="T12" fmla="*/ 0 w 202"/>
              <a:gd name="T13" fmla="*/ 2147483647 h 3072"/>
              <a:gd name="T14" fmla="*/ 2147483647 w 202"/>
              <a:gd name="T15" fmla="*/ 2147483647 h 3072"/>
              <a:gd name="T16" fmla="*/ 0 w 202"/>
              <a:gd name="T17" fmla="*/ 2147483647 h 3072"/>
              <a:gd name="T18" fmla="*/ 0 w 202"/>
              <a:gd name="T19" fmla="*/ 2147483647 h 30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2"/>
              <a:gd name="T31" fmla="*/ 0 h 3072"/>
              <a:gd name="T32" fmla="*/ 202 w 202"/>
              <a:gd name="T33" fmla="*/ 3072 h 30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2" h="3072">
                <a:moveTo>
                  <a:pt x="0" y="0"/>
                </a:moveTo>
                <a:cubicBezTo>
                  <a:pt x="108" y="0"/>
                  <a:pt x="195" y="301"/>
                  <a:pt x="195" y="672"/>
                </a:cubicBezTo>
                <a:cubicBezTo>
                  <a:pt x="202" y="1067"/>
                  <a:pt x="115" y="1390"/>
                  <a:pt x="0" y="1392"/>
                </a:cubicBezTo>
                <a:cubicBezTo>
                  <a:pt x="0" y="1392"/>
                  <a:pt x="0" y="1392"/>
                  <a:pt x="0" y="1392"/>
                </a:cubicBezTo>
                <a:lnTo>
                  <a:pt x="195" y="1536"/>
                </a:lnTo>
                <a:lnTo>
                  <a:pt x="0" y="1680"/>
                </a:lnTo>
                <a:cubicBezTo>
                  <a:pt x="115" y="1682"/>
                  <a:pt x="202" y="2004"/>
                  <a:pt x="195" y="2400"/>
                </a:cubicBezTo>
                <a:cubicBezTo>
                  <a:pt x="195" y="2771"/>
                  <a:pt x="108" y="3072"/>
                  <a:pt x="0" y="3072"/>
                </a:cubicBezTo>
                <a:cubicBezTo>
                  <a:pt x="0" y="3072"/>
                  <a:pt x="0" y="3072"/>
                  <a:pt x="0" y="3072"/>
                </a:cubicBezTo>
              </a:path>
            </a:pathLst>
          </a:custGeom>
          <a:noFill/>
          <a:ln w="25400" cap="rnd">
            <a:solidFill>
              <a:srgbClr val="FF0000"/>
            </a:solidFill>
            <a:round/>
            <a:headEnd/>
            <a:tailEnd/>
          </a:ln>
        </p:spPr>
        <p:txBody>
          <a:bodyPr lIns="82058" tIns="41029" rIns="82058" bIns="41029"/>
          <a:lstStyle/>
          <a:p>
            <a:endParaRPr lang="en-US"/>
          </a:p>
        </p:txBody>
      </p:sp>
      <p:sp>
        <p:nvSpPr>
          <p:cNvPr id="92165" name="Freeform 73"/>
          <p:cNvSpPr>
            <a:spLocks/>
          </p:cNvSpPr>
          <p:nvPr/>
        </p:nvSpPr>
        <p:spPr bwMode="auto">
          <a:xfrm>
            <a:off x="1385455" y="2710423"/>
            <a:ext cx="95250" cy="2218765"/>
          </a:xfrm>
          <a:custGeom>
            <a:avLst/>
            <a:gdLst>
              <a:gd name="T0" fmla="*/ 2147483647 w 199"/>
              <a:gd name="T1" fmla="*/ 0 h 3072"/>
              <a:gd name="T2" fmla="*/ 2147483647 w 199"/>
              <a:gd name="T3" fmla="*/ 2147483647 h 3072"/>
              <a:gd name="T4" fmla="*/ 2147483647 w 199"/>
              <a:gd name="T5" fmla="*/ 2147483647 h 3072"/>
              <a:gd name="T6" fmla="*/ 2147483647 w 199"/>
              <a:gd name="T7" fmla="*/ 2147483647 h 3072"/>
              <a:gd name="T8" fmla="*/ 2147483647 w 199"/>
              <a:gd name="T9" fmla="*/ 2147483647 h 3072"/>
              <a:gd name="T10" fmla="*/ 2147483647 w 199"/>
              <a:gd name="T11" fmla="*/ 2147483647 h 3072"/>
              <a:gd name="T12" fmla="*/ 2147483647 w 199"/>
              <a:gd name="T13" fmla="*/ 2147483647 h 3072"/>
              <a:gd name="T14" fmla="*/ 2147483647 w 199"/>
              <a:gd name="T15" fmla="*/ 2147483647 h 3072"/>
              <a:gd name="T16" fmla="*/ 2147483647 w 199"/>
              <a:gd name="T17" fmla="*/ 2147483647 h 3072"/>
              <a:gd name="T18" fmla="*/ 2147483647 w 199"/>
              <a:gd name="T19" fmla="*/ 2147483647 h 30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9"/>
              <a:gd name="T31" fmla="*/ 0 h 3072"/>
              <a:gd name="T32" fmla="*/ 199 w 199"/>
              <a:gd name="T33" fmla="*/ 3072 h 30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9" h="3072">
                <a:moveTo>
                  <a:pt x="199" y="0"/>
                </a:moveTo>
                <a:cubicBezTo>
                  <a:pt x="93" y="0"/>
                  <a:pt x="7" y="301"/>
                  <a:pt x="7" y="672"/>
                </a:cubicBezTo>
                <a:cubicBezTo>
                  <a:pt x="0" y="1067"/>
                  <a:pt x="86" y="1390"/>
                  <a:pt x="199" y="1392"/>
                </a:cubicBezTo>
                <a:cubicBezTo>
                  <a:pt x="199" y="1392"/>
                  <a:pt x="199" y="1392"/>
                  <a:pt x="199" y="1392"/>
                </a:cubicBezTo>
                <a:lnTo>
                  <a:pt x="7" y="1536"/>
                </a:lnTo>
                <a:lnTo>
                  <a:pt x="199" y="1680"/>
                </a:lnTo>
                <a:cubicBezTo>
                  <a:pt x="86" y="1682"/>
                  <a:pt x="0" y="2004"/>
                  <a:pt x="7" y="2400"/>
                </a:cubicBezTo>
                <a:cubicBezTo>
                  <a:pt x="7" y="2771"/>
                  <a:pt x="93" y="3072"/>
                  <a:pt x="199" y="3072"/>
                </a:cubicBezTo>
                <a:cubicBezTo>
                  <a:pt x="199" y="3072"/>
                  <a:pt x="199" y="3072"/>
                  <a:pt x="199" y="3072"/>
                </a:cubicBezTo>
              </a:path>
            </a:pathLst>
          </a:custGeom>
          <a:noFill/>
          <a:ln w="25400" cap="rnd">
            <a:solidFill>
              <a:srgbClr val="FF0000"/>
            </a:solidFill>
            <a:round/>
            <a:headEnd/>
            <a:tailEnd/>
          </a:ln>
        </p:spPr>
        <p:txBody>
          <a:bodyPr lIns="82058" tIns="41029" rIns="82058" bIns="41029"/>
          <a:lstStyle/>
          <a:p>
            <a:endParaRPr lang="en-US"/>
          </a:p>
        </p:txBody>
      </p:sp>
      <p:sp>
        <p:nvSpPr>
          <p:cNvPr id="92166" name="Rectangle 80"/>
          <p:cNvSpPr>
            <a:spLocks noChangeArrowheads="1"/>
          </p:cNvSpPr>
          <p:nvPr/>
        </p:nvSpPr>
        <p:spPr bwMode="auto">
          <a:xfrm>
            <a:off x="831273" y="3542460"/>
            <a:ext cx="543550" cy="692497"/>
          </a:xfrm>
          <a:prstGeom prst="rect">
            <a:avLst/>
          </a:prstGeom>
          <a:noFill/>
          <a:ln w="9525">
            <a:noFill/>
            <a:miter lim="800000"/>
            <a:headEnd/>
            <a:tailEnd/>
          </a:ln>
        </p:spPr>
        <p:txBody>
          <a:bodyPr wrap="none" lIns="0" tIns="0" rIns="0" bIns="0">
            <a:spAutoFit/>
          </a:bodyPr>
          <a:lstStyle/>
          <a:p>
            <a:pPr defTabSz="914608"/>
            <a:r>
              <a:rPr lang="en-US" sz="4500">
                <a:solidFill>
                  <a:srgbClr val="FF0000"/>
                </a:solidFill>
                <a:latin typeface="Wingdings" pitchFamily="2" charset="2"/>
              </a:rPr>
              <a:t>F</a:t>
            </a:r>
            <a:endParaRPr lang="en-US"/>
          </a:p>
        </p:txBody>
      </p:sp>
      <p:sp>
        <p:nvSpPr>
          <p:cNvPr id="92167" name="Rectangle 82"/>
          <p:cNvSpPr>
            <a:spLocks noChangeArrowheads="1"/>
          </p:cNvSpPr>
          <p:nvPr/>
        </p:nvSpPr>
        <p:spPr bwMode="auto">
          <a:xfrm>
            <a:off x="7747000" y="3542460"/>
            <a:ext cx="543550" cy="692497"/>
          </a:xfrm>
          <a:prstGeom prst="rect">
            <a:avLst/>
          </a:prstGeom>
          <a:noFill/>
          <a:ln w="9525">
            <a:noFill/>
            <a:miter lim="800000"/>
            <a:headEnd/>
            <a:tailEnd/>
          </a:ln>
        </p:spPr>
        <p:txBody>
          <a:bodyPr wrap="none" lIns="0" tIns="0" rIns="0" bIns="0">
            <a:spAutoFit/>
          </a:bodyPr>
          <a:lstStyle/>
          <a:p>
            <a:pPr defTabSz="914608"/>
            <a:r>
              <a:rPr lang="en-US" sz="4500">
                <a:solidFill>
                  <a:srgbClr val="FF0000"/>
                </a:solidFill>
                <a:latin typeface="Wingdings" pitchFamily="2" charset="2"/>
              </a:rPr>
              <a:t>E</a:t>
            </a:r>
            <a:endParaRPr lang="en-US"/>
          </a:p>
        </p:txBody>
      </p:sp>
      <p:sp>
        <p:nvSpPr>
          <p:cNvPr id="19" name="Freeform 44"/>
          <p:cNvSpPr>
            <a:spLocks/>
          </p:cNvSpPr>
          <p:nvPr/>
        </p:nvSpPr>
        <p:spPr bwMode="auto">
          <a:xfrm>
            <a:off x="3124489" y="2626088"/>
            <a:ext cx="2890694" cy="265572"/>
          </a:xfrm>
          <a:custGeom>
            <a:avLst/>
            <a:gdLst/>
            <a:ahLst/>
            <a:cxnLst>
              <a:cxn ang="0">
                <a:pos x="0" y="599"/>
              </a:cxn>
              <a:cxn ang="0">
                <a:pos x="5988" y="599"/>
              </a:cxn>
              <a:cxn ang="0">
                <a:pos x="3182" y="22"/>
              </a:cxn>
              <a:cxn ang="0">
                <a:pos x="3000" y="23"/>
              </a:cxn>
              <a:cxn ang="0">
                <a:pos x="318" y="470"/>
              </a:cxn>
              <a:cxn ang="0">
                <a:pos x="0" y="599"/>
              </a:cxn>
            </a:cxnLst>
            <a:rect l="0" t="0" r="r" b="b"/>
            <a:pathLst>
              <a:path w="5988" h="599">
                <a:moveTo>
                  <a:pt x="0" y="599"/>
                </a:moveTo>
                <a:lnTo>
                  <a:pt x="5988" y="599"/>
                </a:lnTo>
                <a:cubicBezTo>
                  <a:pt x="5342" y="295"/>
                  <a:pt x="4086" y="37"/>
                  <a:pt x="3182" y="22"/>
                </a:cubicBezTo>
                <a:cubicBezTo>
                  <a:pt x="3119" y="21"/>
                  <a:pt x="3058" y="21"/>
                  <a:pt x="3000" y="23"/>
                </a:cubicBezTo>
                <a:cubicBezTo>
                  <a:pt x="2287" y="0"/>
                  <a:pt x="1086" y="200"/>
                  <a:pt x="318" y="470"/>
                </a:cubicBezTo>
                <a:cubicBezTo>
                  <a:pt x="195" y="513"/>
                  <a:pt x="88" y="556"/>
                  <a:pt x="0" y="599"/>
                </a:cubicBezTo>
                <a:close/>
              </a:path>
            </a:pathLst>
          </a:custGeom>
          <a:solidFill>
            <a:srgbClr val="D9FFFF"/>
          </a:solidFill>
          <a:ln w="3175">
            <a:noFill/>
            <a:prstDash val="solid"/>
            <a:round/>
            <a:headEnd/>
            <a:tailEnd/>
          </a:ln>
          <a:scene3d>
            <a:camera prst="orthographicFront"/>
            <a:lightRig rig="threePt" dir="t"/>
          </a:scene3d>
          <a:sp3d prstMaterial="dkEdge">
            <a:bevelT/>
          </a:sp3d>
        </p:spPr>
        <p:txBody>
          <a:bodyPr lIns="82058" tIns="41029" rIns="82058" bIns="41029"/>
          <a:lstStyle/>
          <a:p>
            <a:pPr>
              <a:defRPr/>
            </a:pPr>
            <a:endParaRPr lang="en-US" sz="1600"/>
          </a:p>
        </p:txBody>
      </p:sp>
      <p:sp>
        <p:nvSpPr>
          <p:cNvPr id="20" name="Freeform 47"/>
          <p:cNvSpPr>
            <a:spLocks/>
          </p:cNvSpPr>
          <p:nvPr/>
        </p:nvSpPr>
        <p:spPr bwMode="auto">
          <a:xfrm>
            <a:off x="2463512" y="2977971"/>
            <a:ext cx="4216977" cy="254950"/>
          </a:xfrm>
          <a:custGeom>
            <a:avLst/>
            <a:gdLst/>
            <a:ahLst/>
            <a:cxnLst>
              <a:cxn ang="0">
                <a:pos x="0" y="576"/>
              </a:cxn>
              <a:cxn ang="0">
                <a:pos x="8736" y="576"/>
              </a:cxn>
              <a:cxn ang="0">
                <a:pos x="7788" y="0"/>
              </a:cxn>
              <a:cxn ang="0">
                <a:pos x="7788" y="0"/>
              </a:cxn>
              <a:cxn ang="0">
                <a:pos x="948" y="0"/>
              </a:cxn>
              <a:cxn ang="0">
                <a:pos x="0" y="576"/>
              </a:cxn>
            </a:cxnLst>
            <a:rect l="0" t="0" r="r" b="b"/>
            <a:pathLst>
              <a:path w="8736" h="576">
                <a:moveTo>
                  <a:pt x="0" y="576"/>
                </a:moveTo>
                <a:lnTo>
                  <a:pt x="8736" y="576"/>
                </a:lnTo>
                <a:cubicBezTo>
                  <a:pt x="8459" y="361"/>
                  <a:pt x="8141" y="168"/>
                  <a:pt x="7788" y="0"/>
                </a:cubicBezTo>
                <a:lnTo>
                  <a:pt x="7788" y="0"/>
                </a:lnTo>
                <a:lnTo>
                  <a:pt x="948" y="0"/>
                </a:lnTo>
                <a:cubicBezTo>
                  <a:pt x="595" y="168"/>
                  <a:pt x="276" y="361"/>
                  <a:pt x="0" y="576"/>
                </a:cubicBezTo>
                <a:close/>
              </a:path>
            </a:pathLst>
          </a:custGeom>
          <a:solidFill>
            <a:srgbClr val="BDFFFF"/>
          </a:solidFill>
          <a:ln w="3175">
            <a:noFill/>
            <a:prstDash val="solid"/>
            <a:round/>
            <a:headEnd/>
            <a:tailEnd/>
          </a:ln>
          <a:scene3d>
            <a:camera prst="orthographicFront"/>
            <a:lightRig rig="threePt" dir="t"/>
          </a:scene3d>
          <a:sp3d prstMaterial="dkEdge">
            <a:bevelT/>
          </a:sp3d>
        </p:spPr>
        <p:txBody>
          <a:bodyPr lIns="82058" tIns="41029" rIns="82058" bIns="41029"/>
          <a:lstStyle/>
          <a:p>
            <a:pPr>
              <a:defRPr/>
            </a:pPr>
            <a:endParaRPr lang="en-US" sz="1600"/>
          </a:p>
        </p:txBody>
      </p:sp>
      <p:sp>
        <p:nvSpPr>
          <p:cNvPr id="21" name="Freeform 50"/>
          <p:cNvSpPr>
            <a:spLocks/>
          </p:cNvSpPr>
          <p:nvPr/>
        </p:nvSpPr>
        <p:spPr bwMode="auto">
          <a:xfrm>
            <a:off x="2057977" y="3319232"/>
            <a:ext cx="5016500" cy="254950"/>
          </a:xfrm>
          <a:custGeom>
            <a:avLst/>
            <a:gdLst/>
            <a:ahLst/>
            <a:cxnLst>
              <a:cxn ang="0">
                <a:pos x="0" y="576"/>
              </a:cxn>
              <a:cxn ang="0">
                <a:pos x="10392" y="576"/>
              </a:cxn>
              <a:cxn ang="0">
                <a:pos x="9816" y="0"/>
              </a:cxn>
              <a:cxn ang="0">
                <a:pos x="9816" y="0"/>
              </a:cxn>
              <a:cxn ang="0">
                <a:pos x="588" y="0"/>
              </a:cxn>
              <a:cxn ang="0">
                <a:pos x="0" y="576"/>
              </a:cxn>
            </a:cxnLst>
            <a:rect l="0" t="0" r="r" b="b"/>
            <a:pathLst>
              <a:path w="10392" h="576">
                <a:moveTo>
                  <a:pt x="0" y="576"/>
                </a:moveTo>
                <a:lnTo>
                  <a:pt x="10392" y="576"/>
                </a:lnTo>
                <a:cubicBezTo>
                  <a:pt x="10225" y="361"/>
                  <a:pt x="10031" y="167"/>
                  <a:pt x="9816" y="0"/>
                </a:cubicBezTo>
                <a:lnTo>
                  <a:pt x="9816" y="0"/>
                </a:lnTo>
                <a:lnTo>
                  <a:pt x="588" y="0"/>
                </a:lnTo>
                <a:cubicBezTo>
                  <a:pt x="380" y="180"/>
                  <a:pt x="184" y="372"/>
                  <a:pt x="0" y="576"/>
                </a:cubicBezTo>
                <a:close/>
              </a:path>
            </a:pathLst>
          </a:custGeom>
          <a:solidFill>
            <a:srgbClr val="D9FFD9"/>
          </a:solidFill>
          <a:ln w="3175">
            <a:noFill/>
            <a:prstDash val="solid"/>
            <a:round/>
            <a:headEnd/>
            <a:tailEnd/>
          </a:ln>
          <a:scene3d>
            <a:camera prst="orthographicFront"/>
            <a:lightRig rig="threePt" dir="t"/>
          </a:scene3d>
          <a:sp3d prstMaterial="dkEdge">
            <a:bevelT/>
          </a:sp3d>
        </p:spPr>
        <p:txBody>
          <a:bodyPr lIns="82058" tIns="41029" rIns="82058" bIns="41029"/>
          <a:lstStyle/>
          <a:p>
            <a:pPr>
              <a:defRPr/>
            </a:pPr>
            <a:endParaRPr lang="en-US" sz="1600"/>
          </a:p>
        </p:txBody>
      </p:sp>
      <p:sp>
        <p:nvSpPr>
          <p:cNvPr id="22" name="Freeform 53"/>
          <p:cNvSpPr>
            <a:spLocks/>
          </p:cNvSpPr>
          <p:nvPr/>
        </p:nvSpPr>
        <p:spPr bwMode="auto">
          <a:xfrm>
            <a:off x="1803977" y="3660493"/>
            <a:ext cx="5531716" cy="254950"/>
          </a:xfrm>
          <a:custGeom>
            <a:avLst/>
            <a:gdLst/>
            <a:ahLst/>
            <a:cxnLst>
              <a:cxn ang="0">
                <a:pos x="0" y="576"/>
              </a:cxn>
              <a:cxn ang="0">
                <a:pos x="11460" y="576"/>
              </a:cxn>
              <a:cxn ang="0">
                <a:pos x="11088" y="0"/>
              </a:cxn>
              <a:cxn ang="0">
                <a:pos x="11088" y="0"/>
              </a:cxn>
              <a:cxn ang="0">
                <a:pos x="372" y="0"/>
              </a:cxn>
              <a:cxn ang="0">
                <a:pos x="0" y="576"/>
              </a:cxn>
            </a:cxnLst>
            <a:rect l="0" t="0" r="r" b="b"/>
            <a:pathLst>
              <a:path w="11460" h="576">
                <a:moveTo>
                  <a:pt x="0" y="576"/>
                </a:moveTo>
                <a:lnTo>
                  <a:pt x="11460" y="576"/>
                </a:lnTo>
                <a:cubicBezTo>
                  <a:pt x="11357" y="354"/>
                  <a:pt x="11231" y="159"/>
                  <a:pt x="11088" y="0"/>
                </a:cubicBezTo>
                <a:lnTo>
                  <a:pt x="11088" y="0"/>
                </a:lnTo>
                <a:lnTo>
                  <a:pt x="372" y="0"/>
                </a:lnTo>
                <a:cubicBezTo>
                  <a:pt x="239" y="177"/>
                  <a:pt x="114" y="370"/>
                  <a:pt x="0" y="576"/>
                </a:cubicBezTo>
                <a:close/>
              </a:path>
            </a:pathLst>
          </a:custGeom>
          <a:solidFill>
            <a:srgbClr val="BDFFBD"/>
          </a:solidFill>
          <a:ln w="3175">
            <a:noFill/>
            <a:prstDash val="solid"/>
            <a:round/>
            <a:headEnd/>
            <a:tailEnd/>
          </a:ln>
          <a:scene3d>
            <a:camera prst="orthographicFront"/>
            <a:lightRig rig="threePt" dir="t"/>
          </a:scene3d>
          <a:sp3d prstMaterial="dkEdge">
            <a:bevelT/>
          </a:sp3d>
        </p:spPr>
        <p:txBody>
          <a:bodyPr lIns="82058" tIns="41029" rIns="82058" bIns="41029"/>
          <a:lstStyle/>
          <a:p>
            <a:pPr>
              <a:defRPr/>
            </a:pPr>
            <a:endParaRPr lang="en-US" sz="1600"/>
          </a:p>
        </p:txBody>
      </p:sp>
      <p:sp>
        <p:nvSpPr>
          <p:cNvPr id="23" name="Freeform 56"/>
          <p:cNvSpPr>
            <a:spLocks/>
          </p:cNvSpPr>
          <p:nvPr/>
        </p:nvSpPr>
        <p:spPr bwMode="auto">
          <a:xfrm>
            <a:off x="1658217" y="4000425"/>
            <a:ext cx="5821795" cy="256278"/>
          </a:xfrm>
          <a:custGeom>
            <a:avLst/>
            <a:gdLst/>
            <a:ahLst/>
            <a:cxnLst>
              <a:cxn ang="0">
                <a:pos x="0" y="576"/>
              </a:cxn>
              <a:cxn ang="0">
                <a:pos x="12060" y="576"/>
              </a:cxn>
              <a:cxn ang="0">
                <a:pos x="11856" y="0"/>
              </a:cxn>
              <a:cxn ang="0">
                <a:pos x="11856" y="0"/>
              </a:cxn>
              <a:cxn ang="0">
                <a:pos x="216" y="0"/>
              </a:cxn>
              <a:cxn ang="0">
                <a:pos x="0" y="576"/>
              </a:cxn>
            </a:cxnLst>
            <a:rect l="0" t="0" r="r" b="b"/>
            <a:pathLst>
              <a:path w="12060" h="576">
                <a:moveTo>
                  <a:pt x="0" y="576"/>
                </a:moveTo>
                <a:lnTo>
                  <a:pt x="12060" y="576"/>
                </a:lnTo>
                <a:cubicBezTo>
                  <a:pt x="11999" y="365"/>
                  <a:pt x="11930" y="172"/>
                  <a:pt x="11856" y="0"/>
                </a:cubicBezTo>
                <a:lnTo>
                  <a:pt x="11856" y="0"/>
                </a:lnTo>
                <a:lnTo>
                  <a:pt x="216" y="0"/>
                </a:lnTo>
                <a:cubicBezTo>
                  <a:pt x="136" y="170"/>
                  <a:pt x="64" y="363"/>
                  <a:pt x="0" y="576"/>
                </a:cubicBezTo>
                <a:close/>
              </a:path>
            </a:pathLst>
          </a:custGeom>
          <a:solidFill>
            <a:srgbClr val="FFFFC9"/>
          </a:solidFill>
          <a:ln w="3175">
            <a:noFill/>
            <a:prstDash val="solid"/>
            <a:round/>
            <a:headEnd/>
            <a:tailEnd/>
          </a:ln>
          <a:scene3d>
            <a:camera prst="orthographicFront"/>
            <a:lightRig rig="threePt" dir="t"/>
          </a:scene3d>
          <a:sp3d prstMaterial="dkEdge">
            <a:bevelT/>
          </a:sp3d>
        </p:spPr>
        <p:txBody>
          <a:bodyPr lIns="82058" tIns="41029" rIns="82058" bIns="41029"/>
          <a:lstStyle/>
          <a:p>
            <a:pPr>
              <a:defRPr/>
            </a:pPr>
            <a:endParaRPr lang="en-US" sz="1600"/>
          </a:p>
        </p:txBody>
      </p:sp>
      <p:sp>
        <p:nvSpPr>
          <p:cNvPr id="24" name="Freeform 59"/>
          <p:cNvSpPr>
            <a:spLocks/>
          </p:cNvSpPr>
          <p:nvPr/>
        </p:nvSpPr>
        <p:spPr bwMode="auto">
          <a:xfrm>
            <a:off x="1604819" y="4341685"/>
            <a:ext cx="5932921" cy="256278"/>
          </a:xfrm>
          <a:custGeom>
            <a:avLst/>
            <a:gdLst/>
            <a:ahLst/>
            <a:cxnLst>
              <a:cxn ang="0">
                <a:pos x="3" y="576"/>
              </a:cxn>
              <a:cxn ang="0">
                <a:pos x="12291" y="576"/>
              </a:cxn>
              <a:cxn ang="0">
                <a:pos x="12219" y="0"/>
              </a:cxn>
              <a:cxn ang="0">
                <a:pos x="12219" y="0"/>
              </a:cxn>
              <a:cxn ang="0">
                <a:pos x="63" y="0"/>
              </a:cxn>
              <a:cxn ang="0">
                <a:pos x="3" y="576"/>
              </a:cxn>
            </a:cxnLst>
            <a:rect l="0" t="0" r="r" b="b"/>
            <a:pathLst>
              <a:path w="12291" h="576">
                <a:moveTo>
                  <a:pt x="3" y="576"/>
                </a:moveTo>
                <a:lnTo>
                  <a:pt x="12291" y="576"/>
                </a:lnTo>
                <a:cubicBezTo>
                  <a:pt x="12273" y="337"/>
                  <a:pt x="12249" y="138"/>
                  <a:pt x="12219" y="0"/>
                </a:cubicBezTo>
                <a:lnTo>
                  <a:pt x="12219" y="0"/>
                </a:lnTo>
                <a:lnTo>
                  <a:pt x="63" y="0"/>
                </a:lnTo>
                <a:cubicBezTo>
                  <a:pt x="23" y="237"/>
                  <a:pt x="0" y="453"/>
                  <a:pt x="3" y="576"/>
                </a:cubicBezTo>
                <a:close/>
              </a:path>
            </a:pathLst>
          </a:custGeom>
          <a:solidFill>
            <a:srgbClr val="FFFF97"/>
          </a:solidFill>
          <a:ln w="3175">
            <a:noFill/>
            <a:prstDash val="solid"/>
            <a:round/>
            <a:headEnd/>
            <a:tailEnd/>
          </a:ln>
          <a:scene3d>
            <a:camera prst="orthographicFront"/>
            <a:lightRig rig="threePt" dir="t"/>
          </a:scene3d>
          <a:sp3d prstMaterial="dkEdge">
            <a:bevelT/>
          </a:sp3d>
        </p:spPr>
        <p:txBody>
          <a:bodyPr lIns="82058" tIns="41029" rIns="82058" bIns="41029"/>
          <a:lstStyle/>
          <a:p>
            <a:pPr>
              <a:defRPr/>
            </a:pPr>
            <a:endParaRPr lang="en-US" sz="1600"/>
          </a:p>
        </p:txBody>
      </p:sp>
      <p:sp>
        <p:nvSpPr>
          <p:cNvPr id="25" name="Freeform 62"/>
          <p:cNvSpPr>
            <a:spLocks/>
          </p:cNvSpPr>
          <p:nvPr/>
        </p:nvSpPr>
        <p:spPr bwMode="auto">
          <a:xfrm>
            <a:off x="3120159" y="6389248"/>
            <a:ext cx="2890694" cy="265572"/>
          </a:xfrm>
          <a:custGeom>
            <a:avLst/>
            <a:gdLst/>
            <a:ahLst/>
            <a:cxnLst>
              <a:cxn ang="0">
                <a:pos x="0" y="0"/>
              </a:cxn>
              <a:cxn ang="0">
                <a:pos x="5988" y="0"/>
              </a:cxn>
              <a:cxn ang="0">
                <a:pos x="3183" y="577"/>
              </a:cxn>
              <a:cxn ang="0">
                <a:pos x="3000" y="576"/>
              </a:cxn>
              <a:cxn ang="0">
                <a:pos x="318" y="129"/>
              </a:cxn>
              <a:cxn ang="0">
                <a:pos x="0" y="0"/>
              </a:cxn>
            </a:cxnLst>
            <a:rect l="0" t="0" r="r" b="b"/>
            <a:pathLst>
              <a:path w="5988" h="599">
                <a:moveTo>
                  <a:pt x="0" y="0"/>
                </a:moveTo>
                <a:lnTo>
                  <a:pt x="5988" y="0"/>
                </a:lnTo>
                <a:cubicBezTo>
                  <a:pt x="5342" y="303"/>
                  <a:pt x="4086" y="561"/>
                  <a:pt x="3183" y="577"/>
                </a:cubicBezTo>
                <a:cubicBezTo>
                  <a:pt x="3119" y="578"/>
                  <a:pt x="3058" y="577"/>
                  <a:pt x="3000" y="576"/>
                </a:cubicBezTo>
                <a:cubicBezTo>
                  <a:pt x="2287" y="599"/>
                  <a:pt x="1087" y="399"/>
                  <a:pt x="318" y="129"/>
                </a:cubicBezTo>
                <a:cubicBezTo>
                  <a:pt x="196" y="86"/>
                  <a:pt x="89" y="42"/>
                  <a:pt x="0" y="0"/>
                </a:cubicBezTo>
                <a:close/>
              </a:path>
            </a:pathLst>
          </a:custGeom>
          <a:solidFill>
            <a:srgbClr val="D9B3FF"/>
          </a:solidFill>
          <a:ln w="3175">
            <a:noFill/>
            <a:prstDash val="solid"/>
            <a:round/>
            <a:headEnd/>
            <a:tailEnd/>
          </a:ln>
          <a:scene3d>
            <a:camera prst="orthographicFront"/>
            <a:lightRig rig="threePt" dir="t"/>
          </a:scene3d>
          <a:sp3d prstMaterial="dkEdge">
            <a:bevelT/>
          </a:sp3d>
        </p:spPr>
        <p:txBody>
          <a:bodyPr lIns="82058" tIns="41029" rIns="82058" bIns="41029"/>
          <a:lstStyle/>
          <a:p>
            <a:pPr>
              <a:defRPr/>
            </a:pPr>
            <a:endParaRPr lang="en-US" sz="1600"/>
          </a:p>
        </p:txBody>
      </p:sp>
      <p:sp>
        <p:nvSpPr>
          <p:cNvPr id="26" name="Freeform 65"/>
          <p:cNvSpPr>
            <a:spLocks/>
          </p:cNvSpPr>
          <p:nvPr/>
        </p:nvSpPr>
        <p:spPr bwMode="auto">
          <a:xfrm>
            <a:off x="2460626" y="6047987"/>
            <a:ext cx="4216977" cy="256278"/>
          </a:xfrm>
          <a:custGeom>
            <a:avLst/>
            <a:gdLst/>
            <a:ahLst/>
            <a:cxnLst>
              <a:cxn ang="0">
                <a:pos x="0" y="0"/>
              </a:cxn>
              <a:cxn ang="0">
                <a:pos x="8736" y="0"/>
              </a:cxn>
              <a:cxn ang="0">
                <a:pos x="7788" y="576"/>
              </a:cxn>
              <a:cxn ang="0">
                <a:pos x="7788" y="576"/>
              </a:cxn>
              <a:cxn ang="0">
                <a:pos x="948" y="576"/>
              </a:cxn>
              <a:cxn ang="0">
                <a:pos x="0" y="0"/>
              </a:cxn>
            </a:cxnLst>
            <a:rect l="0" t="0" r="r" b="b"/>
            <a:pathLst>
              <a:path w="8736" h="576">
                <a:moveTo>
                  <a:pt x="0" y="0"/>
                </a:moveTo>
                <a:lnTo>
                  <a:pt x="8736" y="0"/>
                </a:lnTo>
                <a:cubicBezTo>
                  <a:pt x="8460" y="215"/>
                  <a:pt x="8141" y="408"/>
                  <a:pt x="7788" y="576"/>
                </a:cubicBezTo>
                <a:lnTo>
                  <a:pt x="7788" y="576"/>
                </a:lnTo>
                <a:lnTo>
                  <a:pt x="948" y="576"/>
                </a:lnTo>
                <a:cubicBezTo>
                  <a:pt x="595" y="408"/>
                  <a:pt x="277" y="215"/>
                  <a:pt x="0" y="0"/>
                </a:cubicBezTo>
                <a:close/>
              </a:path>
            </a:pathLst>
          </a:custGeom>
          <a:solidFill>
            <a:srgbClr val="E6CDFF"/>
          </a:solidFill>
          <a:ln w="3175">
            <a:noFill/>
            <a:prstDash val="solid"/>
            <a:round/>
            <a:headEnd/>
            <a:tailEnd/>
          </a:ln>
          <a:scene3d>
            <a:camera prst="orthographicFront"/>
            <a:lightRig rig="threePt" dir="t"/>
          </a:scene3d>
          <a:sp3d prstMaterial="dkEdge">
            <a:bevelT/>
          </a:sp3d>
        </p:spPr>
        <p:txBody>
          <a:bodyPr lIns="82058" tIns="41029" rIns="82058" bIns="41029"/>
          <a:lstStyle/>
          <a:p>
            <a:pPr>
              <a:defRPr/>
            </a:pPr>
            <a:endParaRPr lang="en-US" sz="1600"/>
          </a:p>
        </p:txBody>
      </p:sp>
      <p:sp>
        <p:nvSpPr>
          <p:cNvPr id="27" name="Freeform 68"/>
          <p:cNvSpPr>
            <a:spLocks/>
          </p:cNvSpPr>
          <p:nvPr/>
        </p:nvSpPr>
        <p:spPr bwMode="auto">
          <a:xfrm>
            <a:off x="2055091" y="5706727"/>
            <a:ext cx="5016500" cy="256278"/>
          </a:xfrm>
          <a:custGeom>
            <a:avLst/>
            <a:gdLst/>
            <a:ahLst/>
            <a:cxnLst>
              <a:cxn ang="0">
                <a:pos x="0" y="0"/>
              </a:cxn>
              <a:cxn ang="0">
                <a:pos x="10392" y="0"/>
              </a:cxn>
              <a:cxn ang="0">
                <a:pos x="9816" y="576"/>
              </a:cxn>
              <a:cxn ang="0">
                <a:pos x="9816" y="576"/>
              </a:cxn>
              <a:cxn ang="0">
                <a:pos x="588" y="576"/>
              </a:cxn>
              <a:cxn ang="0">
                <a:pos x="0" y="0"/>
              </a:cxn>
            </a:cxnLst>
            <a:rect l="0" t="0" r="r" b="b"/>
            <a:pathLst>
              <a:path w="10392" h="576">
                <a:moveTo>
                  <a:pt x="0" y="0"/>
                </a:moveTo>
                <a:lnTo>
                  <a:pt x="10392" y="0"/>
                </a:lnTo>
                <a:cubicBezTo>
                  <a:pt x="10225" y="215"/>
                  <a:pt x="10031" y="409"/>
                  <a:pt x="9816" y="576"/>
                </a:cubicBezTo>
                <a:lnTo>
                  <a:pt x="9816" y="576"/>
                </a:lnTo>
                <a:lnTo>
                  <a:pt x="588" y="576"/>
                </a:lnTo>
                <a:cubicBezTo>
                  <a:pt x="380" y="396"/>
                  <a:pt x="184" y="204"/>
                  <a:pt x="0" y="0"/>
                </a:cubicBezTo>
                <a:close/>
              </a:path>
            </a:pathLst>
          </a:custGeom>
          <a:solidFill>
            <a:srgbClr val="FFB9FF"/>
          </a:solidFill>
          <a:ln w="3175">
            <a:noFill/>
            <a:prstDash val="solid"/>
            <a:round/>
            <a:headEnd/>
            <a:tailEnd/>
          </a:ln>
          <a:scene3d>
            <a:camera prst="orthographicFront"/>
            <a:lightRig rig="threePt" dir="t"/>
          </a:scene3d>
          <a:sp3d prstMaterial="dkEdge">
            <a:bevelT/>
          </a:sp3d>
        </p:spPr>
        <p:txBody>
          <a:bodyPr lIns="82058" tIns="41029" rIns="82058" bIns="41029"/>
          <a:lstStyle/>
          <a:p>
            <a:pPr>
              <a:defRPr/>
            </a:pPr>
            <a:endParaRPr lang="en-US" sz="1600"/>
          </a:p>
        </p:txBody>
      </p:sp>
      <p:sp>
        <p:nvSpPr>
          <p:cNvPr id="28" name="Freeform 71"/>
          <p:cNvSpPr>
            <a:spLocks/>
          </p:cNvSpPr>
          <p:nvPr/>
        </p:nvSpPr>
        <p:spPr bwMode="auto">
          <a:xfrm>
            <a:off x="1799649" y="5365466"/>
            <a:ext cx="5533159" cy="256278"/>
          </a:xfrm>
          <a:custGeom>
            <a:avLst/>
            <a:gdLst/>
            <a:ahLst/>
            <a:cxnLst>
              <a:cxn ang="0">
                <a:pos x="0" y="0"/>
              </a:cxn>
              <a:cxn ang="0">
                <a:pos x="11460" y="0"/>
              </a:cxn>
              <a:cxn ang="0">
                <a:pos x="11088" y="576"/>
              </a:cxn>
              <a:cxn ang="0">
                <a:pos x="11088" y="576"/>
              </a:cxn>
              <a:cxn ang="0">
                <a:pos x="372" y="576"/>
              </a:cxn>
              <a:cxn ang="0">
                <a:pos x="0" y="0"/>
              </a:cxn>
            </a:cxnLst>
            <a:rect l="0" t="0" r="r" b="b"/>
            <a:pathLst>
              <a:path w="11460" h="576">
                <a:moveTo>
                  <a:pt x="0" y="0"/>
                </a:moveTo>
                <a:lnTo>
                  <a:pt x="11460" y="0"/>
                </a:lnTo>
                <a:cubicBezTo>
                  <a:pt x="11357" y="222"/>
                  <a:pt x="11231" y="416"/>
                  <a:pt x="11088" y="576"/>
                </a:cubicBezTo>
                <a:lnTo>
                  <a:pt x="11088" y="576"/>
                </a:lnTo>
                <a:lnTo>
                  <a:pt x="372" y="576"/>
                </a:lnTo>
                <a:cubicBezTo>
                  <a:pt x="239" y="398"/>
                  <a:pt x="115" y="206"/>
                  <a:pt x="0" y="0"/>
                </a:cubicBezTo>
                <a:close/>
              </a:path>
            </a:pathLst>
          </a:custGeom>
          <a:solidFill>
            <a:srgbClr val="FFD5FF"/>
          </a:solidFill>
          <a:ln w="3175">
            <a:noFill/>
            <a:prstDash val="solid"/>
            <a:round/>
            <a:headEnd/>
            <a:tailEnd/>
          </a:ln>
          <a:scene3d>
            <a:camera prst="orthographicFront"/>
            <a:lightRig rig="threePt" dir="t"/>
          </a:scene3d>
          <a:sp3d prstMaterial="dkEdge">
            <a:bevelT/>
          </a:sp3d>
        </p:spPr>
        <p:txBody>
          <a:bodyPr lIns="82058" tIns="41029" rIns="82058" bIns="41029"/>
          <a:lstStyle/>
          <a:p>
            <a:pPr>
              <a:defRPr/>
            </a:pPr>
            <a:endParaRPr lang="en-US" sz="1600"/>
          </a:p>
        </p:txBody>
      </p:sp>
      <p:sp>
        <p:nvSpPr>
          <p:cNvPr id="29" name="Freeform 76"/>
          <p:cNvSpPr>
            <a:spLocks/>
          </p:cNvSpPr>
          <p:nvPr/>
        </p:nvSpPr>
        <p:spPr bwMode="auto">
          <a:xfrm>
            <a:off x="1655331" y="5024206"/>
            <a:ext cx="5821795" cy="256278"/>
          </a:xfrm>
          <a:custGeom>
            <a:avLst/>
            <a:gdLst/>
            <a:ahLst/>
            <a:cxnLst>
              <a:cxn ang="0">
                <a:pos x="0" y="0"/>
              </a:cxn>
              <a:cxn ang="0">
                <a:pos x="12060" y="0"/>
              </a:cxn>
              <a:cxn ang="0">
                <a:pos x="11856" y="576"/>
              </a:cxn>
              <a:cxn ang="0">
                <a:pos x="11856" y="576"/>
              </a:cxn>
              <a:cxn ang="0">
                <a:pos x="216" y="576"/>
              </a:cxn>
              <a:cxn ang="0">
                <a:pos x="0" y="0"/>
              </a:cxn>
            </a:cxnLst>
            <a:rect l="0" t="0" r="r" b="b"/>
            <a:pathLst>
              <a:path w="12060" h="576">
                <a:moveTo>
                  <a:pt x="0" y="0"/>
                </a:moveTo>
                <a:lnTo>
                  <a:pt x="12060" y="0"/>
                </a:lnTo>
                <a:cubicBezTo>
                  <a:pt x="11999" y="211"/>
                  <a:pt x="11931" y="404"/>
                  <a:pt x="11856" y="576"/>
                </a:cubicBezTo>
                <a:lnTo>
                  <a:pt x="11856" y="576"/>
                </a:lnTo>
                <a:lnTo>
                  <a:pt x="216" y="576"/>
                </a:lnTo>
                <a:cubicBezTo>
                  <a:pt x="136" y="406"/>
                  <a:pt x="64" y="213"/>
                  <a:pt x="0" y="0"/>
                </a:cubicBezTo>
                <a:close/>
              </a:path>
            </a:pathLst>
          </a:custGeom>
          <a:solidFill>
            <a:srgbClr val="FFD1A3"/>
          </a:solidFill>
          <a:ln w="3175">
            <a:noFill/>
            <a:prstDash val="solid"/>
            <a:round/>
            <a:headEnd/>
            <a:tailEnd/>
          </a:ln>
          <a:scene3d>
            <a:camera prst="orthographicFront"/>
            <a:lightRig rig="threePt" dir="t"/>
          </a:scene3d>
          <a:sp3d prstMaterial="dkEdge">
            <a:bevelT/>
          </a:sp3d>
        </p:spPr>
        <p:txBody>
          <a:bodyPr lIns="82058" tIns="41029" rIns="82058" bIns="41029"/>
          <a:lstStyle/>
          <a:p>
            <a:pPr>
              <a:defRPr/>
            </a:pPr>
            <a:endParaRPr lang="en-US" sz="1600"/>
          </a:p>
        </p:txBody>
      </p:sp>
      <p:sp>
        <p:nvSpPr>
          <p:cNvPr id="30" name="Freeform 79"/>
          <p:cNvSpPr>
            <a:spLocks/>
          </p:cNvSpPr>
          <p:nvPr/>
        </p:nvSpPr>
        <p:spPr bwMode="auto">
          <a:xfrm>
            <a:off x="1601932" y="4682945"/>
            <a:ext cx="5932921" cy="256278"/>
          </a:xfrm>
          <a:custGeom>
            <a:avLst/>
            <a:gdLst/>
            <a:ahLst/>
            <a:cxnLst>
              <a:cxn ang="0">
                <a:pos x="3" y="0"/>
              </a:cxn>
              <a:cxn ang="0">
                <a:pos x="12291" y="0"/>
              </a:cxn>
              <a:cxn ang="0">
                <a:pos x="12219" y="576"/>
              </a:cxn>
              <a:cxn ang="0">
                <a:pos x="63" y="576"/>
              </a:cxn>
              <a:cxn ang="0">
                <a:pos x="3" y="0"/>
              </a:cxn>
            </a:cxnLst>
            <a:rect l="0" t="0" r="r" b="b"/>
            <a:pathLst>
              <a:path w="12291" h="576">
                <a:moveTo>
                  <a:pt x="3" y="0"/>
                </a:moveTo>
                <a:lnTo>
                  <a:pt x="12291" y="0"/>
                </a:lnTo>
                <a:cubicBezTo>
                  <a:pt x="12274" y="239"/>
                  <a:pt x="12249" y="437"/>
                  <a:pt x="12219" y="576"/>
                </a:cubicBezTo>
                <a:lnTo>
                  <a:pt x="63" y="576"/>
                </a:lnTo>
                <a:cubicBezTo>
                  <a:pt x="23" y="339"/>
                  <a:pt x="0" y="123"/>
                  <a:pt x="3" y="0"/>
                </a:cubicBezTo>
                <a:close/>
              </a:path>
            </a:pathLst>
          </a:custGeom>
          <a:solidFill>
            <a:srgbClr val="FFE2C5"/>
          </a:solidFill>
          <a:ln w="3175">
            <a:noFill/>
            <a:prstDash val="solid"/>
            <a:round/>
            <a:headEnd/>
            <a:tailEnd/>
          </a:ln>
          <a:scene3d>
            <a:camera prst="orthographicFront"/>
            <a:lightRig rig="threePt" dir="t"/>
          </a:scene3d>
          <a:sp3d prstMaterial="dkEdge">
            <a:bevelT/>
          </a:sp3d>
        </p:spPr>
        <p:txBody>
          <a:bodyPr lIns="82058" tIns="41029" rIns="82058" bIns="41029"/>
          <a:lstStyle/>
          <a:p>
            <a:pPr>
              <a:defRPr/>
            </a:pPr>
            <a:endParaRPr lang="en-US" sz="1600"/>
          </a:p>
        </p:txBody>
      </p:sp>
      <p:sp>
        <p:nvSpPr>
          <p:cNvPr id="92204" name="Rectangle 46"/>
          <p:cNvSpPr>
            <a:spLocks noChangeArrowheads="1"/>
          </p:cNvSpPr>
          <p:nvPr/>
        </p:nvSpPr>
        <p:spPr bwMode="auto">
          <a:xfrm>
            <a:off x="3873500" y="2668402"/>
            <a:ext cx="1384012" cy="215713"/>
          </a:xfrm>
          <a:prstGeom prst="rect">
            <a:avLst/>
          </a:prstGeom>
          <a:noFill/>
          <a:ln w="9525">
            <a:noFill/>
            <a:miter lim="800000"/>
            <a:headEnd/>
            <a:tailEnd/>
          </a:ln>
        </p:spPr>
        <p:txBody>
          <a:bodyPr wrap="none" lIns="0" tIns="0" rIns="0" bIns="0">
            <a:spAutoFit/>
          </a:bodyPr>
          <a:lstStyle/>
          <a:p>
            <a:pPr eaLnBrk="0" hangingPunct="0"/>
            <a:r>
              <a:rPr lang="en-US" sz="1400">
                <a:solidFill>
                  <a:srgbClr val="FF0000"/>
                </a:solidFill>
                <a:latin typeface="Arial Black" pitchFamily="34" charset="0"/>
              </a:rPr>
              <a:t>Agile Leaders</a:t>
            </a:r>
          </a:p>
        </p:txBody>
      </p:sp>
      <p:sp>
        <p:nvSpPr>
          <p:cNvPr id="92205" name="Rectangle 49"/>
          <p:cNvSpPr>
            <a:spLocks noChangeArrowheads="1"/>
          </p:cNvSpPr>
          <p:nvPr/>
        </p:nvSpPr>
        <p:spPr bwMode="auto">
          <a:xfrm>
            <a:off x="3219739" y="2983567"/>
            <a:ext cx="2704523" cy="217114"/>
          </a:xfrm>
          <a:prstGeom prst="rect">
            <a:avLst/>
          </a:prstGeom>
          <a:noFill/>
          <a:ln w="9525">
            <a:noFill/>
            <a:miter lim="800000"/>
            <a:headEnd/>
            <a:tailEnd/>
          </a:ln>
        </p:spPr>
        <p:txBody>
          <a:bodyPr wrap="none" lIns="0" tIns="0" rIns="0" bIns="0">
            <a:spAutoFit/>
          </a:bodyPr>
          <a:lstStyle/>
          <a:p>
            <a:pPr eaLnBrk="0" hangingPunct="0"/>
            <a:r>
              <a:rPr lang="en-US" sz="1400">
                <a:solidFill>
                  <a:srgbClr val="FF0000"/>
                </a:solidFill>
                <a:latin typeface="Arial Black" pitchFamily="34" charset="0"/>
              </a:rPr>
              <a:t>Agile Organization Change</a:t>
            </a:r>
            <a:endParaRPr lang="en-US" sz="1600">
              <a:solidFill>
                <a:srgbClr val="FF0000"/>
              </a:solidFill>
              <a:latin typeface="Arial Black" pitchFamily="34" charset="0"/>
            </a:endParaRPr>
          </a:p>
        </p:txBody>
      </p:sp>
      <p:sp>
        <p:nvSpPr>
          <p:cNvPr id="92206" name="Rectangle 52"/>
          <p:cNvSpPr>
            <a:spLocks noChangeArrowheads="1"/>
          </p:cNvSpPr>
          <p:nvPr/>
        </p:nvSpPr>
        <p:spPr bwMode="auto">
          <a:xfrm>
            <a:off x="2951307" y="3319743"/>
            <a:ext cx="3225511" cy="218515"/>
          </a:xfrm>
          <a:prstGeom prst="rect">
            <a:avLst/>
          </a:prstGeom>
          <a:noFill/>
          <a:ln w="9525">
            <a:noFill/>
            <a:miter lim="800000"/>
            <a:headEnd/>
            <a:tailEnd/>
          </a:ln>
        </p:spPr>
        <p:txBody>
          <a:bodyPr wrap="none" lIns="0" tIns="0" rIns="0" bIns="0">
            <a:spAutoFit/>
          </a:bodyPr>
          <a:lstStyle/>
          <a:p>
            <a:pPr eaLnBrk="0" hangingPunct="0"/>
            <a:r>
              <a:rPr lang="en-US" sz="1400">
                <a:solidFill>
                  <a:srgbClr val="FF0000"/>
                </a:solidFill>
                <a:latin typeface="Arial Black" pitchFamily="34" charset="0"/>
              </a:rPr>
              <a:t>Agile Acquisition &amp; Contracting</a:t>
            </a:r>
            <a:endParaRPr lang="en-US" sz="1600">
              <a:solidFill>
                <a:srgbClr val="FF0000"/>
              </a:solidFill>
              <a:latin typeface="Arial Black" pitchFamily="34" charset="0"/>
            </a:endParaRPr>
          </a:p>
        </p:txBody>
      </p:sp>
      <p:sp>
        <p:nvSpPr>
          <p:cNvPr id="92207" name="Rectangle 55"/>
          <p:cNvSpPr>
            <a:spLocks noChangeArrowheads="1"/>
          </p:cNvSpPr>
          <p:nvPr/>
        </p:nvSpPr>
        <p:spPr bwMode="auto">
          <a:xfrm>
            <a:off x="3336637" y="3672729"/>
            <a:ext cx="2440421" cy="215713"/>
          </a:xfrm>
          <a:prstGeom prst="rect">
            <a:avLst/>
          </a:prstGeom>
          <a:noFill/>
          <a:ln w="9525">
            <a:noFill/>
            <a:miter lim="800000"/>
            <a:headEnd/>
            <a:tailEnd/>
          </a:ln>
        </p:spPr>
        <p:txBody>
          <a:bodyPr wrap="none" lIns="0" tIns="0" rIns="0" bIns="0">
            <a:spAutoFit/>
          </a:bodyPr>
          <a:lstStyle/>
          <a:p>
            <a:pPr eaLnBrk="0" hangingPunct="0"/>
            <a:r>
              <a:rPr lang="en-US" sz="1400">
                <a:solidFill>
                  <a:srgbClr val="FF0000"/>
                </a:solidFill>
                <a:latin typeface="Arial Black" pitchFamily="34" charset="0"/>
              </a:rPr>
              <a:t>Agile Strategic Planning</a:t>
            </a:r>
            <a:endParaRPr lang="en-US" sz="1600">
              <a:solidFill>
                <a:srgbClr val="FF0000"/>
              </a:solidFill>
              <a:latin typeface="Arial Black" pitchFamily="34" charset="0"/>
            </a:endParaRPr>
          </a:p>
        </p:txBody>
      </p:sp>
      <p:sp>
        <p:nvSpPr>
          <p:cNvPr id="92208" name="Rectangle 58"/>
          <p:cNvSpPr>
            <a:spLocks noChangeArrowheads="1"/>
          </p:cNvSpPr>
          <p:nvPr/>
        </p:nvSpPr>
        <p:spPr bwMode="auto">
          <a:xfrm>
            <a:off x="3302000" y="4004703"/>
            <a:ext cx="2505364" cy="215713"/>
          </a:xfrm>
          <a:prstGeom prst="rect">
            <a:avLst/>
          </a:prstGeom>
          <a:noFill/>
          <a:ln w="9525">
            <a:noFill/>
            <a:miter lim="800000"/>
            <a:headEnd/>
            <a:tailEnd/>
          </a:ln>
        </p:spPr>
        <p:txBody>
          <a:bodyPr wrap="none" lIns="0" tIns="0" rIns="0" bIns="0">
            <a:spAutoFit/>
          </a:bodyPr>
          <a:lstStyle/>
          <a:p>
            <a:pPr eaLnBrk="0" hangingPunct="0"/>
            <a:r>
              <a:rPr lang="en-US" sz="1400">
                <a:solidFill>
                  <a:srgbClr val="FF0000"/>
                </a:solidFill>
                <a:latin typeface="Arial Black" pitchFamily="34" charset="0"/>
              </a:rPr>
              <a:t>Agile Capability Analysis</a:t>
            </a:r>
            <a:endParaRPr lang="en-US" sz="1600">
              <a:solidFill>
                <a:srgbClr val="FF0000"/>
              </a:solidFill>
              <a:latin typeface="Arial Black" pitchFamily="34" charset="0"/>
            </a:endParaRPr>
          </a:p>
        </p:txBody>
      </p:sp>
      <p:sp>
        <p:nvSpPr>
          <p:cNvPr id="92209" name="Rectangle 61"/>
          <p:cNvSpPr>
            <a:spLocks noChangeArrowheads="1"/>
          </p:cNvSpPr>
          <p:nvPr/>
        </p:nvSpPr>
        <p:spPr bwMode="auto">
          <a:xfrm>
            <a:off x="3156239" y="4340880"/>
            <a:ext cx="2788227" cy="215713"/>
          </a:xfrm>
          <a:prstGeom prst="rect">
            <a:avLst/>
          </a:prstGeom>
          <a:noFill/>
          <a:ln w="9525">
            <a:noFill/>
            <a:miter lim="800000"/>
            <a:headEnd/>
            <a:tailEnd/>
          </a:ln>
        </p:spPr>
        <p:txBody>
          <a:bodyPr wrap="none" lIns="0" tIns="0" rIns="0" bIns="0">
            <a:spAutoFit/>
          </a:bodyPr>
          <a:lstStyle/>
          <a:p>
            <a:pPr eaLnBrk="0" hangingPunct="0"/>
            <a:r>
              <a:rPr lang="en-US" sz="1400">
                <a:solidFill>
                  <a:srgbClr val="FF0000"/>
                </a:solidFill>
                <a:latin typeface="Arial Black" pitchFamily="34" charset="0"/>
              </a:rPr>
              <a:t>Agile Program Management</a:t>
            </a:r>
            <a:endParaRPr lang="en-US" sz="1600">
              <a:solidFill>
                <a:srgbClr val="FF0000"/>
              </a:solidFill>
              <a:latin typeface="Arial Black" pitchFamily="34" charset="0"/>
            </a:endParaRPr>
          </a:p>
        </p:txBody>
      </p:sp>
      <p:sp>
        <p:nvSpPr>
          <p:cNvPr id="92210" name="Rectangle 64"/>
          <p:cNvSpPr>
            <a:spLocks noChangeArrowheads="1"/>
          </p:cNvSpPr>
          <p:nvPr/>
        </p:nvSpPr>
        <p:spPr bwMode="auto">
          <a:xfrm>
            <a:off x="4068330" y="6385953"/>
            <a:ext cx="793098" cy="215444"/>
          </a:xfrm>
          <a:prstGeom prst="rect">
            <a:avLst/>
          </a:prstGeom>
          <a:noFill/>
          <a:ln w="9525">
            <a:noFill/>
            <a:miter lim="800000"/>
            <a:headEnd/>
            <a:tailEnd/>
          </a:ln>
        </p:spPr>
        <p:txBody>
          <a:bodyPr wrap="none" lIns="0" tIns="0" rIns="0" bIns="0">
            <a:spAutoFit/>
          </a:bodyPr>
          <a:lstStyle/>
          <a:p>
            <a:pPr eaLnBrk="0" hangingPunct="0"/>
            <a:r>
              <a:rPr lang="en-US" sz="1400">
                <a:solidFill>
                  <a:srgbClr val="000000"/>
                </a:solidFill>
              </a:rPr>
              <a:t>Agile Tech.</a:t>
            </a:r>
            <a:endParaRPr lang="en-US" sz="1600">
              <a:latin typeface="Times New Roman" pitchFamily="18" charset="0"/>
            </a:endParaRPr>
          </a:p>
        </p:txBody>
      </p:sp>
      <p:sp>
        <p:nvSpPr>
          <p:cNvPr id="92211" name="Rectangle 67"/>
          <p:cNvSpPr>
            <a:spLocks noChangeArrowheads="1"/>
          </p:cNvSpPr>
          <p:nvPr/>
        </p:nvSpPr>
        <p:spPr bwMode="auto">
          <a:xfrm>
            <a:off x="3404466" y="6048376"/>
            <a:ext cx="1908450" cy="215444"/>
          </a:xfrm>
          <a:prstGeom prst="rect">
            <a:avLst/>
          </a:prstGeom>
          <a:noFill/>
          <a:ln w="9525">
            <a:noFill/>
            <a:miter lim="800000"/>
            <a:headEnd/>
            <a:tailEnd/>
          </a:ln>
        </p:spPr>
        <p:txBody>
          <a:bodyPr wrap="none" lIns="0" tIns="0" rIns="0" bIns="0">
            <a:spAutoFit/>
          </a:bodyPr>
          <a:lstStyle/>
          <a:p>
            <a:pPr eaLnBrk="0" hangingPunct="0"/>
            <a:r>
              <a:rPr lang="en-US" sz="1400">
                <a:solidFill>
                  <a:srgbClr val="000000"/>
                </a:solidFill>
              </a:rPr>
              <a:t>Agile Information Systems</a:t>
            </a:r>
            <a:endParaRPr lang="en-US" sz="1600">
              <a:latin typeface="Times New Roman" pitchFamily="18" charset="0"/>
            </a:endParaRPr>
          </a:p>
        </p:txBody>
      </p:sp>
      <p:sp>
        <p:nvSpPr>
          <p:cNvPr id="92212" name="Rectangle 70"/>
          <p:cNvSpPr>
            <a:spLocks noChangeArrowheads="1"/>
          </p:cNvSpPr>
          <p:nvPr/>
        </p:nvSpPr>
        <p:spPr bwMode="auto">
          <a:xfrm>
            <a:off x="4072660" y="5712199"/>
            <a:ext cx="788978" cy="215444"/>
          </a:xfrm>
          <a:prstGeom prst="rect">
            <a:avLst/>
          </a:prstGeom>
          <a:noFill/>
          <a:ln w="9525">
            <a:noFill/>
            <a:miter lim="800000"/>
            <a:headEnd/>
            <a:tailEnd/>
          </a:ln>
        </p:spPr>
        <p:txBody>
          <a:bodyPr wrap="none" lIns="0" tIns="0" rIns="0" bIns="0">
            <a:spAutoFit/>
          </a:bodyPr>
          <a:lstStyle/>
          <a:p>
            <a:pPr eaLnBrk="0" hangingPunct="0"/>
            <a:r>
              <a:rPr lang="en-US" sz="1400">
                <a:solidFill>
                  <a:srgbClr val="000000"/>
                </a:solidFill>
              </a:rPr>
              <a:t>Agile Tools</a:t>
            </a:r>
            <a:endParaRPr lang="en-US" sz="1600">
              <a:latin typeface="Times New Roman" pitchFamily="18" charset="0"/>
            </a:endParaRPr>
          </a:p>
        </p:txBody>
      </p:sp>
      <p:sp>
        <p:nvSpPr>
          <p:cNvPr id="92213" name="Rectangle 73"/>
          <p:cNvSpPr>
            <a:spLocks noChangeArrowheads="1"/>
          </p:cNvSpPr>
          <p:nvPr/>
        </p:nvSpPr>
        <p:spPr bwMode="auto">
          <a:xfrm>
            <a:off x="3302000" y="5364816"/>
            <a:ext cx="1972357" cy="215444"/>
          </a:xfrm>
          <a:prstGeom prst="rect">
            <a:avLst/>
          </a:prstGeom>
          <a:noFill/>
          <a:ln w="9525">
            <a:noFill/>
            <a:miter lim="800000"/>
            <a:headEnd/>
            <a:tailEnd/>
          </a:ln>
        </p:spPr>
        <p:txBody>
          <a:bodyPr wrap="none" lIns="0" tIns="0" rIns="0" bIns="0">
            <a:spAutoFit/>
          </a:bodyPr>
          <a:lstStyle/>
          <a:p>
            <a:pPr eaLnBrk="0" hangingPunct="0"/>
            <a:r>
              <a:rPr lang="en-US" sz="1400">
                <a:solidFill>
                  <a:srgbClr val="000000"/>
                </a:solidFill>
              </a:rPr>
              <a:t>Agile Processes &amp; Practices </a:t>
            </a:r>
            <a:endParaRPr lang="en-US" sz="1600">
              <a:latin typeface="Times New Roman" pitchFamily="18" charset="0"/>
            </a:endParaRPr>
          </a:p>
        </p:txBody>
      </p:sp>
      <p:sp>
        <p:nvSpPr>
          <p:cNvPr id="92214" name="Rectangle 78"/>
          <p:cNvSpPr>
            <a:spLocks noChangeArrowheads="1"/>
          </p:cNvSpPr>
          <p:nvPr/>
        </p:nvSpPr>
        <p:spPr bwMode="auto">
          <a:xfrm>
            <a:off x="3322205" y="5025839"/>
            <a:ext cx="2026008" cy="215444"/>
          </a:xfrm>
          <a:prstGeom prst="rect">
            <a:avLst/>
          </a:prstGeom>
          <a:noFill/>
          <a:ln w="9525">
            <a:noFill/>
            <a:miter lim="800000"/>
            <a:headEnd/>
            <a:tailEnd/>
          </a:ln>
        </p:spPr>
        <p:txBody>
          <a:bodyPr wrap="none" lIns="0" tIns="0" rIns="0" bIns="0">
            <a:spAutoFit/>
          </a:bodyPr>
          <a:lstStyle/>
          <a:p>
            <a:pPr eaLnBrk="0" hangingPunct="0"/>
            <a:r>
              <a:rPr lang="en-US" sz="1400">
                <a:cs typeface="Arial" charset="0"/>
              </a:rPr>
              <a:t>Agile Systems Development</a:t>
            </a:r>
            <a:endParaRPr lang="en-US" sz="1600">
              <a:cs typeface="Arial" charset="0"/>
            </a:endParaRPr>
          </a:p>
        </p:txBody>
      </p:sp>
      <p:sp>
        <p:nvSpPr>
          <p:cNvPr id="92215" name="Rectangle 81"/>
          <p:cNvSpPr>
            <a:spLocks noChangeArrowheads="1"/>
          </p:cNvSpPr>
          <p:nvPr/>
        </p:nvSpPr>
        <p:spPr bwMode="auto">
          <a:xfrm>
            <a:off x="3221182" y="4682659"/>
            <a:ext cx="2665557" cy="215713"/>
          </a:xfrm>
          <a:prstGeom prst="rect">
            <a:avLst/>
          </a:prstGeom>
          <a:noFill/>
          <a:ln w="9525">
            <a:noFill/>
            <a:miter lim="800000"/>
            <a:headEnd/>
            <a:tailEnd/>
          </a:ln>
        </p:spPr>
        <p:txBody>
          <a:bodyPr wrap="none" lIns="0" tIns="0" rIns="0" bIns="0">
            <a:spAutoFit/>
          </a:bodyPr>
          <a:lstStyle/>
          <a:p>
            <a:pPr eaLnBrk="0" hangingPunct="0"/>
            <a:r>
              <a:rPr lang="en-US" sz="1400">
                <a:solidFill>
                  <a:srgbClr val="FF0000"/>
                </a:solidFill>
                <a:latin typeface="Arial Black" pitchFamily="34" charset="0"/>
              </a:rPr>
              <a:t>Agile Project Management</a:t>
            </a:r>
            <a:endParaRPr lang="en-US" sz="1600">
              <a:solidFill>
                <a:srgbClr val="FF0000"/>
              </a:solidFill>
              <a:latin typeface="Arial Black" pitchFamily="34" charset="0"/>
            </a:endParaRPr>
          </a:p>
        </p:txBody>
      </p:sp>
      <p:sp>
        <p:nvSpPr>
          <p:cNvPr id="43" name="Slide Number Placeholder 42"/>
          <p:cNvSpPr txBox="1">
            <a:spLocks noGrp="1"/>
          </p:cNvSpPr>
          <p:nvPr/>
        </p:nvSpPr>
        <p:spPr>
          <a:xfrm>
            <a:off x="8104909" y="6252883"/>
            <a:ext cx="762000" cy="365592"/>
          </a:xfrm>
          <a:prstGeom prst="rect">
            <a:avLst/>
          </a:prstGeom>
          <a:noFill/>
        </p:spPr>
        <p:txBody>
          <a:bodyPr lIns="0" tIns="0" rIns="0" bIns="0" anchor="b"/>
          <a:lstStyle/>
          <a:p>
            <a:pPr algn="r">
              <a:defRPr/>
            </a:pPr>
            <a:fld id="{3C234BA2-E7AB-48C0-A75E-D08344048D3B}" type="slidenum">
              <a:rPr lang="en-US" sz="1200">
                <a:solidFill>
                  <a:schemeClr val="tx2">
                    <a:shade val="90000"/>
                  </a:schemeClr>
                </a:solidFill>
              </a:rPr>
              <a:pPr algn="r">
                <a:defRPr/>
              </a:pPr>
              <a:t>5</a:t>
            </a:fld>
            <a:endParaRPr lang="en-US" sz="1200">
              <a:solidFill>
                <a:schemeClr val="tx2">
                  <a:shade val="90000"/>
                </a:schemeClr>
              </a:solidFill>
            </a:endParaRPr>
          </a:p>
        </p:txBody>
      </p:sp>
      <p:sp>
        <p:nvSpPr>
          <p:cNvPr id="2" name="Date Placeholder 1"/>
          <p:cNvSpPr>
            <a:spLocks noGrp="1"/>
          </p:cNvSpPr>
          <p:nvPr>
            <p:ph type="dt" sz="half" idx="10"/>
          </p:nvPr>
        </p:nvSpPr>
        <p:spPr/>
        <p:txBody>
          <a:bodyPr/>
          <a:lstStyle/>
          <a:p>
            <a:fld id="{2E6BF41A-BC5B-D84B-8394-8DCAA3BBCD1A}" type="datetime2">
              <a:rPr lang="en-GB" smtClean="0"/>
              <a:t>Thursday 16 April 15</a:t>
            </a:fld>
            <a:endParaRPr lang="en-GB"/>
          </a:p>
        </p:txBody>
      </p:sp>
      <p:sp>
        <p:nvSpPr>
          <p:cNvPr id="3" name="Footer Placeholder 2"/>
          <p:cNvSpPr>
            <a:spLocks noGrp="1"/>
          </p:cNvSpPr>
          <p:nvPr>
            <p:ph type="ftr" sz="quarter" idx="11"/>
          </p:nvPr>
        </p:nvSpPr>
        <p:spPr/>
        <p:txBody>
          <a:bodyPr/>
          <a:lstStyle/>
          <a:p>
            <a:r>
              <a:rPr lang="en-GB" smtClean="0"/>
              <a:t>© Gilb.com</a:t>
            </a:r>
            <a:endParaRPr lang="en-GB"/>
          </a:p>
        </p:txBody>
      </p:sp>
      <p:sp>
        <p:nvSpPr>
          <p:cNvPr id="4" name="Slide Number Placeholder 3"/>
          <p:cNvSpPr>
            <a:spLocks noGrp="1"/>
          </p:cNvSpPr>
          <p:nvPr>
            <p:ph type="sldNum" sz="quarter" idx="12"/>
          </p:nvPr>
        </p:nvSpPr>
        <p:spPr/>
        <p:txBody>
          <a:bodyPr/>
          <a:lstStyle/>
          <a:p>
            <a:fld id="{05BE5B9A-02D3-7648-9787-90701598E634}" type="slidenum">
              <a:rPr lang="en-GB" smtClean="0"/>
              <a:t>5</a:t>
            </a:fld>
            <a:endParaRPr lang="en-GB"/>
          </a:p>
        </p:txBody>
      </p:sp>
      <p:sp>
        <p:nvSpPr>
          <p:cNvPr id="5" name="Rectangle 4"/>
          <p:cNvSpPr/>
          <p:nvPr/>
        </p:nvSpPr>
        <p:spPr>
          <a:xfrm>
            <a:off x="7480012" y="5280484"/>
            <a:ext cx="1638877" cy="1200329"/>
          </a:xfrm>
          <a:prstGeom prst="rect">
            <a:avLst/>
          </a:prstGeom>
        </p:spPr>
        <p:txBody>
          <a:bodyPr wrap="square">
            <a:spAutoFit/>
          </a:bodyPr>
          <a:lstStyle/>
          <a:p>
            <a:pPr algn="ctr"/>
            <a:r>
              <a:rPr lang="en-GB" dirty="0"/>
              <a:t>Source:</a:t>
            </a:r>
          </a:p>
          <a:p>
            <a:pPr algn="ctr"/>
            <a:endParaRPr lang="en-GB" dirty="0"/>
          </a:p>
          <a:p>
            <a:pPr algn="ctr"/>
            <a:r>
              <a:rPr lang="en-GB" dirty="0"/>
              <a:t>David Rico</a:t>
            </a:r>
          </a:p>
          <a:p>
            <a:pPr algn="ctr"/>
            <a:endParaRPr lang="en-GB" dirty="0"/>
          </a:p>
        </p:txBody>
      </p:sp>
    </p:spTree>
    <p:extLst>
      <p:ext uri="{BB962C8B-B14F-4D97-AF65-F5344CB8AC3E}">
        <p14:creationId xmlns:p14="http://schemas.microsoft.com/office/powerpoint/2010/main" val="1867022422"/>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1"/>
          <p:cNvSpPr>
            <a:spLocks noGrp="1"/>
          </p:cNvSpPr>
          <p:nvPr>
            <p:ph type="title"/>
          </p:nvPr>
        </p:nvSpPr>
        <p:spPr>
          <a:xfrm>
            <a:off x="457200" y="274638"/>
            <a:ext cx="7706796" cy="1143000"/>
          </a:xfrm>
        </p:spPr>
        <p:txBody>
          <a:bodyPr>
            <a:normAutofit fontScale="90000"/>
          </a:bodyPr>
          <a:lstStyle/>
          <a:p>
            <a:r>
              <a:rPr lang="en-US" dirty="0" err="1" smtClean="0">
                <a:latin typeface="Calibri" charset="0"/>
                <a:ea typeface="MS PGothic" charset="0"/>
              </a:rPr>
              <a:t>Quinnan</a:t>
            </a:r>
            <a:r>
              <a:rPr lang="en-US" dirty="0" smtClean="0">
                <a:latin typeface="Calibri" charset="0"/>
                <a:ea typeface="MS PGothic" charset="0"/>
              </a:rPr>
              <a:t>: IBM FSD Cleanroom</a:t>
            </a:r>
            <a:br>
              <a:rPr lang="en-US" dirty="0" smtClean="0">
                <a:latin typeface="Calibri" charset="0"/>
                <a:ea typeface="MS PGothic" charset="0"/>
              </a:rPr>
            </a:br>
            <a:r>
              <a:rPr lang="en-US" i="1" dirty="0" smtClean="0">
                <a:latin typeface="Calibri" charset="0"/>
                <a:ea typeface="MS PGothic" charset="0"/>
              </a:rPr>
              <a:t>Dynamic Design to Cost</a:t>
            </a:r>
            <a:endParaRPr lang="en-GB" i="1" dirty="0">
              <a:latin typeface="Calibri" charset="0"/>
              <a:ea typeface="MS PGothic" charset="0"/>
            </a:endParaRPr>
          </a:p>
        </p:txBody>
      </p:sp>
      <p:sp>
        <p:nvSpPr>
          <p:cNvPr id="43010" name="Content Placeholder 2"/>
          <p:cNvSpPr>
            <a:spLocks noGrp="1"/>
          </p:cNvSpPr>
          <p:nvPr>
            <p:ph idx="1"/>
          </p:nvPr>
        </p:nvSpPr>
        <p:spPr/>
        <p:txBody>
          <a:bodyPr>
            <a:normAutofit fontScale="92500" lnSpcReduction="20000"/>
          </a:bodyPr>
          <a:lstStyle/>
          <a:p>
            <a:pPr marL="0" indent="0">
              <a:buFont typeface="Arial" charset="0"/>
              <a:buNone/>
            </a:pPr>
            <a:r>
              <a:rPr lang="en-US" sz="1200" b="1" dirty="0" err="1">
                <a:latin typeface="Arial" charset="0"/>
                <a:ea typeface="MS PGothic" charset="0"/>
                <a:cs typeface="Arial" charset="0"/>
              </a:rPr>
              <a:t>Quinnan</a:t>
            </a:r>
            <a:r>
              <a:rPr lang="en-US" sz="1200" b="1" dirty="0">
                <a:latin typeface="Arial" charset="0"/>
                <a:ea typeface="MS PGothic" charset="0"/>
                <a:cs typeface="Arial" charset="0"/>
              </a:rPr>
              <a:t> describes the process control loop used by IBM FSD to ensure that cost targets are met.</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'Cost management. . . yields valid cost plans linked to technical performance. Our practice carries cost management farther by introducing </a:t>
            </a:r>
            <a:r>
              <a:rPr lang="en-US" sz="1200" b="1" u="sng" dirty="0">
                <a:latin typeface="Arial" charset="0"/>
                <a:ea typeface="MS PGothic" charset="0"/>
                <a:cs typeface="Arial" charset="0"/>
              </a:rPr>
              <a:t>design-to-cost guidance. </a:t>
            </a:r>
            <a:r>
              <a:rPr lang="en-US" sz="1200" b="1" dirty="0">
                <a:latin typeface="Arial" charset="0"/>
                <a:ea typeface="MS PGothic" charset="0"/>
                <a:cs typeface="Arial" charset="0"/>
              </a:rPr>
              <a:t>Design, development, and managerial practices are applied in an integrated way to ensure that software technical management is consistent with cost management. The method [illustrated in this book by Figure 7.10] consists </a:t>
            </a:r>
            <a:r>
              <a:rPr lang="en-US" sz="1200" b="1" u="sng" dirty="0">
                <a:latin typeface="Arial" charset="0"/>
                <a:ea typeface="MS PGothic" charset="0"/>
                <a:cs typeface="Arial" charset="0"/>
              </a:rPr>
              <a:t>of developing a design, estimating its cost, and ensuring that the design is cost-effective.' (p. 473)</a:t>
            </a:r>
          </a:p>
          <a:p>
            <a:pPr marL="0" indent="0">
              <a:buFont typeface="Arial" charset="0"/>
              <a:buNone/>
            </a:pPr>
            <a:r>
              <a:rPr lang="en-US" sz="1200" b="1" u="sng"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He goes on to describe a design iteration </a:t>
            </a:r>
            <a:r>
              <a:rPr lang="en-US" sz="1200" b="1" u="sng" dirty="0">
                <a:latin typeface="Arial" charset="0"/>
                <a:ea typeface="MS PGothic" charset="0"/>
                <a:cs typeface="Arial" charset="0"/>
              </a:rPr>
              <a:t>process trying to meet cost targets by either redesign or by sacrificing 'planned capabilit</a:t>
            </a:r>
            <a:r>
              <a:rPr lang="en-US" sz="1200" b="1" dirty="0">
                <a:latin typeface="Arial" charset="0"/>
                <a:ea typeface="MS PGothic" charset="0"/>
                <a:cs typeface="Arial" charset="0"/>
              </a:rPr>
              <a:t>y.' When a satisfactory design at cost target is achieved for a single increment, the 'development of each increment can proceed concurrently with the program design of the others.'</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a:t>
            </a:r>
            <a:r>
              <a:rPr lang="en-US" sz="1200" b="1" u="sng" dirty="0">
                <a:latin typeface="Arial" charset="0"/>
                <a:ea typeface="MS PGothic" charset="0"/>
                <a:cs typeface="Arial" charset="0"/>
              </a:rPr>
              <a:t>Design is an iterative process </a:t>
            </a:r>
            <a:r>
              <a:rPr lang="en-US" sz="1200" b="1" dirty="0">
                <a:latin typeface="Arial" charset="0"/>
                <a:ea typeface="MS PGothic" charset="0"/>
                <a:cs typeface="Arial" charset="0"/>
              </a:rPr>
              <a:t>in which each design level is a refinement of the previous level.' (p. 474)</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It is clear from this that they avoid the big bang cost estimation approach. Not only do they iterate in seeking the appropriate balance between cost and design for a single increment, but </a:t>
            </a:r>
            <a:r>
              <a:rPr lang="en-US" sz="1200" b="1" u="sng" dirty="0">
                <a:latin typeface="Arial" charset="0"/>
                <a:ea typeface="MS PGothic" charset="0"/>
                <a:cs typeface="Arial" charset="0"/>
              </a:rPr>
              <a:t>they iterate through a series of increments, thus reducing the complexity of the task,</a:t>
            </a:r>
            <a:r>
              <a:rPr lang="en-US" sz="1200" b="1" dirty="0">
                <a:latin typeface="Arial" charset="0"/>
                <a:ea typeface="MS PGothic" charset="0"/>
                <a:cs typeface="Arial" charset="0"/>
              </a:rPr>
              <a:t> </a:t>
            </a:r>
            <a:r>
              <a:rPr lang="en-US" sz="1200" b="1" u="sng" dirty="0">
                <a:latin typeface="Arial" charset="0"/>
                <a:ea typeface="MS PGothic" charset="0"/>
                <a:cs typeface="Arial" charset="0"/>
              </a:rPr>
              <a:t>and increasing the probability of learning from experience</a:t>
            </a:r>
            <a:r>
              <a:rPr lang="en-US" sz="1200" b="1" dirty="0">
                <a:latin typeface="Arial" charset="0"/>
                <a:ea typeface="MS PGothic" charset="0"/>
                <a:cs typeface="Arial" charset="0"/>
              </a:rPr>
              <a:t>, won as each increment develops, and </a:t>
            </a:r>
            <a:r>
              <a:rPr lang="en-US" sz="1200" b="1" u="sng" dirty="0">
                <a:latin typeface="Arial" charset="0"/>
                <a:ea typeface="MS PGothic" charset="0"/>
                <a:cs typeface="Arial" charset="0"/>
              </a:rPr>
              <a:t>as the true cost of the increment becomes a fac</a:t>
            </a:r>
            <a:r>
              <a:rPr lang="en-US" sz="1200" b="1" dirty="0">
                <a:latin typeface="Arial" charset="0"/>
                <a:ea typeface="MS PGothic" charset="0"/>
                <a:cs typeface="Arial" charset="0"/>
              </a:rPr>
              <a:t>t.</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'When the development and test of an increment are complete, </a:t>
            </a:r>
            <a:r>
              <a:rPr lang="en-US" sz="1200" b="1" u="sng" dirty="0">
                <a:latin typeface="Arial" charset="0"/>
                <a:ea typeface="MS PGothic" charset="0"/>
                <a:cs typeface="Arial" charset="0"/>
              </a:rPr>
              <a:t>an estimate to complete the remaining increments is computed</a:t>
            </a:r>
            <a:r>
              <a:rPr lang="en-US" sz="1200" b="1" dirty="0">
                <a:latin typeface="Arial" charset="0"/>
                <a:ea typeface="MS PGothic" charset="0"/>
                <a:cs typeface="Arial" charset="0"/>
              </a:rPr>
              <a:t>.' (p. 474)</a:t>
            </a:r>
          </a:p>
          <a:p>
            <a:pPr marL="0" indent="0">
              <a:buFont typeface="Arial" charset="0"/>
              <a:buNone/>
            </a:pPr>
            <a:r>
              <a:rPr lang="en-US" sz="1200" dirty="0">
                <a:latin typeface="Calibri" charset="0"/>
                <a:ea typeface="MS PGothic" charset="0"/>
              </a:rPr>
              <a:t>Source: Robert E. </a:t>
            </a:r>
            <a:r>
              <a:rPr lang="en-US" sz="1200" dirty="0" err="1">
                <a:latin typeface="Calibri" charset="0"/>
                <a:ea typeface="MS PGothic" charset="0"/>
              </a:rPr>
              <a:t>Quinnan</a:t>
            </a:r>
            <a:r>
              <a:rPr lang="en-US" sz="1200" dirty="0">
                <a:latin typeface="Calibri" charset="0"/>
                <a:ea typeface="MS PGothic" charset="0"/>
              </a:rPr>
              <a:t>, 'Software Engineering Management Practices', IBM Systems Journal, Vol. 19, No. 4, 1980, pp. 466~</a:t>
            </a:r>
            <a:r>
              <a:rPr lang="en-US" sz="1200" dirty="0" smtClean="0">
                <a:latin typeface="Calibri" charset="0"/>
                <a:ea typeface="MS PGothic" charset="0"/>
              </a:rPr>
              <a:t>77</a:t>
            </a:r>
          </a:p>
          <a:p>
            <a:pPr marL="0" indent="0">
              <a:buFont typeface="Arial" charset="0"/>
              <a:buNone/>
            </a:pPr>
            <a:r>
              <a:rPr lang="en-US" sz="1200" dirty="0" smtClean="0">
                <a:latin typeface="Calibri" charset="0"/>
                <a:ea typeface="MS PGothic" charset="0"/>
              </a:rPr>
              <a:t>This text is cut from Gilb: The Principles of Software Engineering Management, 1988</a:t>
            </a:r>
            <a:endParaRPr lang="en-US" sz="1200" dirty="0">
              <a:latin typeface="Calibri" charset="0"/>
              <a:ea typeface="MS PGothic" charset="0"/>
            </a:endParaRPr>
          </a:p>
          <a:p>
            <a:pPr marL="0" indent="0">
              <a:buFont typeface="Arial" charset="0"/>
              <a:buNone/>
            </a:pPr>
            <a:endParaRPr lang="en-US" sz="1200" b="1" dirty="0">
              <a:latin typeface="Arial" charset="0"/>
              <a:ea typeface="MS PGothic" charset="0"/>
              <a:cs typeface="Arial" charset="0"/>
            </a:endParaRP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endParaRPr lang="en-GB" sz="1200" b="1" dirty="0">
              <a:latin typeface="Arial" charset="0"/>
              <a:ea typeface="MS PGothic" charset="0"/>
              <a:cs typeface="Arial" charset="0"/>
            </a:endParaRPr>
          </a:p>
        </p:txBody>
      </p:sp>
      <p:sp>
        <p:nvSpPr>
          <p:cNvPr id="43011" name="Date Placeholder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4ABE7945-08D6-A741-ABFE-9CC4C185AF4F}" type="datetime3">
              <a:rPr lang="en-GB" sz="1200">
                <a:solidFill>
                  <a:srgbClr val="898989"/>
                </a:solidFill>
              </a:rPr>
              <a:pPr eaLnBrk="1" hangingPunct="1"/>
              <a:t>16 April 2015</a:t>
            </a:fld>
            <a:endParaRPr lang="en-US" sz="1200">
              <a:solidFill>
                <a:srgbClr val="898989"/>
              </a:solidFill>
            </a:endParaRPr>
          </a:p>
        </p:txBody>
      </p:sp>
      <p:sp>
        <p:nvSpPr>
          <p:cNvPr id="5" name="Footer Placeholder 4"/>
          <p:cNvSpPr>
            <a:spLocks noGrp="1"/>
          </p:cNvSpPr>
          <p:nvPr>
            <p:ph type="ftr" sz="quarter" idx="11"/>
          </p:nvPr>
        </p:nvSpPr>
        <p:spPr/>
        <p:txBody>
          <a:bodyPr/>
          <a:lstStyle/>
          <a:p>
            <a:pPr>
              <a:defRPr/>
            </a:pPr>
            <a:r>
              <a:rPr lang="en-US"/>
              <a:t>Copyright Tom@Gilb.com 2013</a:t>
            </a:r>
          </a:p>
        </p:txBody>
      </p:sp>
      <p:sp>
        <p:nvSpPr>
          <p:cNvPr id="43013"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545F060D-7F12-2049-907A-C2BCFD3B9770}" type="slidenum">
              <a:rPr lang="en-US" sz="1200">
                <a:solidFill>
                  <a:srgbClr val="898989"/>
                </a:solidFill>
              </a:rPr>
              <a:pPr eaLnBrk="1" hangingPunct="1"/>
              <a:t>50</a:t>
            </a:fld>
            <a:endParaRPr lang="en-US" sz="1200">
              <a:solidFill>
                <a:srgbClr val="898989"/>
              </a:solidFill>
            </a:endParaRPr>
          </a:p>
        </p:txBody>
      </p:sp>
      <p:pic>
        <p:nvPicPr>
          <p:cNvPr id="2" name="Picture 1" descr="POSEM Cover 200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77675" y="-1"/>
            <a:ext cx="1328577" cy="1771435"/>
          </a:xfrm>
          <a:prstGeom prst="rect">
            <a:avLst/>
          </a:prstGeom>
        </p:spPr>
      </p:pic>
      <p:sp>
        <p:nvSpPr>
          <p:cNvPr id="4" name="TextBox 3"/>
          <p:cNvSpPr txBox="1"/>
          <p:nvPr/>
        </p:nvSpPr>
        <p:spPr>
          <a:xfrm>
            <a:off x="1738804" y="1889763"/>
            <a:ext cx="4974578" cy="2062103"/>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3200" b="1" dirty="0">
                <a:latin typeface="Arial" charset="0"/>
                <a:cs typeface="Arial" charset="0"/>
              </a:rPr>
              <a:t>of developing a design, estimating its cost, and ensuring that the design is cost-effective</a:t>
            </a:r>
            <a:endParaRPr lang="en-GB" sz="3200" dirty="0"/>
          </a:p>
        </p:txBody>
      </p:sp>
    </p:spTree>
    <p:extLst>
      <p:ext uri="{BB962C8B-B14F-4D97-AF65-F5344CB8AC3E}">
        <p14:creationId xmlns:p14="http://schemas.microsoft.com/office/powerpoint/2010/main" val="3770434593"/>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1"/>
          <p:cNvSpPr>
            <a:spLocks noGrp="1"/>
          </p:cNvSpPr>
          <p:nvPr>
            <p:ph type="title"/>
          </p:nvPr>
        </p:nvSpPr>
        <p:spPr>
          <a:xfrm>
            <a:off x="457200" y="274638"/>
            <a:ext cx="7706796" cy="1143000"/>
          </a:xfrm>
        </p:spPr>
        <p:txBody>
          <a:bodyPr>
            <a:normAutofit fontScale="90000"/>
          </a:bodyPr>
          <a:lstStyle/>
          <a:p>
            <a:r>
              <a:rPr lang="en-US" dirty="0" err="1" smtClean="0">
                <a:latin typeface="Calibri" charset="0"/>
                <a:ea typeface="MS PGothic" charset="0"/>
              </a:rPr>
              <a:t>Quinnan</a:t>
            </a:r>
            <a:r>
              <a:rPr lang="en-US" dirty="0" smtClean="0">
                <a:latin typeface="Calibri" charset="0"/>
                <a:ea typeface="MS PGothic" charset="0"/>
              </a:rPr>
              <a:t>: IBM FSD Cleanroom</a:t>
            </a:r>
            <a:br>
              <a:rPr lang="en-US" dirty="0" smtClean="0">
                <a:latin typeface="Calibri" charset="0"/>
                <a:ea typeface="MS PGothic" charset="0"/>
              </a:rPr>
            </a:br>
            <a:r>
              <a:rPr lang="en-US" i="1" dirty="0" smtClean="0">
                <a:latin typeface="Calibri" charset="0"/>
                <a:ea typeface="MS PGothic" charset="0"/>
              </a:rPr>
              <a:t>Dynamic Design to Cost</a:t>
            </a:r>
            <a:endParaRPr lang="en-GB" i="1" dirty="0">
              <a:latin typeface="Calibri" charset="0"/>
              <a:ea typeface="MS PGothic" charset="0"/>
            </a:endParaRPr>
          </a:p>
        </p:txBody>
      </p:sp>
      <p:sp>
        <p:nvSpPr>
          <p:cNvPr id="43010" name="Content Placeholder 2"/>
          <p:cNvSpPr>
            <a:spLocks noGrp="1"/>
          </p:cNvSpPr>
          <p:nvPr>
            <p:ph idx="1"/>
          </p:nvPr>
        </p:nvSpPr>
        <p:spPr/>
        <p:txBody>
          <a:bodyPr>
            <a:normAutofit fontScale="92500" lnSpcReduction="20000"/>
          </a:bodyPr>
          <a:lstStyle/>
          <a:p>
            <a:pPr marL="0" indent="0">
              <a:buFont typeface="Arial" charset="0"/>
              <a:buNone/>
            </a:pPr>
            <a:r>
              <a:rPr lang="en-US" sz="1200" b="1" dirty="0" err="1">
                <a:latin typeface="Arial" charset="0"/>
                <a:ea typeface="MS PGothic" charset="0"/>
                <a:cs typeface="Arial" charset="0"/>
              </a:rPr>
              <a:t>Quinnan</a:t>
            </a:r>
            <a:r>
              <a:rPr lang="en-US" sz="1200" b="1" dirty="0">
                <a:latin typeface="Arial" charset="0"/>
                <a:ea typeface="MS PGothic" charset="0"/>
                <a:cs typeface="Arial" charset="0"/>
              </a:rPr>
              <a:t> describes the process control loop used by IBM FSD to ensure that cost targets are met.</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'Cost management. . . yields valid cost plans linked to technical performance. Our practice carries cost management farther by introducing </a:t>
            </a:r>
            <a:r>
              <a:rPr lang="en-US" sz="1200" b="1" u="sng" dirty="0">
                <a:latin typeface="Arial" charset="0"/>
                <a:ea typeface="MS PGothic" charset="0"/>
                <a:cs typeface="Arial" charset="0"/>
              </a:rPr>
              <a:t>design-to-cost guidance. </a:t>
            </a:r>
            <a:r>
              <a:rPr lang="en-US" sz="1200" b="1" dirty="0">
                <a:latin typeface="Arial" charset="0"/>
                <a:ea typeface="MS PGothic" charset="0"/>
                <a:cs typeface="Arial" charset="0"/>
              </a:rPr>
              <a:t>Design, development, and managerial practices are applied in an integrated way to ensure that software technical management is consistent with cost management. The method [illustrated in this book by Figure 7.10] consists </a:t>
            </a:r>
            <a:r>
              <a:rPr lang="en-US" sz="1200" b="1" u="sng" dirty="0">
                <a:latin typeface="Arial" charset="0"/>
                <a:ea typeface="MS PGothic" charset="0"/>
                <a:cs typeface="Arial" charset="0"/>
              </a:rPr>
              <a:t>of developing a design, estimating its cost, and ensuring that the design is cost-effective.' (p. 473)</a:t>
            </a:r>
          </a:p>
          <a:p>
            <a:pPr marL="0" indent="0">
              <a:buFont typeface="Arial" charset="0"/>
              <a:buNone/>
            </a:pPr>
            <a:r>
              <a:rPr lang="en-US" sz="1200" b="1" u="sng"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He goes on to describe a design iteration </a:t>
            </a:r>
            <a:r>
              <a:rPr lang="en-US" sz="1200" b="1" u="sng" dirty="0">
                <a:latin typeface="Arial" charset="0"/>
                <a:ea typeface="MS PGothic" charset="0"/>
                <a:cs typeface="Arial" charset="0"/>
              </a:rPr>
              <a:t>process trying to meet cost targets by either redesign or by sacrificing 'planned capabilit</a:t>
            </a:r>
            <a:r>
              <a:rPr lang="en-US" sz="1200" b="1" dirty="0">
                <a:latin typeface="Arial" charset="0"/>
                <a:ea typeface="MS PGothic" charset="0"/>
                <a:cs typeface="Arial" charset="0"/>
              </a:rPr>
              <a:t>y.' When a satisfactory design at cost target is achieved for a single increment, the 'development of each increment can proceed concurrently with the program design of the others.'</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a:t>
            </a:r>
            <a:r>
              <a:rPr lang="en-US" sz="1200" b="1" u="sng" dirty="0">
                <a:latin typeface="Arial" charset="0"/>
                <a:ea typeface="MS PGothic" charset="0"/>
                <a:cs typeface="Arial" charset="0"/>
              </a:rPr>
              <a:t>Design is an iterative process </a:t>
            </a:r>
            <a:r>
              <a:rPr lang="en-US" sz="1200" b="1" dirty="0">
                <a:latin typeface="Arial" charset="0"/>
                <a:ea typeface="MS PGothic" charset="0"/>
                <a:cs typeface="Arial" charset="0"/>
              </a:rPr>
              <a:t>in which each design level is a refinement of the previous level.' (p. 474)</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It is clear from this that they avoid the big bang cost estimation approach. Not only do they iterate in seeking the appropriate balance between cost and design for a single increment, but </a:t>
            </a:r>
            <a:r>
              <a:rPr lang="en-US" sz="1200" b="1" u="sng" dirty="0">
                <a:latin typeface="Arial" charset="0"/>
                <a:ea typeface="MS PGothic" charset="0"/>
                <a:cs typeface="Arial" charset="0"/>
              </a:rPr>
              <a:t>they iterate through a series of increments, thus reducing the complexity of the task,</a:t>
            </a:r>
            <a:r>
              <a:rPr lang="en-US" sz="1200" b="1" dirty="0">
                <a:latin typeface="Arial" charset="0"/>
                <a:ea typeface="MS PGothic" charset="0"/>
                <a:cs typeface="Arial" charset="0"/>
              </a:rPr>
              <a:t> </a:t>
            </a:r>
            <a:r>
              <a:rPr lang="en-US" sz="1200" b="1" u="sng" dirty="0">
                <a:latin typeface="Arial" charset="0"/>
                <a:ea typeface="MS PGothic" charset="0"/>
                <a:cs typeface="Arial" charset="0"/>
              </a:rPr>
              <a:t>and increasing the probability of learning from experience</a:t>
            </a:r>
            <a:r>
              <a:rPr lang="en-US" sz="1200" b="1" dirty="0">
                <a:latin typeface="Arial" charset="0"/>
                <a:ea typeface="MS PGothic" charset="0"/>
                <a:cs typeface="Arial" charset="0"/>
              </a:rPr>
              <a:t>, won as each increment develops, and </a:t>
            </a:r>
            <a:r>
              <a:rPr lang="en-US" sz="1200" b="1" u="sng" dirty="0">
                <a:latin typeface="Arial" charset="0"/>
                <a:ea typeface="MS PGothic" charset="0"/>
                <a:cs typeface="Arial" charset="0"/>
              </a:rPr>
              <a:t>as the true cost of the increment becomes a fac</a:t>
            </a:r>
            <a:r>
              <a:rPr lang="en-US" sz="1200" b="1" dirty="0">
                <a:latin typeface="Arial" charset="0"/>
                <a:ea typeface="MS PGothic" charset="0"/>
                <a:cs typeface="Arial" charset="0"/>
              </a:rPr>
              <a:t>t.</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'When the development and test of an increment are complete, </a:t>
            </a:r>
            <a:r>
              <a:rPr lang="en-US" sz="1200" b="1" u="sng" dirty="0">
                <a:latin typeface="Arial" charset="0"/>
                <a:ea typeface="MS PGothic" charset="0"/>
                <a:cs typeface="Arial" charset="0"/>
              </a:rPr>
              <a:t>an estimate to complete the remaining increments is computed</a:t>
            </a:r>
            <a:r>
              <a:rPr lang="en-US" sz="1200" b="1" dirty="0">
                <a:latin typeface="Arial" charset="0"/>
                <a:ea typeface="MS PGothic" charset="0"/>
                <a:cs typeface="Arial" charset="0"/>
              </a:rPr>
              <a:t>.' (p. 474)</a:t>
            </a:r>
          </a:p>
          <a:p>
            <a:pPr marL="0" indent="0">
              <a:buFont typeface="Arial" charset="0"/>
              <a:buNone/>
            </a:pPr>
            <a:r>
              <a:rPr lang="en-US" sz="1200" dirty="0">
                <a:latin typeface="Calibri" charset="0"/>
                <a:ea typeface="MS PGothic" charset="0"/>
              </a:rPr>
              <a:t>Source: Robert E. </a:t>
            </a:r>
            <a:r>
              <a:rPr lang="en-US" sz="1200" dirty="0" err="1">
                <a:latin typeface="Calibri" charset="0"/>
                <a:ea typeface="MS PGothic" charset="0"/>
              </a:rPr>
              <a:t>Quinnan</a:t>
            </a:r>
            <a:r>
              <a:rPr lang="en-US" sz="1200" dirty="0">
                <a:latin typeface="Calibri" charset="0"/>
                <a:ea typeface="MS PGothic" charset="0"/>
              </a:rPr>
              <a:t>, 'Software Engineering Management Practices', IBM Systems Journal, Vol. 19, No. 4, 1980, pp. 466~</a:t>
            </a:r>
            <a:r>
              <a:rPr lang="en-US" sz="1200" dirty="0" smtClean="0">
                <a:latin typeface="Calibri" charset="0"/>
                <a:ea typeface="MS PGothic" charset="0"/>
              </a:rPr>
              <a:t>77</a:t>
            </a:r>
          </a:p>
          <a:p>
            <a:pPr marL="0" indent="0">
              <a:buFont typeface="Arial" charset="0"/>
              <a:buNone/>
            </a:pPr>
            <a:r>
              <a:rPr lang="en-US" sz="1200" dirty="0" smtClean="0">
                <a:latin typeface="Calibri" charset="0"/>
                <a:ea typeface="MS PGothic" charset="0"/>
              </a:rPr>
              <a:t>This text is cut from Gilb: The Principles of Software Engineering Management, 1988</a:t>
            </a:r>
            <a:endParaRPr lang="en-US" sz="1200" dirty="0">
              <a:latin typeface="Calibri" charset="0"/>
              <a:ea typeface="MS PGothic" charset="0"/>
            </a:endParaRPr>
          </a:p>
          <a:p>
            <a:pPr marL="0" indent="0">
              <a:buFont typeface="Arial" charset="0"/>
              <a:buNone/>
            </a:pPr>
            <a:endParaRPr lang="en-US" sz="1200" b="1" dirty="0">
              <a:latin typeface="Arial" charset="0"/>
              <a:ea typeface="MS PGothic" charset="0"/>
              <a:cs typeface="Arial" charset="0"/>
            </a:endParaRP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endParaRPr lang="en-GB" sz="1200" b="1" dirty="0">
              <a:latin typeface="Arial" charset="0"/>
              <a:ea typeface="MS PGothic" charset="0"/>
              <a:cs typeface="Arial" charset="0"/>
            </a:endParaRPr>
          </a:p>
        </p:txBody>
      </p:sp>
      <p:sp>
        <p:nvSpPr>
          <p:cNvPr id="43011" name="Date Placeholder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4ABE7945-08D6-A741-ABFE-9CC4C185AF4F}" type="datetime3">
              <a:rPr lang="en-GB" sz="1200">
                <a:solidFill>
                  <a:srgbClr val="898989"/>
                </a:solidFill>
              </a:rPr>
              <a:pPr eaLnBrk="1" hangingPunct="1"/>
              <a:t>16 April 2015</a:t>
            </a:fld>
            <a:endParaRPr lang="en-US" sz="1200">
              <a:solidFill>
                <a:srgbClr val="898989"/>
              </a:solidFill>
            </a:endParaRPr>
          </a:p>
        </p:txBody>
      </p:sp>
      <p:sp>
        <p:nvSpPr>
          <p:cNvPr id="5" name="Footer Placeholder 4"/>
          <p:cNvSpPr>
            <a:spLocks noGrp="1"/>
          </p:cNvSpPr>
          <p:nvPr>
            <p:ph type="ftr" sz="quarter" idx="11"/>
          </p:nvPr>
        </p:nvSpPr>
        <p:spPr/>
        <p:txBody>
          <a:bodyPr/>
          <a:lstStyle/>
          <a:p>
            <a:pPr>
              <a:defRPr/>
            </a:pPr>
            <a:r>
              <a:rPr lang="en-US"/>
              <a:t>Copyright Tom@Gilb.com 2013</a:t>
            </a:r>
          </a:p>
        </p:txBody>
      </p:sp>
      <p:sp>
        <p:nvSpPr>
          <p:cNvPr id="43013"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545F060D-7F12-2049-907A-C2BCFD3B9770}" type="slidenum">
              <a:rPr lang="en-US" sz="1200">
                <a:solidFill>
                  <a:srgbClr val="898989"/>
                </a:solidFill>
              </a:rPr>
              <a:pPr eaLnBrk="1" hangingPunct="1"/>
              <a:t>51</a:t>
            </a:fld>
            <a:endParaRPr lang="en-US" sz="1200">
              <a:solidFill>
                <a:srgbClr val="898989"/>
              </a:solidFill>
            </a:endParaRPr>
          </a:p>
        </p:txBody>
      </p:sp>
      <p:pic>
        <p:nvPicPr>
          <p:cNvPr id="2" name="Picture 1" descr="POSEM Cover 200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77675" y="-1"/>
            <a:ext cx="1328577" cy="1771435"/>
          </a:xfrm>
          <a:prstGeom prst="rect">
            <a:avLst/>
          </a:prstGeom>
        </p:spPr>
      </p:pic>
      <p:sp>
        <p:nvSpPr>
          <p:cNvPr id="4" name="TextBox 3"/>
          <p:cNvSpPr txBox="1"/>
          <p:nvPr/>
        </p:nvSpPr>
        <p:spPr>
          <a:xfrm>
            <a:off x="1738804" y="3084085"/>
            <a:ext cx="4974578" cy="341632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3600" b="1" dirty="0" smtClean="0">
                <a:latin typeface="Arial" charset="0"/>
                <a:ea typeface="MS PGothic" charset="0"/>
                <a:cs typeface="Arial" charset="0"/>
              </a:rPr>
              <a:t>iteration process trying to meet cost targets by </a:t>
            </a:r>
            <a:r>
              <a:rPr lang="en-US" sz="3600" b="1" u="sng" dirty="0" smtClean="0">
                <a:latin typeface="Arial" charset="0"/>
                <a:ea typeface="MS PGothic" charset="0"/>
                <a:cs typeface="Arial" charset="0"/>
              </a:rPr>
              <a:t>either</a:t>
            </a:r>
            <a:r>
              <a:rPr lang="en-US" sz="3600" b="1" dirty="0" smtClean="0">
                <a:latin typeface="Arial" charset="0"/>
                <a:ea typeface="MS PGothic" charset="0"/>
                <a:cs typeface="Arial" charset="0"/>
              </a:rPr>
              <a:t> </a:t>
            </a:r>
            <a:r>
              <a:rPr lang="en-US" sz="3600" b="1" i="1" dirty="0" smtClean="0">
                <a:latin typeface="Arial" charset="0"/>
                <a:ea typeface="MS PGothic" charset="0"/>
                <a:cs typeface="Arial" charset="0"/>
              </a:rPr>
              <a:t>redesign</a:t>
            </a:r>
            <a:r>
              <a:rPr lang="en-US" sz="3600" b="1" dirty="0" smtClean="0">
                <a:latin typeface="Arial" charset="0"/>
                <a:ea typeface="MS PGothic" charset="0"/>
                <a:cs typeface="Arial" charset="0"/>
              </a:rPr>
              <a:t> or by </a:t>
            </a:r>
            <a:r>
              <a:rPr lang="en-US" sz="3600" b="1" i="1" dirty="0" smtClean="0">
                <a:latin typeface="Arial" charset="0"/>
                <a:ea typeface="MS PGothic" charset="0"/>
                <a:cs typeface="Arial" charset="0"/>
              </a:rPr>
              <a:t>sacrificing</a:t>
            </a:r>
            <a:r>
              <a:rPr lang="en-US" sz="3600" b="1" dirty="0" smtClean="0">
                <a:latin typeface="Arial" charset="0"/>
                <a:ea typeface="MS PGothic" charset="0"/>
                <a:cs typeface="Arial" charset="0"/>
              </a:rPr>
              <a:t> 'planned capability’</a:t>
            </a:r>
            <a:endParaRPr lang="en-GB" sz="3600" dirty="0"/>
          </a:p>
        </p:txBody>
      </p:sp>
    </p:spTree>
    <p:extLst>
      <p:ext uri="{BB962C8B-B14F-4D97-AF65-F5344CB8AC3E}">
        <p14:creationId xmlns:p14="http://schemas.microsoft.com/office/powerpoint/2010/main" val="110122352"/>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1"/>
          <p:cNvSpPr>
            <a:spLocks noGrp="1"/>
          </p:cNvSpPr>
          <p:nvPr>
            <p:ph type="title"/>
          </p:nvPr>
        </p:nvSpPr>
        <p:spPr>
          <a:xfrm>
            <a:off x="457200" y="274638"/>
            <a:ext cx="7706796" cy="1143000"/>
          </a:xfrm>
        </p:spPr>
        <p:txBody>
          <a:bodyPr>
            <a:normAutofit fontScale="90000"/>
          </a:bodyPr>
          <a:lstStyle/>
          <a:p>
            <a:r>
              <a:rPr lang="en-US" dirty="0" err="1" smtClean="0">
                <a:latin typeface="Calibri" charset="0"/>
                <a:ea typeface="MS PGothic" charset="0"/>
              </a:rPr>
              <a:t>Quinnan</a:t>
            </a:r>
            <a:r>
              <a:rPr lang="en-US" dirty="0" smtClean="0">
                <a:latin typeface="Calibri" charset="0"/>
                <a:ea typeface="MS PGothic" charset="0"/>
              </a:rPr>
              <a:t>: IBM FSD Cleanroom</a:t>
            </a:r>
            <a:br>
              <a:rPr lang="en-US" dirty="0" smtClean="0">
                <a:latin typeface="Calibri" charset="0"/>
                <a:ea typeface="MS PGothic" charset="0"/>
              </a:rPr>
            </a:br>
            <a:r>
              <a:rPr lang="en-US" i="1" dirty="0" smtClean="0">
                <a:latin typeface="Calibri" charset="0"/>
                <a:ea typeface="MS PGothic" charset="0"/>
              </a:rPr>
              <a:t>Dynamic Design to Cost</a:t>
            </a:r>
            <a:endParaRPr lang="en-GB" i="1" dirty="0">
              <a:latin typeface="Calibri" charset="0"/>
              <a:ea typeface="MS PGothic" charset="0"/>
            </a:endParaRPr>
          </a:p>
        </p:txBody>
      </p:sp>
      <p:sp>
        <p:nvSpPr>
          <p:cNvPr id="43010" name="Content Placeholder 2"/>
          <p:cNvSpPr>
            <a:spLocks noGrp="1"/>
          </p:cNvSpPr>
          <p:nvPr>
            <p:ph idx="1"/>
          </p:nvPr>
        </p:nvSpPr>
        <p:spPr/>
        <p:txBody>
          <a:bodyPr>
            <a:normAutofit fontScale="92500" lnSpcReduction="20000"/>
          </a:bodyPr>
          <a:lstStyle/>
          <a:p>
            <a:pPr marL="0" indent="0">
              <a:buFont typeface="Arial" charset="0"/>
              <a:buNone/>
            </a:pPr>
            <a:r>
              <a:rPr lang="en-US" sz="1200" b="1" dirty="0" err="1">
                <a:latin typeface="Arial" charset="0"/>
                <a:ea typeface="MS PGothic" charset="0"/>
                <a:cs typeface="Arial" charset="0"/>
              </a:rPr>
              <a:t>Quinnan</a:t>
            </a:r>
            <a:r>
              <a:rPr lang="en-US" sz="1200" b="1" dirty="0">
                <a:latin typeface="Arial" charset="0"/>
                <a:ea typeface="MS PGothic" charset="0"/>
                <a:cs typeface="Arial" charset="0"/>
              </a:rPr>
              <a:t> describes the process control loop used by IBM FSD to ensure that cost targets are met.</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'Cost management. . . yields valid cost plans linked to technical performance. Our practice carries cost management farther by introducing </a:t>
            </a:r>
            <a:r>
              <a:rPr lang="en-US" sz="1200" b="1" u="sng" dirty="0">
                <a:latin typeface="Arial" charset="0"/>
                <a:ea typeface="MS PGothic" charset="0"/>
                <a:cs typeface="Arial" charset="0"/>
              </a:rPr>
              <a:t>design-to-cost guidance. </a:t>
            </a:r>
            <a:r>
              <a:rPr lang="en-US" sz="1200" b="1" dirty="0">
                <a:latin typeface="Arial" charset="0"/>
                <a:ea typeface="MS PGothic" charset="0"/>
                <a:cs typeface="Arial" charset="0"/>
              </a:rPr>
              <a:t>Design, development, and managerial practices are applied in an integrated way to ensure that software technical management is consistent with cost management. The method [illustrated in this book by Figure 7.10] consists </a:t>
            </a:r>
            <a:r>
              <a:rPr lang="en-US" sz="1200" b="1" u="sng" dirty="0">
                <a:latin typeface="Arial" charset="0"/>
                <a:ea typeface="MS PGothic" charset="0"/>
                <a:cs typeface="Arial" charset="0"/>
              </a:rPr>
              <a:t>of developing a design, estimating its cost, and ensuring that the design is cost-effective.' (p. 473)</a:t>
            </a:r>
          </a:p>
          <a:p>
            <a:pPr marL="0" indent="0">
              <a:buFont typeface="Arial" charset="0"/>
              <a:buNone/>
            </a:pPr>
            <a:r>
              <a:rPr lang="en-US" sz="1200" b="1" u="sng"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He goes on to describe a design iteration </a:t>
            </a:r>
            <a:r>
              <a:rPr lang="en-US" sz="1200" b="1" u="sng" dirty="0">
                <a:latin typeface="Arial" charset="0"/>
                <a:ea typeface="MS PGothic" charset="0"/>
                <a:cs typeface="Arial" charset="0"/>
              </a:rPr>
              <a:t>process trying to meet cost targets by either redesign or by sacrificing 'planned capabilit</a:t>
            </a:r>
            <a:r>
              <a:rPr lang="en-US" sz="1200" b="1" dirty="0">
                <a:latin typeface="Arial" charset="0"/>
                <a:ea typeface="MS PGothic" charset="0"/>
                <a:cs typeface="Arial" charset="0"/>
              </a:rPr>
              <a:t>y.' When a satisfactory design at cost target is achieved for a single increment, the 'development of each increment can proceed concurrently with the program design of the others.'</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a:t>
            </a:r>
            <a:r>
              <a:rPr lang="en-US" sz="1200" b="1" u="sng" dirty="0">
                <a:latin typeface="Arial" charset="0"/>
                <a:ea typeface="MS PGothic" charset="0"/>
                <a:cs typeface="Arial" charset="0"/>
              </a:rPr>
              <a:t>Design is an iterative process </a:t>
            </a:r>
            <a:r>
              <a:rPr lang="en-US" sz="1200" b="1" dirty="0">
                <a:latin typeface="Arial" charset="0"/>
                <a:ea typeface="MS PGothic" charset="0"/>
                <a:cs typeface="Arial" charset="0"/>
              </a:rPr>
              <a:t>in which each design level is a refinement of the previous level.' (p. 474)</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It is clear from this that they avoid the big bang cost estimation approach. Not only do they iterate in seeking the appropriate balance between cost and design for a single increment, but </a:t>
            </a:r>
            <a:r>
              <a:rPr lang="en-US" sz="1200" b="1" u="sng" dirty="0">
                <a:latin typeface="Arial" charset="0"/>
                <a:ea typeface="MS PGothic" charset="0"/>
                <a:cs typeface="Arial" charset="0"/>
              </a:rPr>
              <a:t>they iterate through a series of increments, thus reducing the complexity of the task,</a:t>
            </a:r>
            <a:r>
              <a:rPr lang="en-US" sz="1200" b="1" dirty="0">
                <a:latin typeface="Arial" charset="0"/>
                <a:ea typeface="MS PGothic" charset="0"/>
                <a:cs typeface="Arial" charset="0"/>
              </a:rPr>
              <a:t> </a:t>
            </a:r>
            <a:r>
              <a:rPr lang="en-US" sz="1200" b="1" u="sng" dirty="0">
                <a:latin typeface="Arial" charset="0"/>
                <a:ea typeface="MS PGothic" charset="0"/>
                <a:cs typeface="Arial" charset="0"/>
              </a:rPr>
              <a:t>and increasing the probability of learning from experience</a:t>
            </a:r>
            <a:r>
              <a:rPr lang="en-US" sz="1200" b="1" dirty="0">
                <a:latin typeface="Arial" charset="0"/>
                <a:ea typeface="MS PGothic" charset="0"/>
                <a:cs typeface="Arial" charset="0"/>
              </a:rPr>
              <a:t>, won as each increment develops, and </a:t>
            </a:r>
            <a:r>
              <a:rPr lang="en-US" sz="1200" b="1" u="sng" dirty="0">
                <a:latin typeface="Arial" charset="0"/>
                <a:ea typeface="MS PGothic" charset="0"/>
                <a:cs typeface="Arial" charset="0"/>
              </a:rPr>
              <a:t>as the true cost of the increment becomes a fac</a:t>
            </a:r>
            <a:r>
              <a:rPr lang="en-US" sz="1200" b="1" dirty="0">
                <a:latin typeface="Arial" charset="0"/>
                <a:ea typeface="MS PGothic" charset="0"/>
                <a:cs typeface="Arial" charset="0"/>
              </a:rPr>
              <a:t>t.</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'When the development and test of an increment are complete, </a:t>
            </a:r>
            <a:r>
              <a:rPr lang="en-US" sz="1200" b="1" u="sng" dirty="0">
                <a:latin typeface="Arial" charset="0"/>
                <a:ea typeface="MS PGothic" charset="0"/>
                <a:cs typeface="Arial" charset="0"/>
              </a:rPr>
              <a:t>an estimate to complete the remaining increments is computed</a:t>
            </a:r>
            <a:r>
              <a:rPr lang="en-US" sz="1200" b="1" dirty="0">
                <a:latin typeface="Arial" charset="0"/>
                <a:ea typeface="MS PGothic" charset="0"/>
                <a:cs typeface="Arial" charset="0"/>
              </a:rPr>
              <a:t>.' (p. 474)</a:t>
            </a:r>
          </a:p>
          <a:p>
            <a:pPr marL="0" indent="0">
              <a:buFont typeface="Arial" charset="0"/>
              <a:buNone/>
            </a:pPr>
            <a:r>
              <a:rPr lang="en-US" sz="1200" dirty="0">
                <a:latin typeface="Calibri" charset="0"/>
                <a:ea typeface="MS PGothic" charset="0"/>
              </a:rPr>
              <a:t>Source: Robert E. </a:t>
            </a:r>
            <a:r>
              <a:rPr lang="en-US" sz="1200" dirty="0" err="1">
                <a:latin typeface="Calibri" charset="0"/>
                <a:ea typeface="MS PGothic" charset="0"/>
              </a:rPr>
              <a:t>Quinnan</a:t>
            </a:r>
            <a:r>
              <a:rPr lang="en-US" sz="1200" dirty="0">
                <a:latin typeface="Calibri" charset="0"/>
                <a:ea typeface="MS PGothic" charset="0"/>
              </a:rPr>
              <a:t>, 'Software Engineering Management Practices', IBM Systems Journal, Vol. 19, No. 4, 1980, pp. 466~</a:t>
            </a:r>
            <a:r>
              <a:rPr lang="en-US" sz="1200" dirty="0" smtClean="0">
                <a:latin typeface="Calibri" charset="0"/>
                <a:ea typeface="MS PGothic" charset="0"/>
              </a:rPr>
              <a:t>77</a:t>
            </a:r>
          </a:p>
          <a:p>
            <a:pPr marL="0" indent="0">
              <a:buFont typeface="Arial" charset="0"/>
              <a:buNone/>
            </a:pPr>
            <a:r>
              <a:rPr lang="en-US" sz="1200" dirty="0" smtClean="0">
                <a:latin typeface="Calibri" charset="0"/>
                <a:ea typeface="MS PGothic" charset="0"/>
              </a:rPr>
              <a:t>This text is cut from Gilb: The Principles of Software Engineering Management, 1988</a:t>
            </a:r>
            <a:endParaRPr lang="en-US" sz="1200" dirty="0">
              <a:latin typeface="Calibri" charset="0"/>
              <a:ea typeface="MS PGothic" charset="0"/>
            </a:endParaRPr>
          </a:p>
          <a:p>
            <a:pPr marL="0" indent="0">
              <a:buFont typeface="Arial" charset="0"/>
              <a:buNone/>
            </a:pPr>
            <a:endParaRPr lang="en-US" sz="1200" b="1" dirty="0">
              <a:latin typeface="Arial" charset="0"/>
              <a:ea typeface="MS PGothic" charset="0"/>
              <a:cs typeface="Arial" charset="0"/>
            </a:endParaRP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endParaRPr lang="en-GB" sz="1200" b="1" dirty="0">
              <a:latin typeface="Arial" charset="0"/>
              <a:ea typeface="MS PGothic" charset="0"/>
              <a:cs typeface="Arial" charset="0"/>
            </a:endParaRPr>
          </a:p>
        </p:txBody>
      </p:sp>
      <p:sp>
        <p:nvSpPr>
          <p:cNvPr id="43011" name="Date Placeholder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4ABE7945-08D6-A741-ABFE-9CC4C185AF4F}" type="datetime3">
              <a:rPr lang="en-GB" sz="1200">
                <a:solidFill>
                  <a:srgbClr val="898989"/>
                </a:solidFill>
              </a:rPr>
              <a:pPr eaLnBrk="1" hangingPunct="1"/>
              <a:t>16 April 2015</a:t>
            </a:fld>
            <a:endParaRPr lang="en-US" sz="1200">
              <a:solidFill>
                <a:srgbClr val="898989"/>
              </a:solidFill>
            </a:endParaRPr>
          </a:p>
        </p:txBody>
      </p:sp>
      <p:sp>
        <p:nvSpPr>
          <p:cNvPr id="5" name="Footer Placeholder 4"/>
          <p:cNvSpPr>
            <a:spLocks noGrp="1"/>
          </p:cNvSpPr>
          <p:nvPr>
            <p:ph type="ftr" sz="quarter" idx="11"/>
          </p:nvPr>
        </p:nvSpPr>
        <p:spPr/>
        <p:txBody>
          <a:bodyPr/>
          <a:lstStyle/>
          <a:p>
            <a:pPr>
              <a:defRPr/>
            </a:pPr>
            <a:r>
              <a:rPr lang="en-US"/>
              <a:t>Copyright Tom@Gilb.com 2013</a:t>
            </a:r>
          </a:p>
        </p:txBody>
      </p:sp>
      <p:sp>
        <p:nvSpPr>
          <p:cNvPr id="43013"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545F060D-7F12-2049-907A-C2BCFD3B9770}" type="slidenum">
              <a:rPr lang="en-US" sz="1200">
                <a:solidFill>
                  <a:srgbClr val="898989"/>
                </a:solidFill>
              </a:rPr>
              <a:pPr eaLnBrk="1" hangingPunct="1"/>
              <a:t>52</a:t>
            </a:fld>
            <a:endParaRPr lang="en-US" sz="1200">
              <a:solidFill>
                <a:srgbClr val="898989"/>
              </a:solidFill>
            </a:endParaRPr>
          </a:p>
        </p:txBody>
      </p:sp>
      <p:pic>
        <p:nvPicPr>
          <p:cNvPr id="2" name="Picture 1" descr="POSEM Cover 200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77675" y="-1"/>
            <a:ext cx="1328577" cy="1771435"/>
          </a:xfrm>
          <a:prstGeom prst="rect">
            <a:avLst/>
          </a:prstGeom>
        </p:spPr>
      </p:pic>
      <p:sp>
        <p:nvSpPr>
          <p:cNvPr id="4" name="TextBox 3"/>
          <p:cNvSpPr txBox="1"/>
          <p:nvPr/>
        </p:nvSpPr>
        <p:spPr>
          <a:xfrm>
            <a:off x="457201" y="1526931"/>
            <a:ext cx="8025286" cy="2800766"/>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endParaRPr lang="en-US" sz="8800" b="1" spc="300" baseline="30000" dirty="0" smtClean="0">
              <a:latin typeface="Arial" charset="0"/>
              <a:ea typeface="MS PGothic" charset="0"/>
              <a:cs typeface="Arial" charset="0"/>
            </a:endParaRPr>
          </a:p>
          <a:p>
            <a:pPr algn="ctr"/>
            <a:r>
              <a:rPr lang="en-US" sz="8800" b="1" spc="300" baseline="30000" dirty="0" smtClean="0">
                <a:latin typeface="Arial" charset="0"/>
                <a:ea typeface="MS PGothic" charset="0"/>
                <a:cs typeface="Arial" charset="0"/>
              </a:rPr>
              <a:t>Design is an iterative process </a:t>
            </a:r>
            <a:endParaRPr lang="en-GB" sz="8800" spc="300" baseline="30000" dirty="0"/>
          </a:p>
        </p:txBody>
      </p:sp>
    </p:spTree>
    <p:extLst>
      <p:ext uri="{BB962C8B-B14F-4D97-AF65-F5344CB8AC3E}">
        <p14:creationId xmlns:p14="http://schemas.microsoft.com/office/powerpoint/2010/main" val="1655166997"/>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1"/>
          <p:cNvSpPr>
            <a:spLocks noGrp="1"/>
          </p:cNvSpPr>
          <p:nvPr>
            <p:ph type="title"/>
          </p:nvPr>
        </p:nvSpPr>
        <p:spPr>
          <a:xfrm>
            <a:off x="457200" y="274638"/>
            <a:ext cx="7706796" cy="1143000"/>
          </a:xfrm>
        </p:spPr>
        <p:txBody>
          <a:bodyPr>
            <a:normAutofit fontScale="90000"/>
          </a:bodyPr>
          <a:lstStyle/>
          <a:p>
            <a:r>
              <a:rPr lang="en-US" dirty="0" err="1" smtClean="0">
                <a:latin typeface="Calibri" charset="0"/>
                <a:ea typeface="MS PGothic" charset="0"/>
              </a:rPr>
              <a:t>Quinnan</a:t>
            </a:r>
            <a:r>
              <a:rPr lang="en-US" dirty="0" smtClean="0">
                <a:latin typeface="Calibri" charset="0"/>
                <a:ea typeface="MS PGothic" charset="0"/>
              </a:rPr>
              <a:t>: IBM FSD Cleanroom</a:t>
            </a:r>
            <a:br>
              <a:rPr lang="en-US" dirty="0" smtClean="0">
                <a:latin typeface="Calibri" charset="0"/>
                <a:ea typeface="MS PGothic" charset="0"/>
              </a:rPr>
            </a:br>
            <a:r>
              <a:rPr lang="en-US" i="1" dirty="0" smtClean="0">
                <a:latin typeface="Calibri" charset="0"/>
                <a:ea typeface="MS PGothic" charset="0"/>
              </a:rPr>
              <a:t>Dynamic Design to Cost</a:t>
            </a:r>
            <a:endParaRPr lang="en-GB" i="1" dirty="0">
              <a:latin typeface="Calibri" charset="0"/>
              <a:ea typeface="MS PGothic" charset="0"/>
            </a:endParaRPr>
          </a:p>
        </p:txBody>
      </p:sp>
      <p:sp>
        <p:nvSpPr>
          <p:cNvPr id="43010" name="Content Placeholder 2"/>
          <p:cNvSpPr>
            <a:spLocks noGrp="1"/>
          </p:cNvSpPr>
          <p:nvPr>
            <p:ph idx="1"/>
          </p:nvPr>
        </p:nvSpPr>
        <p:spPr/>
        <p:txBody>
          <a:bodyPr>
            <a:normAutofit fontScale="92500" lnSpcReduction="20000"/>
          </a:bodyPr>
          <a:lstStyle/>
          <a:p>
            <a:pPr marL="0" indent="0">
              <a:buFont typeface="Arial" charset="0"/>
              <a:buNone/>
            </a:pPr>
            <a:r>
              <a:rPr lang="en-US" sz="1200" b="1" dirty="0" err="1">
                <a:latin typeface="Arial" charset="0"/>
                <a:ea typeface="MS PGothic" charset="0"/>
                <a:cs typeface="Arial" charset="0"/>
              </a:rPr>
              <a:t>Quinnan</a:t>
            </a:r>
            <a:r>
              <a:rPr lang="en-US" sz="1200" b="1" dirty="0">
                <a:latin typeface="Arial" charset="0"/>
                <a:ea typeface="MS PGothic" charset="0"/>
                <a:cs typeface="Arial" charset="0"/>
              </a:rPr>
              <a:t> describes the process control loop used by IBM FSD to ensure that cost targets are met.</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'Cost management. . . yields valid cost plans linked to technical performance. Our practice carries cost management farther by introducing </a:t>
            </a:r>
            <a:r>
              <a:rPr lang="en-US" sz="1200" b="1" u="sng" dirty="0">
                <a:latin typeface="Arial" charset="0"/>
                <a:ea typeface="MS PGothic" charset="0"/>
                <a:cs typeface="Arial" charset="0"/>
              </a:rPr>
              <a:t>design-to-cost guidance. </a:t>
            </a:r>
            <a:r>
              <a:rPr lang="en-US" sz="1200" b="1" dirty="0">
                <a:latin typeface="Arial" charset="0"/>
                <a:ea typeface="MS PGothic" charset="0"/>
                <a:cs typeface="Arial" charset="0"/>
              </a:rPr>
              <a:t>Design, development, and managerial practices are applied in an integrated way to ensure that software technical management is consistent with cost management. The method [illustrated in this book by Figure 7.10] consists </a:t>
            </a:r>
            <a:r>
              <a:rPr lang="en-US" sz="1200" b="1" u="sng" dirty="0">
                <a:latin typeface="Arial" charset="0"/>
                <a:ea typeface="MS PGothic" charset="0"/>
                <a:cs typeface="Arial" charset="0"/>
              </a:rPr>
              <a:t>of developing a design, estimating its cost, and ensuring that the design is cost-effective.' (p. 473)</a:t>
            </a:r>
          </a:p>
          <a:p>
            <a:pPr marL="0" indent="0">
              <a:buFont typeface="Arial" charset="0"/>
              <a:buNone/>
            </a:pPr>
            <a:r>
              <a:rPr lang="en-US" sz="1200" b="1" u="sng"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He goes on to describe a design iteration </a:t>
            </a:r>
            <a:r>
              <a:rPr lang="en-US" sz="1200" b="1" u="sng" dirty="0">
                <a:latin typeface="Arial" charset="0"/>
                <a:ea typeface="MS PGothic" charset="0"/>
                <a:cs typeface="Arial" charset="0"/>
              </a:rPr>
              <a:t>process trying to meet cost targets by either redesign or by sacrificing 'planned capabilit</a:t>
            </a:r>
            <a:r>
              <a:rPr lang="en-US" sz="1200" b="1" dirty="0">
                <a:latin typeface="Arial" charset="0"/>
                <a:ea typeface="MS PGothic" charset="0"/>
                <a:cs typeface="Arial" charset="0"/>
              </a:rPr>
              <a:t>y.' When a satisfactory design at cost target is achieved for a single increment, the 'development of each increment can proceed concurrently with the program design of the others.'</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a:t>
            </a:r>
            <a:r>
              <a:rPr lang="en-US" sz="1200" b="1" u="sng" dirty="0">
                <a:latin typeface="Arial" charset="0"/>
                <a:ea typeface="MS PGothic" charset="0"/>
                <a:cs typeface="Arial" charset="0"/>
              </a:rPr>
              <a:t>Design is an iterative process </a:t>
            </a:r>
            <a:r>
              <a:rPr lang="en-US" sz="1200" b="1" dirty="0">
                <a:latin typeface="Arial" charset="0"/>
                <a:ea typeface="MS PGothic" charset="0"/>
                <a:cs typeface="Arial" charset="0"/>
              </a:rPr>
              <a:t>in which each design level is a refinement of the previous level.' (p. 474)</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It is clear from this that they avoid the big bang cost estimation approach. Not only do they iterate in seeking the appropriate balance between cost and design for a single increment, but </a:t>
            </a:r>
            <a:r>
              <a:rPr lang="en-US" sz="1200" b="1" u="sng" dirty="0">
                <a:latin typeface="Arial" charset="0"/>
                <a:ea typeface="MS PGothic" charset="0"/>
                <a:cs typeface="Arial" charset="0"/>
              </a:rPr>
              <a:t>they iterate through a series of increments, thus reducing the complexity of the task,</a:t>
            </a:r>
            <a:r>
              <a:rPr lang="en-US" sz="1200" b="1" dirty="0">
                <a:latin typeface="Arial" charset="0"/>
                <a:ea typeface="MS PGothic" charset="0"/>
                <a:cs typeface="Arial" charset="0"/>
              </a:rPr>
              <a:t> </a:t>
            </a:r>
            <a:r>
              <a:rPr lang="en-US" sz="1200" b="1" u="sng" dirty="0">
                <a:latin typeface="Arial" charset="0"/>
                <a:ea typeface="MS PGothic" charset="0"/>
                <a:cs typeface="Arial" charset="0"/>
              </a:rPr>
              <a:t>and increasing the probability of learning from experience</a:t>
            </a:r>
            <a:r>
              <a:rPr lang="en-US" sz="1200" b="1" dirty="0">
                <a:latin typeface="Arial" charset="0"/>
                <a:ea typeface="MS PGothic" charset="0"/>
                <a:cs typeface="Arial" charset="0"/>
              </a:rPr>
              <a:t>, won as each increment develops, and </a:t>
            </a:r>
            <a:r>
              <a:rPr lang="en-US" sz="1200" b="1" u="sng" dirty="0">
                <a:latin typeface="Arial" charset="0"/>
                <a:ea typeface="MS PGothic" charset="0"/>
                <a:cs typeface="Arial" charset="0"/>
              </a:rPr>
              <a:t>as the true cost of the increment becomes a fac</a:t>
            </a:r>
            <a:r>
              <a:rPr lang="en-US" sz="1200" b="1" dirty="0">
                <a:latin typeface="Arial" charset="0"/>
                <a:ea typeface="MS PGothic" charset="0"/>
                <a:cs typeface="Arial" charset="0"/>
              </a:rPr>
              <a:t>t.</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'When the development and test of an increment are complete, </a:t>
            </a:r>
            <a:r>
              <a:rPr lang="en-US" sz="1200" b="1" u="sng" dirty="0">
                <a:latin typeface="Arial" charset="0"/>
                <a:ea typeface="MS PGothic" charset="0"/>
                <a:cs typeface="Arial" charset="0"/>
              </a:rPr>
              <a:t>an estimate to complete the remaining increments is computed</a:t>
            </a:r>
            <a:r>
              <a:rPr lang="en-US" sz="1200" b="1" dirty="0">
                <a:latin typeface="Arial" charset="0"/>
                <a:ea typeface="MS PGothic" charset="0"/>
                <a:cs typeface="Arial" charset="0"/>
              </a:rPr>
              <a:t>.' (p. 474)</a:t>
            </a:r>
          </a:p>
          <a:p>
            <a:pPr marL="0" indent="0">
              <a:buFont typeface="Arial" charset="0"/>
              <a:buNone/>
            </a:pPr>
            <a:r>
              <a:rPr lang="en-US" sz="1200" dirty="0">
                <a:latin typeface="Calibri" charset="0"/>
                <a:ea typeface="MS PGothic" charset="0"/>
              </a:rPr>
              <a:t>Source: Robert E. </a:t>
            </a:r>
            <a:r>
              <a:rPr lang="en-US" sz="1200" dirty="0" err="1">
                <a:latin typeface="Calibri" charset="0"/>
                <a:ea typeface="MS PGothic" charset="0"/>
              </a:rPr>
              <a:t>Quinnan</a:t>
            </a:r>
            <a:r>
              <a:rPr lang="en-US" sz="1200" dirty="0">
                <a:latin typeface="Calibri" charset="0"/>
                <a:ea typeface="MS PGothic" charset="0"/>
              </a:rPr>
              <a:t>, 'Software Engineering Management Practices', IBM Systems Journal, Vol. 19, No. 4, 1980, pp. 466~</a:t>
            </a:r>
            <a:r>
              <a:rPr lang="en-US" sz="1200" dirty="0" smtClean="0">
                <a:latin typeface="Calibri" charset="0"/>
                <a:ea typeface="MS PGothic" charset="0"/>
              </a:rPr>
              <a:t>77</a:t>
            </a:r>
          </a:p>
          <a:p>
            <a:pPr marL="0" indent="0">
              <a:buFont typeface="Arial" charset="0"/>
              <a:buNone/>
            </a:pPr>
            <a:r>
              <a:rPr lang="en-US" sz="1200" dirty="0" smtClean="0">
                <a:latin typeface="Calibri" charset="0"/>
                <a:ea typeface="MS PGothic" charset="0"/>
              </a:rPr>
              <a:t>This text is cut from Gilb: The Principles of Software Engineering Management, 1988</a:t>
            </a:r>
            <a:endParaRPr lang="en-US" sz="1200" dirty="0">
              <a:latin typeface="Calibri" charset="0"/>
              <a:ea typeface="MS PGothic" charset="0"/>
            </a:endParaRPr>
          </a:p>
          <a:p>
            <a:pPr marL="0" indent="0">
              <a:buFont typeface="Arial" charset="0"/>
              <a:buNone/>
            </a:pPr>
            <a:endParaRPr lang="en-US" sz="1200" b="1" dirty="0">
              <a:latin typeface="Arial" charset="0"/>
              <a:ea typeface="MS PGothic" charset="0"/>
              <a:cs typeface="Arial" charset="0"/>
            </a:endParaRP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endParaRPr lang="en-GB" sz="1200" b="1" dirty="0">
              <a:latin typeface="Arial" charset="0"/>
              <a:ea typeface="MS PGothic" charset="0"/>
              <a:cs typeface="Arial" charset="0"/>
            </a:endParaRPr>
          </a:p>
        </p:txBody>
      </p:sp>
      <p:sp>
        <p:nvSpPr>
          <p:cNvPr id="43011" name="Date Placeholder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4ABE7945-08D6-A741-ABFE-9CC4C185AF4F}" type="datetime3">
              <a:rPr lang="en-GB" sz="1200">
                <a:solidFill>
                  <a:srgbClr val="898989"/>
                </a:solidFill>
              </a:rPr>
              <a:pPr eaLnBrk="1" hangingPunct="1"/>
              <a:t>16 April 2015</a:t>
            </a:fld>
            <a:endParaRPr lang="en-US" sz="1200">
              <a:solidFill>
                <a:srgbClr val="898989"/>
              </a:solidFill>
            </a:endParaRPr>
          </a:p>
        </p:txBody>
      </p:sp>
      <p:sp>
        <p:nvSpPr>
          <p:cNvPr id="5" name="Footer Placeholder 4"/>
          <p:cNvSpPr>
            <a:spLocks noGrp="1"/>
          </p:cNvSpPr>
          <p:nvPr>
            <p:ph type="ftr" sz="quarter" idx="11"/>
          </p:nvPr>
        </p:nvSpPr>
        <p:spPr/>
        <p:txBody>
          <a:bodyPr/>
          <a:lstStyle/>
          <a:p>
            <a:pPr>
              <a:defRPr/>
            </a:pPr>
            <a:r>
              <a:rPr lang="en-US"/>
              <a:t>Copyright Tom@Gilb.com 2013</a:t>
            </a:r>
          </a:p>
        </p:txBody>
      </p:sp>
      <p:sp>
        <p:nvSpPr>
          <p:cNvPr id="43013"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545F060D-7F12-2049-907A-C2BCFD3B9770}" type="slidenum">
              <a:rPr lang="en-US" sz="1200">
                <a:solidFill>
                  <a:srgbClr val="898989"/>
                </a:solidFill>
              </a:rPr>
              <a:pPr eaLnBrk="1" hangingPunct="1"/>
              <a:t>53</a:t>
            </a:fld>
            <a:endParaRPr lang="en-US" sz="1200">
              <a:solidFill>
                <a:srgbClr val="898989"/>
              </a:solidFill>
            </a:endParaRPr>
          </a:p>
        </p:txBody>
      </p:sp>
      <p:pic>
        <p:nvPicPr>
          <p:cNvPr id="2" name="Picture 1" descr="POSEM Cover 200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77675" y="-1"/>
            <a:ext cx="1328577" cy="1771435"/>
          </a:xfrm>
          <a:prstGeom prst="rect">
            <a:avLst/>
          </a:prstGeom>
        </p:spPr>
      </p:pic>
      <p:sp>
        <p:nvSpPr>
          <p:cNvPr id="4" name="TextBox 3"/>
          <p:cNvSpPr txBox="1"/>
          <p:nvPr/>
        </p:nvSpPr>
        <p:spPr>
          <a:xfrm>
            <a:off x="457201" y="1950235"/>
            <a:ext cx="8025286" cy="341632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3600" b="1" dirty="0" smtClean="0">
                <a:latin typeface="Arial" charset="0"/>
                <a:ea typeface="MS PGothic" charset="0"/>
                <a:cs typeface="Arial" charset="0"/>
              </a:rPr>
              <a:t>but they iterate through a series of increments, </a:t>
            </a:r>
          </a:p>
          <a:p>
            <a:pPr algn="ctr"/>
            <a:r>
              <a:rPr lang="en-US" sz="3600" b="1" dirty="0" smtClean="0">
                <a:latin typeface="Arial" charset="0"/>
                <a:ea typeface="MS PGothic" charset="0"/>
                <a:cs typeface="Arial" charset="0"/>
              </a:rPr>
              <a:t>thus </a:t>
            </a:r>
            <a:r>
              <a:rPr lang="en-US" sz="3600" b="1" i="1" dirty="0" smtClean="0">
                <a:latin typeface="Arial" charset="0"/>
                <a:ea typeface="MS PGothic" charset="0"/>
                <a:cs typeface="Arial" charset="0"/>
              </a:rPr>
              <a:t>reducing the complexity of the task</a:t>
            </a:r>
            <a:r>
              <a:rPr lang="en-US" sz="3600" b="1" dirty="0" smtClean="0">
                <a:latin typeface="Arial" charset="0"/>
                <a:ea typeface="MS PGothic" charset="0"/>
                <a:cs typeface="Arial" charset="0"/>
              </a:rPr>
              <a:t>, </a:t>
            </a:r>
          </a:p>
          <a:p>
            <a:pPr algn="ctr"/>
            <a:r>
              <a:rPr lang="en-US" sz="3600" b="1" dirty="0" smtClean="0">
                <a:latin typeface="Arial" charset="0"/>
                <a:ea typeface="MS PGothic" charset="0"/>
                <a:cs typeface="Arial" charset="0"/>
              </a:rPr>
              <a:t>and </a:t>
            </a:r>
            <a:r>
              <a:rPr lang="en-US" sz="3600" b="1" i="1" dirty="0" smtClean="0">
                <a:latin typeface="Arial" charset="0"/>
                <a:ea typeface="MS PGothic" charset="0"/>
                <a:cs typeface="Arial" charset="0"/>
              </a:rPr>
              <a:t>increasing the probability of learning from experience</a:t>
            </a:r>
            <a:endParaRPr lang="en-GB" sz="3600" i="1" spc="300" baseline="30000" dirty="0"/>
          </a:p>
        </p:txBody>
      </p:sp>
    </p:spTree>
    <p:extLst>
      <p:ext uri="{BB962C8B-B14F-4D97-AF65-F5344CB8AC3E}">
        <p14:creationId xmlns:p14="http://schemas.microsoft.com/office/powerpoint/2010/main" val="2522971703"/>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1"/>
          <p:cNvSpPr>
            <a:spLocks noGrp="1"/>
          </p:cNvSpPr>
          <p:nvPr>
            <p:ph type="title"/>
          </p:nvPr>
        </p:nvSpPr>
        <p:spPr>
          <a:xfrm>
            <a:off x="457200" y="274638"/>
            <a:ext cx="7706796" cy="1143000"/>
          </a:xfrm>
        </p:spPr>
        <p:txBody>
          <a:bodyPr>
            <a:normAutofit fontScale="90000"/>
          </a:bodyPr>
          <a:lstStyle/>
          <a:p>
            <a:r>
              <a:rPr lang="en-US" dirty="0" err="1" smtClean="0">
                <a:latin typeface="Calibri" charset="0"/>
                <a:ea typeface="MS PGothic" charset="0"/>
              </a:rPr>
              <a:t>Quinnan</a:t>
            </a:r>
            <a:r>
              <a:rPr lang="en-US" dirty="0" smtClean="0">
                <a:latin typeface="Calibri" charset="0"/>
                <a:ea typeface="MS PGothic" charset="0"/>
              </a:rPr>
              <a:t>: IBM FSD Cleanroom</a:t>
            </a:r>
            <a:br>
              <a:rPr lang="en-US" dirty="0" smtClean="0">
                <a:latin typeface="Calibri" charset="0"/>
                <a:ea typeface="MS PGothic" charset="0"/>
              </a:rPr>
            </a:br>
            <a:r>
              <a:rPr lang="en-US" i="1" dirty="0" smtClean="0">
                <a:latin typeface="Calibri" charset="0"/>
                <a:ea typeface="MS PGothic" charset="0"/>
              </a:rPr>
              <a:t>Dynamic Design to Cost</a:t>
            </a:r>
            <a:endParaRPr lang="en-GB" i="1" dirty="0">
              <a:latin typeface="Calibri" charset="0"/>
              <a:ea typeface="MS PGothic" charset="0"/>
            </a:endParaRPr>
          </a:p>
        </p:txBody>
      </p:sp>
      <p:sp>
        <p:nvSpPr>
          <p:cNvPr id="43010" name="Content Placeholder 2"/>
          <p:cNvSpPr>
            <a:spLocks noGrp="1"/>
          </p:cNvSpPr>
          <p:nvPr>
            <p:ph idx="1"/>
          </p:nvPr>
        </p:nvSpPr>
        <p:spPr/>
        <p:txBody>
          <a:bodyPr>
            <a:normAutofit fontScale="92500" lnSpcReduction="20000"/>
          </a:bodyPr>
          <a:lstStyle/>
          <a:p>
            <a:pPr marL="0" indent="0">
              <a:buFont typeface="Arial" charset="0"/>
              <a:buNone/>
            </a:pPr>
            <a:r>
              <a:rPr lang="en-US" sz="1200" b="1" dirty="0" err="1">
                <a:latin typeface="Arial" charset="0"/>
                <a:ea typeface="MS PGothic" charset="0"/>
                <a:cs typeface="Arial" charset="0"/>
              </a:rPr>
              <a:t>Quinnan</a:t>
            </a:r>
            <a:r>
              <a:rPr lang="en-US" sz="1200" b="1" dirty="0">
                <a:latin typeface="Arial" charset="0"/>
                <a:ea typeface="MS PGothic" charset="0"/>
                <a:cs typeface="Arial" charset="0"/>
              </a:rPr>
              <a:t> describes the process control loop used by IBM FSD to ensure that cost targets are met.</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'Cost management. . . yields valid cost plans linked to technical performance. Our practice carries cost management farther by introducing </a:t>
            </a:r>
            <a:r>
              <a:rPr lang="en-US" sz="1200" b="1" u="sng" dirty="0">
                <a:latin typeface="Arial" charset="0"/>
                <a:ea typeface="MS PGothic" charset="0"/>
                <a:cs typeface="Arial" charset="0"/>
              </a:rPr>
              <a:t>design-to-cost guidance. </a:t>
            </a:r>
            <a:r>
              <a:rPr lang="en-US" sz="1200" b="1" dirty="0">
                <a:latin typeface="Arial" charset="0"/>
                <a:ea typeface="MS PGothic" charset="0"/>
                <a:cs typeface="Arial" charset="0"/>
              </a:rPr>
              <a:t>Design, development, and managerial practices are applied in an integrated way to ensure that software technical management is consistent with cost management. The method [illustrated in this book by Figure 7.10] consists </a:t>
            </a:r>
            <a:r>
              <a:rPr lang="en-US" sz="1200" b="1" u="sng" dirty="0">
                <a:latin typeface="Arial" charset="0"/>
                <a:ea typeface="MS PGothic" charset="0"/>
                <a:cs typeface="Arial" charset="0"/>
              </a:rPr>
              <a:t>of developing a design, estimating its cost, and ensuring that the design is cost-effective.' (p. 473)</a:t>
            </a:r>
          </a:p>
          <a:p>
            <a:pPr marL="0" indent="0">
              <a:buFont typeface="Arial" charset="0"/>
              <a:buNone/>
            </a:pPr>
            <a:r>
              <a:rPr lang="en-US" sz="1200" b="1" u="sng"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He goes on to describe a design iteration </a:t>
            </a:r>
            <a:r>
              <a:rPr lang="en-US" sz="1200" b="1" u="sng" dirty="0">
                <a:latin typeface="Arial" charset="0"/>
                <a:ea typeface="MS PGothic" charset="0"/>
                <a:cs typeface="Arial" charset="0"/>
              </a:rPr>
              <a:t>process trying to meet cost targets by either redesign or by sacrificing 'planned capabilit</a:t>
            </a:r>
            <a:r>
              <a:rPr lang="en-US" sz="1200" b="1" dirty="0">
                <a:latin typeface="Arial" charset="0"/>
                <a:ea typeface="MS PGothic" charset="0"/>
                <a:cs typeface="Arial" charset="0"/>
              </a:rPr>
              <a:t>y.' When a satisfactory design at cost target is achieved for a single increment, the 'development of each increment can proceed concurrently with the program design of the others.'</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a:t>
            </a:r>
            <a:r>
              <a:rPr lang="en-US" sz="1200" b="1" u="sng" dirty="0">
                <a:latin typeface="Arial" charset="0"/>
                <a:ea typeface="MS PGothic" charset="0"/>
                <a:cs typeface="Arial" charset="0"/>
              </a:rPr>
              <a:t>Design is an iterative process </a:t>
            </a:r>
            <a:r>
              <a:rPr lang="en-US" sz="1200" b="1" dirty="0">
                <a:latin typeface="Arial" charset="0"/>
                <a:ea typeface="MS PGothic" charset="0"/>
                <a:cs typeface="Arial" charset="0"/>
              </a:rPr>
              <a:t>in which each design level is a refinement of the previous level.' (p. 474)</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It is clear from this that they avoid the big bang cost estimation approach. Not only do they iterate in seeking the appropriate balance between cost and design for a single increment, but </a:t>
            </a:r>
            <a:r>
              <a:rPr lang="en-US" sz="1200" b="1" u="sng" dirty="0">
                <a:latin typeface="Arial" charset="0"/>
                <a:ea typeface="MS PGothic" charset="0"/>
                <a:cs typeface="Arial" charset="0"/>
              </a:rPr>
              <a:t>they iterate through a series of increments, thus reducing the complexity of the task,</a:t>
            </a:r>
            <a:r>
              <a:rPr lang="en-US" sz="1200" b="1" dirty="0">
                <a:latin typeface="Arial" charset="0"/>
                <a:ea typeface="MS PGothic" charset="0"/>
                <a:cs typeface="Arial" charset="0"/>
              </a:rPr>
              <a:t> </a:t>
            </a:r>
            <a:r>
              <a:rPr lang="en-US" sz="1200" b="1" u="sng" dirty="0">
                <a:latin typeface="Arial" charset="0"/>
                <a:ea typeface="MS PGothic" charset="0"/>
                <a:cs typeface="Arial" charset="0"/>
              </a:rPr>
              <a:t>and increasing the probability of learning from experience</a:t>
            </a:r>
            <a:r>
              <a:rPr lang="en-US" sz="1200" b="1" dirty="0">
                <a:latin typeface="Arial" charset="0"/>
                <a:ea typeface="MS PGothic" charset="0"/>
                <a:cs typeface="Arial" charset="0"/>
              </a:rPr>
              <a:t>, won as each increment develops, and </a:t>
            </a:r>
            <a:r>
              <a:rPr lang="en-US" sz="1200" b="1" u="sng" dirty="0">
                <a:latin typeface="Arial" charset="0"/>
                <a:ea typeface="MS PGothic" charset="0"/>
                <a:cs typeface="Arial" charset="0"/>
              </a:rPr>
              <a:t>as the true cost of the increment becomes a fac</a:t>
            </a:r>
            <a:r>
              <a:rPr lang="en-US" sz="1200" b="1" dirty="0">
                <a:latin typeface="Arial" charset="0"/>
                <a:ea typeface="MS PGothic" charset="0"/>
                <a:cs typeface="Arial" charset="0"/>
              </a:rPr>
              <a:t>t.</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'When the development and test of an increment are complete, </a:t>
            </a:r>
            <a:r>
              <a:rPr lang="en-US" sz="1200" b="1" u="sng" dirty="0">
                <a:latin typeface="Arial" charset="0"/>
                <a:ea typeface="MS PGothic" charset="0"/>
                <a:cs typeface="Arial" charset="0"/>
              </a:rPr>
              <a:t>an estimate to complete the remaining increments is computed</a:t>
            </a:r>
            <a:r>
              <a:rPr lang="en-US" sz="1200" b="1" dirty="0">
                <a:latin typeface="Arial" charset="0"/>
                <a:ea typeface="MS PGothic" charset="0"/>
                <a:cs typeface="Arial" charset="0"/>
              </a:rPr>
              <a:t>.' (p. 474)</a:t>
            </a:r>
          </a:p>
          <a:p>
            <a:pPr marL="0" indent="0">
              <a:buFont typeface="Arial" charset="0"/>
              <a:buNone/>
            </a:pPr>
            <a:r>
              <a:rPr lang="en-US" sz="1200" dirty="0">
                <a:latin typeface="Calibri" charset="0"/>
                <a:ea typeface="MS PGothic" charset="0"/>
              </a:rPr>
              <a:t>Source: Robert E. </a:t>
            </a:r>
            <a:r>
              <a:rPr lang="en-US" sz="1200" dirty="0" err="1">
                <a:latin typeface="Calibri" charset="0"/>
                <a:ea typeface="MS PGothic" charset="0"/>
              </a:rPr>
              <a:t>Quinnan</a:t>
            </a:r>
            <a:r>
              <a:rPr lang="en-US" sz="1200" dirty="0">
                <a:latin typeface="Calibri" charset="0"/>
                <a:ea typeface="MS PGothic" charset="0"/>
              </a:rPr>
              <a:t>, 'Software Engineering Management Practices', IBM Systems Journal, Vol. 19, No. 4, 1980, pp. 466~</a:t>
            </a:r>
            <a:r>
              <a:rPr lang="en-US" sz="1200" dirty="0" smtClean="0">
                <a:latin typeface="Calibri" charset="0"/>
                <a:ea typeface="MS PGothic" charset="0"/>
              </a:rPr>
              <a:t>77</a:t>
            </a:r>
          </a:p>
          <a:p>
            <a:pPr marL="0" indent="0">
              <a:buFont typeface="Arial" charset="0"/>
              <a:buNone/>
            </a:pPr>
            <a:r>
              <a:rPr lang="en-US" sz="1200" dirty="0" smtClean="0">
                <a:latin typeface="Calibri" charset="0"/>
                <a:ea typeface="MS PGothic" charset="0"/>
              </a:rPr>
              <a:t>This text is cut from Gilb: The Principles of Software Engineering Management, 1988</a:t>
            </a:r>
            <a:endParaRPr lang="en-US" sz="1200" dirty="0">
              <a:latin typeface="Calibri" charset="0"/>
              <a:ea typeface="MS PGothic" charset="0"/>
            </a:endParaRPr>
          </a:p>
          <a:p>
            <a:pPr marL="0" indent="0">
              <a:buFont typeface="Arial" charset="0"/>
              <a:buNone/>
            </a:pPr>
            <a:endParaRPr lang="en-US" sz="1200" b="1" dirty="0">
              <a:latin typeface="Arial" charset="0"/>
              <a:ea typeface="MS PGothic" charset="0"/>
              <a:cs typeface="Arial" charset="0"/>
            </a:endParaRP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r>
              <a:rPr lang="en-US" sz="1200" b="1" dirty="0">
                <a:latin typeface="Arial" charset="0"/>
                <a:ea typeface="MS PGothic" charset="0"/>
                <a:cs typeface="Arial" charset="0"/>
              </a:rPr>
              <a:t> </a:t>
            </a:r>
          </a:p>
          <a:p>
            <a:pPr marL="0" indent="0">
              <a:buFont typeface="Arial" charset="0"/>
              <a:buNone/>
            </a:pPr>
            <a:endParaRPr lang="en-GB" sz="1200" b="1" dirty="0">
              <a:latin typeface="Arial" charset="0"/>
              <a:ea typeface="MS PGothic" charset="0"/>
              <a:cs typeface="Arial" charset="0"/>
            </a:endParaRPr>
          </a:p>
        </p:txBody>
      </p:sp>
      <p:sp>
        <p:nvSpPr>
          <p:cNvPr id="43011" name="Date Placeholder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4ABE7945-08D6-A741-ABFE-9CC4C185AF4F}" type="datetime3">
              <a:rPr lang="en-GB" sz="1200">
                <a:solidFill>
                  <a:srgbClr val="898989"/>
                </a:solidFill>
              </a:rPr>
              <a:pPr eaLnBrk="1" hangingPunct="1"/>
              <a:t>16 April 2015</a:t>
            </a:fld>
            <a:endParaRPr lang="en-US" sz="1200">
              <a:solidFill>
                <a:srgbClr val="898989"/>
              </a:solidFill>
            </a:endParaRPr>
          </a:p>
        </p:txBody>
      </p:sp>
      <p:sp>
        <p:nvSpPr>
          <p:cNvPr id="5" name="Footer Placeholder 4"/>
          <p:cNvSpPr>
            <a:spLocks noGrp="1"/>
          </p:cNvSpPr>
          <p:nvPr>
            <p:ph type="ftr" sz="quarter" idx="11"/>
          </p:nvPr>
        </p:nvSpPr>
        <p:spPr/>
        <p:txBody>
          <a:bodyPr/>
          <a:lstStyle/>
          <a:p>
            <a:pPr>
              <a:defRPr/>
            </a:pPr>
            <a:r>
              <a:rPr lang="en-US"/>
              <a:t>Copyright Tom@Gilb.com 2013</a:t>
            </a:r>
          </a:p>
        </p:txBody>
      </p:sp>
      <p:sp>
        <p:nvSpPr>
          <p:cNvPr id="43013"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545F060D-7F12-2049-907A-C2BCFD3B9770}" type="slidenum">
              <a:rPr lang="en-US" sz="1200">
                <a:solidFill>
                  <a:srgbClr val="898989"/>
                </a:solidFill>
              </a:rPr>
              <a:pPr eaLnBrk="1" hangingPunct="1"/>
              <a:t>54</a:t>
            </a:fld>
            <a:endParaRPr lang="en-US" sz="1200">
              <a:solidFill>
                <a:srgbClr val="898989"/>
              </a:solidFill>
            </a:endParaRPr>
          </a:p>
        </p:txBody>
      </p:sp>
      <p:pic>
        <p:nvPicPr>
          <p:cNvPr id="2" name="Picture 1" descr="POSEM Cover 200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77675" y="-1"/>
            <a:ext cx="1328577" cy="1771435"/>
          </a:xfrm>
          <a:prstGeom prst="rect">
            <a:avLst/>
          </a:prstGeom>
        </p:spPr>
      </p:pic>
      <p:sp>
        <p:nvSpPr>
          <p:cNvPr id="4" name="TextBox 3"/>
          <p:cNvSpPr txBox="1"/>
          <p:nvPr/>
        </p:nvSpPr>
        <p:spPr>
          <a:xfrm>
            <a:off x="797187" y="2323715"/>
            <a:ext cx="7685300" cy="341632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5400" b="1" dirty="0" smtClean="0">
                <a:latin typeface="Arial" charset="0"/>
                <a:ea typeface="MS PGothic" charset="0"/>
                <a:cs typeface="Arial" charset="0"/>
              </a:rPr>
              <a:t> an estimate to complete the remaining increments is computed</a:t>
            </a:r>
            <a:r>
              <a:rPr lang="en-US" sz="3600" b="1" dirty="0" smtClean="0">
                <a:latin typeface="Arial" charset="0"/>
                <a:ea typeface="MS PGothic" charset="0"/>
                <a:cs typeface="Arial" charset="0"/>
              </a:rPr>
              <a:t>.</a:t>
            </a:r>
            <a:endParaRPr lang="en-GB" sz="3600" i="1" spc="300" baseline="30000" dirty="0"/>
          </a:p>
        </p:txBody>
      </p:sp>
    </p:spTree>
    <p:extLst>
      <p:ext uri="{BB962C8B-B14F-4D97-AF65-F5344CB8AC3E}">
        <p14:creationId xmlns:p14="http://schemas.microsoft.com/office/powerpoint/2010/main" val="2796228029"/>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marL="609600" lvl="0" indent="-609600">
              <a:lnSpc>
                <a:spcPct val="130000"/>
              </a:lnSpc>
              <a:buNone/>
            </a:pPr>
            <a:r>
              <a:rPr lang="en-US" sz="3200" b="1" dirty="0" smtClean="0">
                <a:latin typeface="Arial"/>
                <a:cs typeface="Arial"/>
              </a:rPr>
              <a:t>Principle 9. Involve the stakeholders, </a:t>
            </a:r>
            <a:br>
              <a:rPr lang="en-US" sz="3200" b="1" dirty="0" smtClean="0">
                <a:latin typeface="Arial"/>
                <a:cs typeface="Arial"/>
              </a:rPr>
            </a:br>
            <a:r>
              <a:rPr lang="en-US" sz="3200" b="1" dirty="0" smtClean="0">
                <a:latin typeface="Arial"/>
                <a:cs typeface="Arial"/>
              </a:rPr>
              <a:t>every week, in setting quantified goals</a:t>
            </a:r>
            <a:endParaRPr lang="en-GB" sz="3200" dirty="0"/>
          </a:p>
        </p:txBody>
      </p:sp>
      <p:sp>
        <p:nvSpPr>
          <p:cNvPr id="8" name="Text Placeholder 7"/>
          <p:cNvSpPr>
            <a:spLocks noGrp="1"/>
          </p:cNvSpPr>
          <p:nvPr>
            <p:ph type="body" idx="1"/>
          </p:nvPr>
        </p:nvSpPr>
        <p:spPr/>
        <p:txBody>
          <a:bodyPr>
            <a:normAutofit fontScale="70000" lnSpcReduction="20000"/>
          </a:bodyPr>
          <a:lstStyle/>
          <a:p>
            <a:r>
              <a:rPr lang="en-GB" dirty="0" smtClean="0"/>
              <a:t>It is much easier to determine requirements with a little hindsight!</a:t>
            </a:r>
            <a:endParaRPr lang="en-GB" dirty="0"/>
          </a:p>
        </p:txBody>
      </p:sp>
      <p:sp>
        <p:nvSpPr>
          <p:cNvPr id="10" name="Text Placeholder 9"/>
          <p:cNvSpPr>
            <a:spLocks noGrp="1"/>
          </p:cNvSpPr>
          <p:nvPr>
            <p:ph type="body" sz="half" idx="3"/>
          </p:nvPr>
        </p:nvSpPr>
        <p:spPr/>
        <p:txBody>
          <a:bodyPr>
            <a:normAutofit lnSpcReduction="10000"/>
          </a:bodyPr>
          <a:lstStyle/>
          <a:p>
            <a:r>
              <a:rPr lang="en-GB" dirty="0" smtClean="0"/>
              <a:t>The eternal cycle of stakeholder priorities</a:t>
            </a:r>
            <a:endParaRPr lang="en-GB" dirty="0"/>
          </a:p>
        </p:txBody>
      </p:sp>
      <p:sp>
        <p:nvSpPr>
          <p:cNvPr id="9" name="Content Placeholder 8"/>
          <p:cNvSpPr>
            <a:spLocks noGrp="1"/>
          </p:cNvSpPr>
          <p:nvPr>
            <p:ph sz="quarter" idx="2"/>
          </p:nvPr>
        </p:nvSpPr>
        <p:spPr>
          <a:xfrm>
            <a:off x="457200" y="1971962"/>
            <a:ext cx="4040188" cy="3414095"/>
          </a:xfrm>
        </p:spPr>
        <p:txBody>
          <a:bodyPr/>
          <a:lstStyle/>
          <a:p>
            <a:pPr>
              <a:buNone/>
            </a:pPr>
            <a:r>
              <a:rPr lang="nb-NO" dirty="0" smtClean="0"/>
              <a:t> </a:t>
            </a:r>
            <a:endParaRPr lang="nb-NO" dirty="0"/>
          </a:p>
        </p:txBody>
      </p:sp>
      <p:sp>
        <p:nvSpPr>
          <p:cNvPr id="11" name="Content Placeholder 10"/>
          <p:cNvSpPr>
            <a:spLocks noGrp="1"/>
          </p:cNvSpPr>
          <p:nvPr>
            <p:ph sz="quarter" idx="4"/>
          </p:nvPr>
        </p:nvSpPr>
        <p:spPr/>
        <p:txBody>
          <a:bodyPr/>
          <a:lstStyle/>
          <a:p>
            <a:endParaRPr lang="en-GB"/>
          </a:p>
        </p:txBody>
      </p:sp>
      <p:sp>
        <p:nvSpPr>
          <p:cNvPr id="5" name="Date Placeholder 4"/>
          <p:cNvSpPr>
            <a:spLocks noGrp="1"/>
          </p:cNvSpPr>
          <p:nvPr>
            <p:ph type="dt" sz="half" idx="10"/>
          </p:nvPr>
        </p:nvSpPr>
        <p:spPr/>
        <p:txBody>
          <a:bodyPr/>
          <a:lstStyle/>
          <a:p>
            <a:fld id="{22CFE298-8403-F641-A228-489AAECDBB67}" type="datetime4">
              <a:rPr lang="en-US" smtClean="0"/>
              <a:pPr/>
              <a:t>April 16, 2015</a:t>
            </a:fld>
            <a:endParaRPr lang="en-GB"/>
          </a:p>
        </p:txBody>
      </p:sp>
      <p:sp>
        <p:nvSpPr>
          <p:cNvPr id="7" name="Footer Placeholder 6"/>
          <p:cNvSpPr>
            <a:spLocks noGrp="1"/>
          </p:cNvSpPr>
          <p:nvPr>
            <p:ph type="ftr" sz="quarter" idx="11"/>
          </p:nvPr>
        </p:nvSpPr>
        <p:spPr/>
        <p:txBody>
          <a:bodyPr/>
          <a:lstStyle/>
          <a:p>
            <a:r>
              <a:rPr lang="en-US" smtClean="0"/>
              <a:t>© Gilb.com      Agility is the Tool</a:t>
            </a:r>
            <a:endParaRPr lang="en-GB"/>
          </a:p>
        </p:txBody>
      </p:sp>
      <p:sp>
        <p:nvSpPr>
          <p:cNvPr id="6" name="Slide Number Placeholder 5"/>
          <p:cNvSpPr>
            <a:spLocks noGrp="1"/>
          </p:cNvSpPr>
          <p:nvPr>
            <p:ph type="sldNum" sz="quarter" idx="12"/>
          </p:nvPr>
        </p:nvSpPr>
        <p:spPr/>
        <p:txBody>
          <a:bodyPr/>
          <a:lstStyle/>
          <a:p>
            <a:fld id="{18F51ADA-292D-0C4D-830D-A064BE0D8AF0}" type="slidenum">
              <a:rPr lang="en-GB" smtClean="0"/>
              <a:pPr/>
              <a:t>55</a:t>
            </a:fld>
            <a:endParaRPr lang="en-GB"/>
          </a:p>
        </p:txBody>
      </p:sp>
      <p:pic>
        <p:nvPicPr>
          <p:cNvPr id="4" name="Picture 3"/>
          <p:cNvPicPr>
            <a:picLocks noChangeAspect="1"/>
          </p:cNvPicPr>
          <p:nvPr/>
        </p:nvPicPr>
        <p:blipFill>
          <a:blip r:embed="rId3"/>
          <a:stretch>
            <a:fillRect/>
          </a:stretch>
        </p:blipFill>
        <p:spPr>
          <a:xfrm>
            <a:off x="4895736" y="1876184"/>
            <a:ext cx="4218895" cy="3489565"/>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494888"/>
          </a:xfrm>
        </p:spPr>
        <p:txBody>
          <a:bodyPr>
            <a:normAutofit fontScale="90000"/>
          </a:bodyPr>
          <a:lstStyle/>
          <a:p>
            <a:r>
              <a:rPr lang="en-US" sz="3200" dirty="0" smtClean="0"/>
              <a:t>Concurrent Quantified ‘Empowered Creativity’ *</a:t>
            </a:r>
            <a:br>
              <a:rPr lang="en-US" sz="3200" dirty="0" smtClean="0"/>
            </a:br>
            <a:r>
              <a:rPr lang="en-US" sz="3200" dirty="0" smtClean="0"/>
              <a:t>The Software Engineers can </a:t>
            </a:r>
            <a:r>
              <a:rPr lang="en-US" sz="3200" b="1" dirty="0" smtClean="0"/>
              <a:t>use</a:t>
            </a:r>
            <a:r>
              <a:rPr lang="en-US" sz="3200" dirty="0" smtClean="0"/>
              <a:t> ANY design that they </a:t>
            </a:r>
            <a:r>
              <a:rPr lang="en-US" sz="3200" i="1" dirty="0" smtClean="0"/>
              <a:t>believe</a:t>
            </a:r>
            <a:r>
              <a:rPr lang="en-US" sz="3200" dirty="0" smtClean="0"/>
              <a:t> delivers the planned value. </a:t>
            </a:r>
            <a:br>
              <a:rPr lang="en-US" sz="3200" dirty="0" smtClean="0"/>
            </a:br>
            <a:r>
              <a:rPr lang="en-US" sz="3200" dirty="0" smtClean="0"/>
              <a:t>And </a:t>
            </a:r>
            <a:r>
              <a:rPr lang="en-US" sz="3200" i="1" dirty="0" smtClean="0"/>
              <a:t>keep</a:t>
            </a:r>
            <a:r>
              <a:rPr lang="en-US" sz="3200" dirty="0" smtClean="0"/>
              <a:t> what </a:t>
            </a:r>
            <a:r>
              <a:rPr lang="en-US" sz="3200" i="1" dirty="0" smtClean="0"/>
              <a:t>really</a:t>
            </a:r>
            <a:r>
              <a:rPr lang="en-US" sz="3200" dirty="0" smtClean="0"/>
              <a:t> works</a:t>
            </a:r>
            <a:endParaRPr lang="en-US" sz="3200" dirty="0"/>
          </a:p>
        </p:txBody>
      </p:sp>
      <p:graphicFrame>
        <p:nvGraphicFramePr>
          <p:cNvPr id="5" name="Diagram 4"/>
          <p:cNvGraphicFramePr/>
          <p:nvPr>
            <p:extLst>
              <p:ext uri="{D42A27DB-BD31-4B8C-83A1-F6EECF244321}">
                <p14:modId xmlns:p14="http://schemas.microsoft.com/office/powerpoint/2010/main" val="1758022888"/>
              </p:ext>
            </p:extLst>
          </p:nvPr>
        </p:nvGraphicFramePr>
        <p:xfrm>
          <a:off x="1524000" y="1769526"/>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p:cNvSpPr txBox="1"/>
          <p:nvPr/>
        </p:nvSpPr>
        <p:spPr>
          <a:xfrm>
            <a:off x="635053" y="5898502"/>
            <a:ext cx="7575269" cy="369332"/>
          </a:xfrm>
          <a:prstGeom prst="rect">
            <a:avLst/>
          </a:prstGeom>
          <a:noFill/>
        </p:spPr>
        <p:txBody>
          <a:bodyPr wrap="square" rtlCol="0">
            <a:spAutoFit/>
          </a:bodyPr>
          <a:lstStyle/>
          <a:p>
            <a:r>
              <a:rPr lang="en-US" dirty="0" smtClean="0"/>
              <a:t>* Empowered Creativity: Term coined by </a:t>
            </a:r>
            <a:r>
              <a:rPr lang="en-US" dirty="0" err="1" smtClean="0"/>
              <a:t>Trond</a:t>
            </a:r>
            <a:r>
              <a:rPr lang="en-US" dirty="0" smtClean="0"/>
              <a:t> Johansen, </a:t>
            </a:r>
            <a:r>
              <a:rPr lang="en-US" dirty="0" err="1" smtClean="0"/>
              <a:t>Confirmit</a:t>
            </a:r>
            <a:r>
              <a:rPr lang="en-US" dirty="0" smtClean="0"/>
              <a:t>, 2003</a:t>
            </a:r>
            <a:endParaRPr lang="en-US" dirty="0"/>
          </a:p>
        </p:txBody>
      </p:sp>
      <p:sp>
        <p:nvSpPr>
          <p:cNvPr id="4" name="Date Placeholder 3"/>
          <p:cNvSpPr>
            <a:spLocks noGrp="1"/>
          </p:cNvSpPr>
          <p:nvPr>
            <p:ph type="dt" sz="half" idx="10"/>
          </p:nvPr>
        </p:nvSpPr>
        <p:spPr/>
        <p:txBody>
          <a:bodyPr/>
          <a:lstStyle/>
          <a:p>
            <a:fld id="{26111B58-2E2A-5B45-B81D-97C68696C796}" type="datetime4">
              <a:rPr lang="en-GB" smtClean="0"/>
              <a:t>April 16, 2015</a:t>
            </a:fld>
            <a:endParaRPr lang="en-GB"/>
          </a:p>
        </p:txBody>
      </p:sp>
      <p:sp>
        <p:nvSpPr>
          <p:cNvPr id="6" name="Footer Placeholder 5"/>
          <p:cNvSpPr>
            <a:spLocks noGrp="1"/>
          </p:cNvSpPr>
          <p:nvPr>
            <p:ph type="ftr" sz="quarter" idx="11"/>
          </p:nvPr>
        </p:nvSpPr>
        <p:spPr/>
        <p:txBody>
          <a:bodyPr/>
          <a:lstStyle/>
          <a:p>
            <a:r>
              <a:rPr lang="en-GB" smtClean="0"/>
              <a:t>© Tom @ Gilb.com</a:t>
            </a:r>
            <a:endParaRPr lang="en-GB"/>
          </a:p>
        </p:txBody>
      </p:sp>
      <p:sp>
        <p:nvSpPr>
          <p:cNvPr id="7" name="Slide Number Placeholder 6"/>
          <p:cNvSpPr>
            <a:spLocks noGrp="1"/>
          </p:cNvSpPr>
          <p:nvPr>
            <p:ph type="sldNum" sz="quarter" idx="12"/>
          </p:nvPr>
        </p:nvSpPr>
        <p:spPr/>
        <p:txBody>
          <a:bodyPr/>
          <a:lstStyle/>
          <a:p>
            <a:fld id="{D971A7C9-789A-D848-A965-B4F340DA0982}" type="slidenum">
              <a:rPr lang="en-GB" smtClean="0"/>
              <a:t>56</a:t>
            </a:fld>
            <a:endParaRPr lang="en-GB"/>
          </a:p>
        </p:txBody>
      </p:sp>
      <p:pic>
        <p:nvPicPr>
          <p:cNvPr id="8" name="Picture 5" descr="IMG_8967.JPG"/>
          <p:cNvPicPr>
            <a:picLocks noChangeAspect="1"/>
          </p:cNvPicPr>
          <p:nvPr/>
        </p:nvPicPr>
        <p:blipFill>
          <a:blip r:embed="rId8">
            <a:extLst>
              <a:ext uri="{28A0092B-C50C-407E-A947-70E740481C1C}">
                <a14:useLocalDpi xmlns:a14="http://schemas.microsoft.com/office/drawing/2010/main" val="0"/>
              </a:ext>
            </a:extLst>
          </a:blip>
          <a:srcRect l="9167" t="14444" r="7500" b="7777"/>
          <a:stretch>
            <a:fillRect/>
          </a:stretch>
        </p:blipFill>
        <p:spPr bwMode="auto">
          <a:xfrm>
            <a:off x="6858869" y="1769526"/>
            <a:ext cx="2285131" cy="1599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96870534"/>
      </p:ext>
    </p:extLst>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685800" y="152400"/>
            <a:ext cx="7772400" cy="838200"/>
          </a:xfrm>
        </p:spPr>
        <p:txBody>
          <a:bodyPr>
            <a:normAutofit fontScale="90000"/>
          </a:bodyPr>
          <a:lstStyle/>
          <a:p>
            <a:pPr eaLnBrk="1" hangingPunct="1">
              <a:defRPr/>
            </a:pPr>
            <a:r>
              <a:rPr lang="en-US" sz="2000" dirty="0"/>
              <a:t>EVO Plan </a:t>
            </a:r>
            <a:r>
              <a:rPr lang="en-US" sz="2000" dirty="0" err="1"/>
              <a:t>Confirmit</a:t>
            </a:r>
            <a:r>
              <a:rPr lang="en-US" sz="2000" dirty="0"/>
              <a:t> </a:t>
            </a:r>
            <a:r>
              <a:rPr lang="en-US" sz="2000" dirty="0" smtClean="0"/>
              <a:t>8.5 in </a:t>
            </a:r>
            <a:r>
              <a:rPr lang="en-US" sz="2000" b="1" dirty="0" err="1" smtClean="0"/>
              <a:t>Evo</a:t>
            </a:r>
            <a:r>
              <a:rPr lang="en-US" sz="2000" b="1" dirty="0" smtClean="0"/>
              <a:t> Step Impact </a:t>
            </a:r>
            <a:r>
              <a:rPr lang="en-US" sz="2000" b="1" i="1" dirty="0" smtClean="0"/>
              <a:t>Measurement</a:t>
            </a:r>
            <a:r>
              <a:rPr lang="en-US" sz="2000" dirty="0" smtClean="0"/>
              <a:t/>
            </a:r>
            <a:br>
              <a:rPr lang="en-US" sz="2000" dirty="0" smtClean="0"/>
            </a:br>
            <a:r>
              <a:rPr lang="en-US" sz="2000" dirty="0"/>
              <a:t>4 product areas were attacked in all: </a:t>
            </a:r>
            <a:r>
              <a:rPr lang="en-US" sz="2000" b="1" dirty="0">
                <a:latin typeface="Arial Black"/>
                <a:cs typeface="Arial Black"/>
              </a:rPr>
              <a:t>25 Qualities </a:t>
            </a:r>
            <a:r>
              <a:rPr lang="en-US" sz="2000" dirty="0"/>
              <a:t>concurrently, one quarter of a year. Total development staff = 13  </a:t>
            </a:r>
            <a:r>
              <a:rPr lang="en-US" sz="1800" dirty="0"/>
              <a:t> </a:t>
            </a:r>
          </a:p>
        </p:txBody>
      </p:sp>
      <p:sp>
        <p:nvSpPr>
          <p:cNvPr id="46083" name="AutoShape 3"/>
          <p:cNvSpPr>
            <a:spLocks noGrp="1" noChangeAspect="1" noChangeArrowheads="1"/>
          </p:cNvSpPr>
          <p:nvPr>
            <p:ph idx="1"/>
          </p:nvPr>
        </p:nvSpPr>
        <p:spPr/>
        <p:txBody>
          <a:bodyPr/>
          <a:lstStyle/>
          <a:p>
            <a:pPr eaLnBrk="1" hangingPunct="1">
              <a:defRPr/>
            </a:pPr>
            <a:endParaRPr lang="en-GB" dirty="0"/>
          </a:p>
        </p:txBody>
      </p:sp>
      <p:pic>
        <p:nvPicPr>
          <p:cNvPr id="164871" name="Picture 4"/>
          <p:cNvPicPr>
            <a:picLocks noChangeAspect="1" noChangeArrowheads="1"/>
          </p:cNvPicPr>
          <p:nvPr/>
        </p:nvPicPr>
        <p:blipFill>
          <a:blip r:embed="rId3"/>
          <a:srcRect/>
          <a:stretch>
            <a:fillRect/>
          </a:stretch>
        </p:blipFill>
        <p:spPr bwMode="auto">
          <a:xfrm>
            <a:off x="611188" y="1052513"/>
            <a:ext cx="7848600" cy="4924425"/>
          </a:xfrm>
          <a:prstGeom prst="rect">
            <a:avLst/>
          </a:prstGeom>
          <a:noFill/>
          <a:ln w="9525">
            <a:noFill/>
            <a:miter lim="800000"/>
            <a:headEnd/>
            <a:tailEnd/>
          </a:ln>
        </p:spPr>
      </p:pic>
      <p:sp>
        <p:nvSpPr>
          <p:cNvPr id="164872" name="Text Box 5"/>
          <p:cNvSpPr txBox="1">
            <a:spLocks noChangeArrowheads="1"/>
          </p:cNvSpPr>
          <p:nvPr/>
        </p:nvSpPr>
        <p:spPr bwMode="auto">
          <a:xfrm>
            <a:off x="212725" y="1182688"/>
            <a:ext cx="354013" cy="457200"/>
          </a:xfrm>
          <a:prstGeom prst="rect">
            <a:avLst/>
          </a:prstGeom>
          <a:noFill/>
          <a:ln w="9525">
            <a:noFill/>
            <a:miter lim="800000"/>
            <a:headEnd/>
            <a:tailEnd/>
          </a:ln>
        </p:spPr>
        <p:txBody>
          <a:bodyPr wrap="none">
            <a:prstTxWarp prst="textNoShape">
              <a:avLst/>
            </a:prstTxWarp>
            <a:spAutoFit/>
          </a:bodyPr>
          <a:lstStyle/>
          <a:p>
            <a:r>
              <a:rPr lang="en-US"/>
              <a:t>9</a:t>
            </a:r>
          </a:p>
        </p:txBody>
      </p:sp>
      <p:sp>
        <p:nvSpPr>
          <p:cNvPr id="164873" name="Text Box 6"/>
          <p:cNvSpPr txBox="1">
            <a:spLocks noChangeArrowheads="1"/>
          </p:cNvSpPr>
          <p:nvPr/>
        </p:nvSpPr>
        <p:spPr bwMode="auto">
          <a:xfrm>
            <a:off x="8594725" y="1487488"/>
            <a:ext cx="354013" cy="457200"/>
          </a:xfrm>
          <a:prstGeom prst="rect">
            <a:avLst/>
          </a:prstGeom>
          <a:noFill/>
          <a:ln w="9525">
            <a:noFill/>
            <a:miter lim="800000"/>
            <a:headEnd/>
            <a:tailEnd/>
          </a:ln>
        </p:spPr>
        <p:txBody>
          <a:bodyPr wrap="none">
            <a:prstTxWarp prst="textNoShape">
              <a:avLst/>
            </a:prstTxWarp>
            <a:spAutoFit/>
          </a:bodyPr>
          <a:lstStyle/>
          <a:p>
            <a:r>
              <a:rPr lang="en-US"/>
              <a:t>8</a:t>
            </a:r>
          </a:p>
        </p:txBody>
      </p:sp>
      <p:sp>
        <p:nvSpPr>
          <p:cNvPr id="164874" name="Text Box 7"/>
          <p:cNvSpPr txBox="1">
            <a:spLocks noChangeArrowheads="1"/>
          </p:cNvSpPr>
          <p:nvPr/>
        </p:nvSpPr>
        <p:spPr bwMode="auto">
          <a:xfrm>
            <a:off x="174625" y="4640263"/>
            <a:ext cx="184150" cy="457200"/>
          </a:xfrm>
          <a:prstGeom prst="rect">
            <a:avLst/>
          </a:prstGeom>
          <a:noFill/>
          <a:ln w="9525">
            <a:noFill/>
            <a:miter lim="800000"/>
            <a:headEnd/>
            <a:tailEnd/>
          </a:ln>
        </p:spPr>
        <p:txBody>
          <a:bodyPr>
            <a:prstTxWarp prst="textNoShape">
              <a:avLst/>
            </a:prstTxWarp>
            <a:spAutoFit/>
          </a:bodyPr>
          <a:lstStyle/>
          <a:p>
            <a:pPr>
              <a:spcBef>
                <a:spcPct val="50000"/>
              </a:spcBef>
            </a:pPr>
            <a:r>
              <a:rPr lang="en-US"/>
              <a:t>3</a:t>
            </a:r>
          </a:p>
        </p:txBody>
      </p:sp>
      <p:sp>
        <p:nvSpPr>
          <p:cNvPr id="164875" name="Text Box 8"/>
          <p:cNvSpPr txBox="1">
            <a:spLocks noChangeArrowheads="1"/>
          </p:cNvSpPr>
          <p:nvPr/>
        </p:nvSpPr>
        <p:spPr bwMode="auto">
          <a:xfrm>
            <a:off x="8518525" y="4459288"/>
            <a:ext cx="354013" cy="457200"/>
          </a:xfrm>
          <a:prstGeom prst="rect">
            <a:avLst/>
          </a:prstGeom>
          <a:noFill/>
          <a:ln w="9525">
            <a:noFill/>
            <a:miter lim="800000"/>
            <a:headEnd/>
            <a:tailEnd/>
          </a:ln>
        </p:spPr>
        <p:txBody>
          <a:bodyPr wrap="none">
            <a:prstTxWarp prst="textNoShape">
              <a:avLst/>
            </a:prstTxWarp>
            <a:spAutoFit/>
          </a:bodyPr>
          <a:lstStyle/>
          <a:p>
            <a:r>
              <a:rPr lang="en-US"/>
              <a:t>3</a:t>
            </a:r>
          </a:p>
        </p:txBody>
      </p:sp>
      <p:pic>
        <p:nvPicPr>
          <p:cNvPr id="164876" name="Picture 9" descr="toy soldiers and cannon 2"/>
          <p:cNvPicPr>
            <a:picLocks noChangeAspect="1" noChangeArrowheads="1"/>
          </p:cNvPicPr>
          <p:nvPr/>
        </p:nvPicPr>
        <p:blipFill>
          <a:blip r:embed="rId4"/>
          <a:srcRect/>
          <a:stretch>
            <a:fillRect/>
          </a:stretch>
        </p:blipFill>
        <p:spPr bwMode="auto">
          <a:xfrm>
            <a:off x="3505200" y="3124200"/>
            <a:ext cx="2209800" cy="2016125"/>
          </a:xfrm>
          <a:prstGeom prst="rect">
            <a:avLst/>
          </a:prstGeom>
          <a:noFill/>
          <a:ln w="9525">
            <a:noFill/>
            <a:miter lim="800000"/>
            <a:headEnd/>
            <a:tailEnd/>
          </a:ln>
        </p:spPr>
      </p:pic>
      <p:pic>
        <p:nvPicPr>
          <p:cNvPr id="164878" name="Picture 11" descr="Trond Johansen"/>
          <p:cNvPicPr>
            <a:picLocks noChangeAspect="1" noChangeArrowheads="1"/>
          </p:cNvPicPr>
          <p:nvPr/>
        </p:nvPicPr>
        <p:blipFill>
          <a:blip r:embed="rId5"/>
          <a:srcRect/>
          <a:stretch>
            <a:fillRect/>
          </a:stretch>
        </p:blipFill>
        <p:spPr bwMode="auto">
          <a:xfrm>
            <a:off x="6858000" y="5943600"/>
            <a:ext cx="787400" cy="787400"/>
          </a:xfrm>
          <a:prstGeom prst="rect">
            <a:avLst/>
          </a:prstGeom>
          <a:noFill/>
          <a:ln w="9525">
            <a:noFill/>
            <a:miter lim="800000"/>
            <a:headEnd/>
            <a:tailEnd/>
          </a:ln>
        </p:spPr>
      </p:pic>
      <p:cxnSp>
        <p:nvCxnSpPr>
          <p:cNvPr id="17" name="Straight Arrow Connector 16"/>
          <p:cNvCxnSpPr/>
          <p:nvPr/>
        </p:nvCxnSpPr>
        <p:spPr bwMode="auto">
          <a:xfrm rot="10800000" flipV="1">
            <a:off x="5694948" y="441158"/>
            <a:ext cx="1109579" cy="949158"/>
          </a:xfrm>
          <a:prstGeom prst="straightConnector1">
            <a:avLst/>
          </a:prstGeom>
          <a:solidFill>
            <a:schemeClr val="accent1"/>
          </a:solidFill>
          <a:ln w="38100" cap="flat" cmpd="sng" algn="ctr">
            <a:solidFill>
              <a:schemeClr val="tx1"/>
            </a:solidFill>
            <a:prstDash val="solid"/>
            <a:round/>
            <a:headEnd type="none" w="sm" len="sm"/>
            <a:tailEnd type="arrow" w="med" len="med"/>
          </a:ln>
          <a:effectLst/>
        </p:spPr>
      </p:cxnSp>
      <p:sp>
        <p:nvSpPr>
          <p:cNvPr id="18" name="Footer Placeholder 17"/>
          <p:cNvSpPr>
            <a:spLocks noGrp="1"/>
          </p:cNvSpPr>
          <p:nvPr>
            <p:ph type="ftr" sz="quarter" idx="10"/>
          </p:nvPr>
        </p:nvSpPr>
        <p:spPr/>
        <p:txBody>
          <a:bodyPr/>
          <a:lstStyle/>
          <a:p>
            <a:r>
              <a:rPr lang="en-US" smtClean="0"/>
              <a:t>© Tom@Gilb.com   Top10 Method</a:t>
            </a:r>
            <a:endParaRPr lang="en-US"/>
          </a:p>
        </p:txBody>
      </p:sp>
      <p:sp>
        <p:nvSpPr>
          <p:cNvPr id="2" name="Date Placeholder 1"/>
          <p:cNvSpPr>
            <a:spLocks noGrp="1"/>
          </p:cNvSpPr>
          <p:nvPr>
            <p:ph type="dt" sz="half" idx="10"/>
          </p:nvPr>
        </p:nvSpPr>
        <p:spPr/>
        <p:txBody>
          <a:bodyPr/>
          <a:lstStyle/>
          <a:p>
            <a:fld id="{922EBC22-F546-8241-B76D-B89C4E30F8E9}" type="datetime2">
              <a:rPr lang="en-GB" smtClean="0"/>
              <a:t>Thursday 16 April 15</a:t>
            </a:fld>
            <a:endParaRPr lang="en-US"/>
          </a:p>
        </p:txBody>
      </p:sp>
      <p:sp>
        <p:nvSpPr>
          <p:cNvPr id="3" name="Slide Number Placeholder 2"/>
          <p:cNvSpPr>
            <a:spLocks noGrp="1"/>
          </p:cNvSpPr>
          <p:nvPr>
            <p:ph type="sldNum" sz="quarter" idx="12"/>
          </p:nvPr>
        </p:nvSpPr>
        <p:spPr/>
        <p:txBody>
          <a:bodyPr/>
          <a:lstStyle/>
          <a:p>
            <a:fld id="{C527F6C5-D48E-624D-AF1F-9C5BF6415F99}" type="slidenum">
              <a:rPr lang="en-US" smtClean="0"/>
              <a:t>57</a:t>
            </a:fld>
            <a:endParaRPr lang="en-US"/>
          </a:p>
        </p:txBody>
      </p:sp>
    </p:spTree>
    <p:extLst>
      <p:ext uri="{BB962C8B-B14F-4D97-AF65-F5344CB8AC3E}">
        <p14:creationId xmlns:p14="http://schemas.microsoft.com/office/powerpoint/2010/main" val="336629350"/>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685800" y="0"/>
            <a:ext cx="8458200" cy="609600"/>
          </a:xfrm>
        </p:spPr>
        <p:txBody>
          <a:bodyPr>
            <a:normAutofit fontScale="90000"/>
          </a:bodyPr>
          <a:lstStyle/>
          <a:p>
            <a:pPr eaLnBrk="1" hangingPunct="1">
              <a:defRPr/>
            </a:pPr>
            <a:r>
              <a:rPr lang="en-GB" sz="2800" dirty="0" err="1" smtClean="0"/>
              <a:t>Evo’s</a:t>
            </a:r>
            <a:r>
              <a:rPr lang="en-GB" sz="2800" dirty="0" smtClean="0"/>
              <a:t> </a:t>
            </a:r>
            <a:r>
              <a:rPr lang="en-GB" sz="2800" dirty="0"/>
              <a:t>impact on </a:t>
            </a:r>
            <a:r>
              <a:rPr lang="en-GB" sz="2800" dirty="0" err="1"/>
              <a:t>Confirmit</a:t>
            </a:r>
            <a:r>
              <a:rPr lang="en-GB" sz="2800" dirty="0"/>
              <a:t> product qualities</a:t>
            </a:r>
            <a:r>
              <a:rPr lang="en-GB" sz="2800" dirty="0" smtClean="0"/>
              <a:t> 1</a:t>
            </a:r>
            <a:r>
              <a:rPr lang="en-GB" sz="2800" baseline="30000" dirty="0" smtClean="0"/>
              <a:t>st</a:t>
            </a:r>
            <a:r>
              <a:rPr lang="en-GB" sz="2800" dirty="0" smtClean="0"/>
              <a:t> Qtr</a:t>
            </a:r>
            <a:endParaRPr lang="en-GB" sz="2800" dirty="0"/>
          </a:p>
        </p:txBody>
      </p:sp>
      <p:sp>
        <p:nvSpPr>
          <p:cNvPr id="55299" name="Rectangle 3"/>
          <p:cNvSpPr>
            <a:spLocks noGrp="1" noChangeArrowheads="1"/>
          </p:cNvSpPr>
          <p:nvPr>
            <p:ph type="body" sz="half" idx="1"/>
          </p:nvPr>
        </p:nvSpPr>
        <p:spPr>
          <a:xfrm>
            <a:off x="609600" y="685800"/>
            <a:ext cx="8066088" cy="533400"/>
          </a:xfrm>
        </p:spPr>
        <p:txBody>
          <a:bodyPr>
            <a:normAutofit fontScale="85000" lnSpcReduction="10000"/>
          </a:bodyPr>
          <a:lstStyle/>
          <a:p>
            <a:pPr eaLnBrk="1" hangingPunct="1">
              <a:defRPr/>
            </a:pPr>
            <a:r>
              <a:rPr lang="en-GB" sz="2800" dirty="0"/>
              <a:t>Only</a:t>
            </a:r>
            <a:r>
              <a:rPr lang="en-GB" sz="2800" dirty="0" smtClean="0"/>
              <a:t> 5 highlights </a:t>
            </a:r>
            <a:r>
              <a:rPr lang="en-GB" sz="2800" dirty="0"/>
              <a:t>of the</a:t>
            </a:r>
            <a:r>
              <a:rPr lang="en-GB" sz="2800" dirty="0" smtClean="0"/>
              <a:t> 25 impacts </a:t>
            </a:r>
            <a:r>
              <a:rPr lang="en-GB" sz="2800" dirty="0"/>
              <a:t>are listed here</a:t>
            </a:r>
          </a:p>
        </p:txBody>
      </p:sp>
      <p:pic>
        <p:nvPicPr>
          <p:cNvPr id="55300" name="Picture 4"/>
          <p:cNvPicPr>
            <a:picLocks noChangeAspect="1" noChangeArrowheads="1"/>
          </p:cNvPicPr>
          <p:nvPr/>
        </p:nvPicPr>
        <p:blipFill>
          <a:blip r:embed="rId4">
            <a:alphaModFix/>
            <a:lum bright="50000" contrast="-28000"/>
          </a:blip>
          <a:srcRect/>
          <a:stretch>
            <a:fillRect/>
          </a:stretch>
        </p:blipFill>
        <p:spPr bwMode="auto">
          <a:xfrm>
            <a:off x="764290" y="1409324"/>
            <a:ext cx="8423275" cy="4176713"/>
          </a:xfrm>
          <a:prstGeom prst="rect">
            <a:avLst/>
          </a:prstGeom>
          <a:noFill/>
          <a:ln w="9525">
            <a:noFill/>
            <a:miter lim="800000"/>
            <a:headEnd/>
            <a:tailEnd/>
          </a:ln>
        </p:spPr>
      </p:pic>
      <p:pic>
        <p:nvPicPr>
          <p:cNvPr id="55301" name="Picture 5" descr="jet airplane 12"/>
          <p:cNvPicPr>
            <a:picLocks noChangeAspect="1" noChangeArrowheads="1"/>
          </p:cNvPicPr>
          <p:nvPr/>
        </p:nvPicPr>
        <p:blipFill>
          <a:blip r:embed="rId5"/>
          <a:srcRect/>
          <a:stretch>
            <a:fillRect/>
          </a:stretch>
        </p:blipFill>
        <p:spPr bwMode="auto">
          <a:xfrm>
            <a:off x="8230664" y="4872294"/>
            <a:ext cx="782694" cy="712034"/>
          </a:xfrm>
          <a:prstGeom prst="rect">
            <a:avLst/>
          </a:prstGeom>
          <a:noFill/>
          <a:ln w="9525">
            <a:noFill/>
            <a:miter lim="800000"/>
            <a:headEnd/>
            <a:tailEnd/>
          </a:ln>
        </p:spPr>
      </p:pic>
      <p:pic>
        <p:nvPicPr>
          <p:cNvPr id="55302" name="Picture 6" descr="equestrian sculpture 4"/>
          <p:cNvPicPr>
            <a:picLocks noChangeAspect="1" noChangeArrowheads="1"/>
          </p:cNvPicPr>
          <p:nvPr/>
        </p:nvPicPr>
        <p:blipFill>
          <a:blip r:embed="rId6"/>
          <a:srcRect/>
          <a:stretch>
            <a:fillRect/>
          </a:stretch>
        </p:blipFill>
        <p:spPr bwMode="auto">
          <a:xfrm>
            <a:off x="6898130" y="4674639"/>
            <a:ext cx="1644650" cy="1676400"/>
          </a:xfrm>
          <a:prstGeom prst="rect">
            <a:avLst/>
          </a:prstGeom>
          <a:noFill/>
          <a:ln w="9525">
            <a:noFill/>
            <a:miter lim="800000"/>
            <a:headEnd/>
            <a:tailEnd/>
          </a:ln>
        </p:spPr>
      </p:pic>
      <p:pic>
        <p:nvPicPr>
          <p:cNvPr id="168970" name="Picture 7"/>
          <p:cNvPicPr>
            <a:picLocks noChangeAspect="1" noChangeArrowheads="1"/>
          </p:cNvPicPr>
          <p:nvPr/>
        </p:nvPicPr>
        <p:blipFill>
          <a:blip r:embed="rId7"/>
          <a:srcRect/>
          <a:stretch>
            <a:fillRect/>
          </a:stretch>
        </p:blipFill>
        <p:spPr bwMode="auto">
          <a:xfrm>
            <a:off x="622300" y="6019800"/>
            <a:ext cx="2120900" cy="482600"/>
          </a:xfrm>
          <a:prstGeom prst="rect">
            <a:avLst/>
          </a:prstGeom>
          <a:noFill/>
          <a:ln w="9525">
            <a:noFill/>
            <a:miter lim="800000"/>
            <a:headEnd/>
            <a:tailEnd/>
          </a:ln>
        </p:spPr>
      </p:pic>
      <p:sp>
        <p:nvSpPr>
          <p:cNvPr id="168971" name="Text Box 8"/>
          <p:cNvSpPr txBox="1">
            <a:spLocks noChangeArrowheads="1"/>
          </p:cNvSpPr>
          <p:nvPr/>
        </p:nvSpPr>
        <p:spPr bwMode="auto">
          <a:xfrm>
            <a:off x="2765425" y="6164263"/>
            <a:ext cx="3330575" cy="338554"/>
          </a:xfrm>
          <a:prstGeom prst="rect">
            <a:avLst/>
          </a:prstGeom>
          <a:noFill/>
          <a:ln w="9525">
            <a:noFill/>
            <a:miter lim="800000"/>
            <a:headEnd/>
            <a:tailEnd/>
          </a:ln>
        </p:spPr>
        <p:txBody>
          <a:bodyPr>
            <a:prstTxWarp prst="textNoShape">
              <a:avLst/>
            </a:prstTxWarp>
            <a:spAutoFit/>
          </a:bodyPr>
          <a:lstStyle/>
          <a:p>
            <a:pPr algn="ctr">
              <a:spcBef>
                <a:spcPct val="50000"/>
              </a:spcBef>
            </a:pPr>
            <a:r>
              <a:rPr lang="en-US" sz="1600" dirty="0"/>
              <a:t>Release 8.5</a:t>
            </a:r>
          </a:p>
        </p:txBody>
      </p:sp>
      <p:sp>
        <p:nvSpPr>
          <p:cNvPr id="11" name="Footer Placeholder 10"/>
          <p:cNvSpPr>
            <a:spLocks noGrp="1"/>
          </p:cNvSpPr>
          <p:nvPr>
            <p:ph type="ftr" sz="quarter" idx="10"/>
          </p:nvPr>
        </p:nvSpPr>
        <p:spPr/>
        <p:txBody>
          <a:bodyPr/>
          <a:lstStyle/>
          <a:p>
            <a:r>
              <a:rPr lang="en-US" smtClean="0"/>
              <a:t>© Tom @ Gilb.com</a:t>
            </a:r>
            <a:endParaRPr lang="en-US"/>
          </a:p>
        </p:txBody>
      </p:sp>
    </p:spTree>
    <p:extLst>
      <p:ext uri="{BB962C8B-B14F-4D97-AF65-F5344CB8AC3E}">
        <p14:creationId xmlns:p14="http://schemas.microsoft.com/office/powerpoint/2010/main" val="338008073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55300"/>
                                        </p:tgtEl>
                                        <p:attrNameLst>
                                          <p:attrName>style.visibility</p:attrName>
                                        </p:attrNameLst>
                                      </p:cBhvr>
                                      <p:to>
                                        <p:strVal val="visible"/>
                                      </p:to>
                                    </p:set>
                                    <p:anim from="(-#ppt_w/2)" to="(#ppt_x)" calcmode="lin" valueType="num">
                                      <p:cBhvr>
                                        <p:cTn id="7" dur="600" fill="hold">
                                          <p:stCondLst>
                                            <p:cond delay="0"/>
                                          </p:stCondLst>
                                        </p:cTn>
                                        <p:tgtEl>
                                          <p:spTgt spid="55300"/>
                                        </p:tgtEl>
                                        <p:attrNameLst>
                                          <p:attrName>ppt_x</p:attrName>
                                        </p:attrNameLst>
                                      </p:cBhvr>
                                    </p:anim>
                                    <p:anim from="0" to="-1.0" calcmode="lin" valueType="num">
                                      <p:cBhvr>
                                        <p:cTn id="8" dur="200" decel="50000" autoRev="1" fill="hold">
                                          <p:stCondLst>
                                            <p:cond delay="600"/>
                                          </p:stCondLst>
                                        </p:cTn>
                                        <p:tgtEl>
                                          <p:spTgt spid="55300"/>
                                        </p:tgtEl>
                                        <p:attrNameLst>
                                          <p:attrName>xshear</p:attrName>
                                        </p:attrNameLst>
                                      </p:cBhvr>
                                    </p:anim>
                                    <p:animScale>
                                      <p:cBhvr>
                                        <p:cTn id="9" dur="200" decel="100000" autoRev="1" fill="hold">
                                          <p:stCondLst>
                                            <p:cond delay="600"/>
                                          </p:stCondLst>
                                        </p:cTn>
                                        <p:tgtEl>
                                          <p:spTgt spid="55300"/>
                                        </p:tgtEl>
                                      </p:cBhvr>
                                      <p:from x="100000" y="100000"/>
                                      <p:to x="80000" y="100000"/>
                                    </p:animScale>
                                    <p:anim by="(#ppt_h/3+#ppt_w*0.1)" calcmode="lin" valueType="num">
                                      <p:cBhvr additive="sum">
                                        <p:cTn id="10" dur="200" decel="100000" autoRev="1" fill="hold">
                                          <p:stCondLst>
                                            <p:cond delay="600"/>
                                          </p:stCondLst>
                                        </p:cTn>
                                        <p:tgtEl>
                                          <p:spTgt spid="55300"/>
                                        </p:tgtEl>
                                        <p:attrNameLst>
                                          <p:attrName>ppt_x</p:attrName>
                                        </p:attrNameLst>
                                      </p:cBhvr>
                                    </p:anim>
                                  </p:childTnLst>
                                </p:cTn>
                              </p:par>
                              <p:par>
                                <p:cTn id="11" presetID="29" presetClass="entr" presetSubtype="0" fill="hold" nodeType="withEffect">
                                  <p:stCondLst>
                                    <p:cond delay="0"/>
                                  </p:stCondLst>
                                  <p:childTnLst>
                                    <p:set>
                                      <p:cBhvr>
                                        <p:cTn id="12" dur="1" fill="hold">
                                          <p:stCondLst>
                                            <p:cond delay="0"/>
                                          </p:stCondLst>
                                        </p:cTn>
                                        <p:tgtEl>
                                          <p:spTgt spid="55302"/>
                                        </p:tgtEl>
                                        <p:attrNameLst>
                                          <p:attrName>style.visibility</p:attrName>
                                        </p:attrNameLst>
                                      </p:cBhvr>
                                      <p:to>
                                        <p:strVal val="visible"/>
                                      </p:to>
                                    </p:set>
                                    <p:anim calcmode="lin" valueType="num">
                                      <p:cBhvr>
                                        <p:cTn id="13" dur="3000" fill="hold"/>
                                        <p:tgtEl>
                                          <p:spTgt spid="55302"/>
                                        </p:tgtEl>
                                        <p:attrNameLst>
                                          <p:attrName>ppt_x</p:attrName>
                                        </p:attrNameLst>
                                      </p:cBhvr>
                                      <p:tavLst>
                                        <p:tav tm="0">
                                          <p:val>
                                            <p:strVal val="#ppt_x-.2"/>
                                          </p:val>
                                        </p:tav>
                                        <p:tav tm="100000">
                                          <p:val>
                                            <p:strVal val="#ppt_x"/>
                                          </p:val>
                                        </p:tav>
                                      </p:tavLst>
                                    </p:anim>
                                    <p:anim calcmode="lin" valueType="num">
                                      <p:cBhvr>
                                        <p:cTn id="14" dur="3000" fill="hold"/>
                                        <p:tgtEl>
                                          <p:spTgt spid="55302"/>
                                        </p:tgtEl>
                                        <p:attrNameLst>
                                          <p:attrName>ppt_y</p:attrName>
                                        </p:attrNameLst>
                                      </p:cBhvr>
                                      <p:tavLst>
                                        <p:tav tm="0">
                                          <p:val>
                                            <p:strVal val="#ppt_y"/>
                                          </p:val>
                                        </p:tav>
                                        <p:tav tm="100000">
                                          <p:val>
                                            <p:strVal val="#ppt_y"/>
                                          </p:val>
                                        </p:tav>
                                      </p:tavLst>
                                    </p:anim>
                                    <p:animEffect transition="in" filter="wipe(right)" prLst="gradientSize: 0.1">
                                      <p:cBhvr>
                                        <p:cTn id="15" dur="3000"/>
                                        <p:tgtEl>
                                          <p:spTgt spid="55302"/>
                                        </p:tgtEl>
                                      </p:cBhvr>
                                    </p:animEffect>
                                  </p:childTnLst>
                                </p:cTn>
                              </p:par>
                            </p:childTnLst>
                          </p:cTn>
                        </p:par>
                        <p:par>
                          <p:cTn id="16" fill="hold">
                            <p:stCondLst>
                              <p:cond delay="3000"/>
                            </p:stCondLst>
                            <p:childTnLst>
                              <p:par>
                                <p:cTn id="17" presetID="34" presetClass="entr" presetSubtype="0" fill="hold" nodeType="afterEffect">
                                  <p:stCondLst>
                                    <p:cond delay="0"/>
                                  </p:stCondLst>
                                  <p:childTnLst>
                                    <p:set>
                                      <p:cBhvr>
                                        <p:cTn id="18" dur="1" fill="hold">
                                          <p:stCondLst>
                                            <p:cond delay="0"/>
                                          </p:stCondLst>
                                        </p:cTn>
                                        <p:tgtEl>
                                          <p:spTgt spid="55301"/>
                                        </p:tgtEl>
                                        <p:attrNameLst>
                                          <p:attrName>style.visibility</p:attrName>
                                        </p:attrNameLst>
                                      </p:cBhvr>
                                      <p:to>
                                        <p:strVal val="visible"/>
                                      </p:to>
                                    </p:set>
                                    <p:anim from="(-#ppt_w/2)" to="(#ppt_x)" calcmode="lin" valueType="num">
                                      <p:cBhvr>
                                        <p:cTn id="19" dur="600" fill="hold">
                                          <p:stCondLst>
                                            <p:cond delay="0"/>
                                          </p:stCondLst>
                                        </p:cTn>
                                        <p:tgtEl>
                                          <p:spTgt spid="55301"/>
                                        </p:tgtEl>
                                        <p:attrNameLst>
                                          <p:attrName>ppt_x</p:attrName>
                                        </p:attrNameLst>
                                      </p:cBhvr>
                                    </p:anim>
                                    <p:anim from="0" to="-1.0" calcmode="lin" valueType="num">
                                      <p:cBhvr>
                                        <p:cTn id="20" dur="200" decel="50000" autoRev="1" fill="hold">
                                          <p:stCondLst>
                                            <p:cond delay="600"/>
                                          </p:stCondLst>
                                        </p:cTn>
                                        <p:tgtEl>
                                          <p:spTgt spid="55301"/>
                                        </p:tgtEl>
                                        <p:attrNameLst>
                                          <p:attrName>xshear</p:attrName>
                                        </p:attrNameLst>
                                      </p:cBhvr>
                                    </p:anim>
                                    <p:animScale>
                                      <p:cBhvr>
                                        <p:cTn id="21" dur="200" decel="100000" autoRev="1" fill="hold">
                                          <p:stCondLst>
                                            <p:cond delay="600"/>
                                          </p:stCondLst>
                                        </p:cTn>
                                        <p:tgtEl>
                                          <p:spTgt spid="55301"/>
                                        </p:tgtEl>
                                      </p:cBhvr>
                                      <p:from x="100000" y="100000"/>
                                      <p:to x="80000" y="100000"/>
                                    </p:animScale>
                                    <p:anim by="(#ppt_h/3+#ppt_w*0.1)" calcmode="lin" valueType="num">
                                      <p:cBhvr additive="sum">
                                        <p:cTn id="22" dur="200" decel="100000" autoRev="1" fill="hold">
                                          <p:stCondLst>
                                            <p:cond delay="600"/>
                                          </p:stCondLst>
                                        </p:cTn>
                                        <p:tgtEl>
                                          <p:spTgt spid="55301"/>
                                        </p:tgtEl>
                                        <p:attrNameLst>
                                          <p:attrName>ppt_x</p:attrName>
                                        </p:attrNameLst>
                                      </p:cBhvr>
                                    </p:anim>
                                  </p:childTnLst>
                                  <p:subTnLst>
                                    <p:audio>
                                      <p:cMediaNode>
                                        <p:cTn display="0" masterRel="sameClick">
                                          <p:stCondLst>
                                            <p:cond evt="begin" delay="0">
                                              <p:tn val="17"/>
                                            </p:cond>
                                          </p:stCondLst>
                                          <p:endCondLst>
                                            <p:cond evt="onStopAudio" delay="0">
                                              <p:tgtEl>
                                                <p:sldTgt/>
                                              </p:tgtEl>
                                            </p:cond>
                                          </p:endCondLst>
                                        </p:cTn>
                                        <p:tgtEl>
                                          <p:sndTgt r:embed="rId3" name="Plane"/>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C01C9495-B916-A54B-8217-C99CDC992876}" type="datetime4">
              <a:rPr lang="en-US" smtClean="0"/>
              <a:pPr/>
              <a:t>April 16, 2015</a:t>
            </a:fld>
            <a:endParaRPr lang="en-GB"/>
          </a:p>
        </p:txBody>
      </p:sp>
      <p:sp>
        <p:nvSpPr>
          <p:cNvPr id="7" name="Footer Placeholder 6"/>
          <p:cNvSpPr>
            <a:spLocks noGrp="1"/>
          </p:cNvSpPr>
          <p:nvPr>
            <p:ph type="ftr" sz="quarter" idx="11"/>
          </p:nvPr>
        </p:nvSpPr>
        <p:spPr/>
        <p:txBody>
          <a:bodyPr/>
          <a:lstStyle/>
          <a:p>
            <a:r>
              <a:rPr lang="en-US" smtClean="0"/>
              <a:t>© Gilb.com      Agility is the Tool</a:t>
            </a:r>
            <a:endParaRPr lang="en-GB"/>
          </a:p>
        </p:txBody>
      </p:sp>
      <p:sp>
        <p:nvSpPr>
          <p:cNvPr id="6" name="Slide Number Placeholder 5"/>
          <p:cNvSpPr>
            <a:spLocks noGrp="1"/>
          </p:cNvSpPr>
          <p:nvPr>
            <p:ph type="sldNum" sz="quarter" idx="12"/>
          </p:nvPr>
        </p:nvSpPr>
        <p:spPr/>
        <p:txBody>
          <a:bodyPr/>
          <a:lstStyle/>
          <a:p>
            <a:fld id="{18F51ADA-292D-0C4D-830D-A064BE0D8AF0}" type="slidenum">
              <a:rPr lang="en-GB" smtClean="0"/>
              <a:pPr/>
              <a:t>59</a:t>
            </a:fld>
            <a:endParaRPr lang="en-GB"/>
          </a:p>
        </p:txBody>
      </p:sp>
      <p:sp>
        <p:nvSpPr>
          <p:cNvPr id="2" name="Title 1"/>
          <p:cNvSpPr>
            <a:spLocks noGrp="1"/>
          </p:cNvSpPr>
          <p:nvPr>
            <p:ph type="title"/>
          </p:nvPr>
        </p:nvSpPr>
        <p:spPr/>
        <p:txBody>
          <a:bodyPr>
            <a:normAutofit fontScale="90000"/>
          </a:bodyPr>
          <a:lstStyle/>
          <a:p>
            <a:pPr lvl="0" algn="ctr"/>
            <a:r>
              <a:rPr lang="en-US" dirty="0" smtClean="0"/>
              <a:t>10. Involve the stakeholders, </a:t>
            </a:r>
            <a:br>
              <a:rPr lang="en-US" dirty="0" smtClean="0"/>
            </a:br>
            <a:r>
              <a:rPr lang="en-US" dirty="0" smtClean="0"/>
              <a:t>every week, </a:t>
            </a:r>
            <a:br>
              <a:rPr lang="en-US" dirty="0" smtClean="0"/>
            </a:br>
            <a:r>
              <a:rPr lang="en-US" dirty="0" smtClean="0"/>
              <a:t>in actually using increments</a:t>
            </a:r>
            <a:endParaRPr lang="en-GB" dirty="0"/>
          </a:p>
        </p:txBody>
      </p:sp>
      <p:pic>
        <p:nvPicPr>
          <p:cNvPr id="4" name="Picture 3"/>
          <p:cNvPicPr>
            <a:picLocks noChangeAspect="1"/>
          </p:cNvPicPr>
          <p:nvPr/>
        </p:nvPicPr>
        <p:blipFill>
          <a:blip r:embed="rId3"/>
          <a:stretch>
            <a:fillRect/>
          </a:stretch>
        </p:blipFill>
        <p:spPr>
          <a:xfrm>
            <a:off x="4950276" y="2031987"/>
            <a:ext cx="4193724" cy="3961731"/>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2"/>
          <p:cNvSpPr>
            <a:spLocks noChangeArrowheads="1"/>
          </p:cNvSpPr>
          <p:nvPr/>
        </p:nvSpPr>
        <p:spPr bwMode="auto">
          <a:xfrm>
            <a:off x="415637" y="672353"/>
            <a:ext cx="8312727" cy="523875"/>
          </a:xfrm>
          <a:prstGeom prst="rect">
            <a:avLst/>
          </a:prstGeom>
          <a:noFill/>
          <a:ln w="9525">
            <a:noFill/>
            <a:miter lim="800000"/>
            <a:headEnd/>
            <a:tailEnd/>
          </a:ln>
        </p:spPr>
        <p:txBody>
          <a:bodyPr lIns="0" tIns="0" rIns="0" bIns="0" anchor="ctr"/>
          <a:lstStyle/>
          <a:p>
            <a:pPr algn="ctr" defTabSz="914608"/>
            <a:r>
              <a:rPr lang="en-US" sz="3600">
                <a:solidFill>
                  <a:srgbClr val="600000"/>
                </a:solidFill>
                <a:latin typeface="Arial Black" pitchFamily="34" charset="0"/>
              </a:rPr>
              <a:t>Agile Recap</a:t>
            </a:r>
          </a:p>
        </p:txBody>
      </p:sp>
      <p:sp>
        <p:nvSpPr>
          <p:cNvPr id="88066" name="Line 866"/>
          <p:cNvSpPr>
            <a:spLocks noChangeShapeType="1"/>
          </p:cNvSpPr>
          <p:nvPr/>
        </p:nvSpPr>
        <p:spPr bwMode="auto">
          <a:xfrm flipH="1">
            <a:off x="415637" y="1277471"/>
            <a:ext cx="8309841" cy="0"/>
          </a:xfrm>
          <a:prstGeom prst="line">
            <a:avLst/>
          </a:prstGeom>
          <a:noFill/>
          <a:ln w="25400">
            <a:solidFill>
              <a:srgbClr val="600000"/>
            </a:solidFill>
            <a:round/>
            <a:headEnd/>
            <a:tailEnd/>
          </a:ln>
        </p:spPr>
        <p:txBody>
          <a:bodyPr lIns="82058" tIns="41029" rIns="82058" bIns="41029"/>
          <a:lstStyle/>
          <a:p>
            <a:endParaRPr lang="en-US"/>
          </a:p>
        </p:txBody>
      </p:sp>
      <p:sp>
        <p:nvSpPr>
          <p:cNvPr id="23555" name="Rectangle 867"/>
          <p:cNvSpPr>
            <a:spLocks noChangeArrowheads="1"/>
          </p:cNvSpPr>
          <p:nvPr/>
        </p:nvSpPr>
        <p:spPr bwMode="auto">
          <a:xfrm>
            <a:off x="519545" y="1411941"/>
            <a:ext cx="8446944" cy="1049151"/>
          </a:xfrm>
          <a:prstGeom prst="rect">
            <a:avLst/>
          </a:prstGeom>
          <a:noFill/>
          <a:ln w="9525">
            <a:noFill/>
            <a:miter lim="800000"/>
            <a:headEnd/>
            <a:tailEnd/>
          </a:ln>
        </p:spPr>
        <p:txBody>
          <a:bodyPr lIns="0" tIns="0" rIns="0" bIns="0"/>
          <a:lstStyle/>
          <a:p>
            <a:pPr marL="356156" indent="-356156">
              <a:lnSpc>
                <a:spcPct val="90000"/>
              </a:lnSpc>
              <a:buSzPct val="70000"/>
              <a:buFont typeface="Wingdings" pitchFamily="2" charset="2"/>
              <a:buChar char="o"/>
              <a:defRPr/>
            </a:pPr>
            <a:r>
              <a:rPr lang="en-US" sz="2600" dirty="0">
                <a:solidFill>
                  <a:srgbClr val="600000"/>
                </a:solidFill>
              </a:rPr>
              <a:t>Agile methods </a:t>
            </a:r>
            <a:r>
              <a:rPr lang="en-US" sz="2800" dirty="0">
                <a:solidFill>
                  <a:srgbClr val="CC3300"/>
                </a:solidFill>
                <a:latin typeface="Sylfaen" pitchFamily="18" charset="0"/>
              </a:rPr>
              <a:t>DON’T</a:t>
            </a:r>
            <a:r>
              <a:rPr lang="en-US" sz="2600" dirty="0">
                <a:solidFill>
                  <a:srgbClr val="600000"/>
                </a:solidFill>
              </a:rPr>
              <a:t> mean deliver it now &amp; fix it later</a:t>
            </a:r>
          </a:p>
          <a:p>
            <a:pPr marL="356156" indent="-356156">
              <a:lnSpc>
                <a:spcPct val="90000"/>
              </a:lnSpc>
              <a:buSzPct val="70000"/>
              <a:buFont typeface="Wingdings" pitchFamily="2" charset="2"/>
              <a:buChar char="o"/>
              <a:defRPr/>
            </a:pPr>
            <a:r>
              <a:rPr lang="en-US" sz="2600" dirty="0">
                <a:solidFill>
                  <a:srgbClr val="600000"/>
                </a:solidFill>
              </a:rPr>
              <a:t>Lightweight, yet disciplined approach to development</a:t>
            </a:r>
          </a:p>
          <a:p>
            <a:pPr marL="356156" indent="-356156">
              <a:lnSpc>
                <a:spcPct val="90000"/>
              </a:lnSpc>
              <a:buSzPct val="70000"/>
              <a:buFont typeface="Wingdings" pitchFamily="2" charset="2"/>
              <a:buChar char="o"/>
              <a:defRPr/>
            </a:pPr>
            <a:r>
              <a:rPr lang="en-US" sz="2600" u="sng" dirty="0">
                <a:solidFill>
                  <a:srgbClr val="600000"/>
                </a:solidFill>
                <a:uFill>
                  <a:solidFill>
                    <a:srgbClr val="600000"/>
                  </a:solidFill>
                </a:uFill>
              </a:rPr>
              <a:t>Reduced </a:t>
            </a:r>
            <a:r>
              <a:rPr lang="en-US" sz="2800" u="sng" dirty="0">
                <a:solidFill>
                  <a:srgbClr val="3338FF"/>
                </a:solidFill>
                <a:uFill>
                  <a:solidFill>
                    <a:srgbClr val="600000"/>
                  </a:solidFill>
                </a:uFill>
                <a:latin typeface="Sylfaen" pitchFamily="18" charset="0"/>
              </a:rPr>
              <a:t>cost</a:t>
            </a:r>
            <a:r>
              <a:rPr lang="en-US" sz="2600" u="sng" dirty="0">
                <a:solidFill>
                  <a:srgbClr val="600000"/>
                </a:solidFill>
                <a:uFill>
                  <a:solidFill>
                    <a:srgbClr val="600000"/>
                  </a:solidFill>
                </a:uFill>
              </a:rPr>
              <a:t>, </a:t>
            </a:r>
            <a:r>
              <a:rPr lang="en-US" sz="2800" u="sng" dirty="0">
                <a:solidFill>
                  <a:srgbClr val="00CC00"/>
                </a:solidFill>
                <a:uFill>
                  <a:solidFill>
                    <a:srgbClr val="600000"/>
                  </a:solidFill>
                </a:uFill>
                <a:latin typeface="Sylfaen" pitchFamily="18" charset="0"/>
              </a:rPr>
              <a:t>risk</a:t>
            </a:r>
            <a:r>
              <a:rPr lang="en-US" sz="2600" u="sng" dirty="0">
                <a:solidFill>
                  <a:srgbClr val="600000"/>
                </a:solidFill>
                <a:uFill>
                  <a:solidFill>
                    <a:srgbClr val="600000"/>
                  </a:solidFill>
                </a:uFill>
              </a:rPr>
              <a:t>, &amp; </a:t>
            </a:r>
            <a:r>
              <a:rPr lang="en-US" sz="2800" u="sng" dirty="0">
                <a:solidFill>
                  <a:srgbClr val="CC3300"/>
                </a:solidFill>
                <a:uFill>
                  <a:solidFill>
                    <a:srgbClr val="600000"/>
                  </a:solidFill>
                </a:uFill>
                <a:latin typeface="Sylfaen" pitchFamily="18" charset="0"/>
              </a:rPr>
              <a:t>waste</a:t>
            </a:r>
            <a:r>
              <a:rPr lang="en-US" sz="2600" u="sng" dirty="0">
                <a:solidFill>
                  <a:srgbClr val="600000"/>
                </a:solidFill>
                <a:uFill>
                  <a:solidFill>
                    <a:srgbClr val="600000"/>
                  </a:solidFill>
                </a:uFill>
              </a:rPr>
              <a:t> while </a:t>
            </a:r>
            <a:r>
              <a:rPr lang="en-US" sz="2800" u="sng" dirty="0">
                <a:solidFill>
                  <a:srgbClr val="CC9900"/>
                </a:solidFill>
                <a:uFill>
                  <a:solidFill>
                    <a:srgbClr val="600000"/>
                  </a:solidFill>
                </a:uFill>
                <a:latin typeface="Sylfaen" pitchFamily="18" charset="0"/>
              </a:rPr>
              <a:t>improving quality</a:t>
            </a:r>
          </a:p>
        </p:txBody>
      </p:sp>
      <p:sp>
        <p:nvSpPr>
          <p:cNvPr id="592" name="Slide Number Placeholder 591"/>
          <p:cNvSpPr txBox="1">
            <a:spLocks noGrp="1"/>
          </p:cNvSpPr>
          <p:nvPr/>
        </p:nvSpPr>
        <p:spPr>
          <a:xfrm>
            <a:off x="8104909" y="6252883"/>
            <a:ext cx="762000" cy="365592"/>
          </a:xfrm>
          <a:prstGeom prst="rect">
            <a:avLst/>
          </a:prstGeom>
          <a:noFill/>
        </p:spPr>
        <p:txBody>
          <a:bodyPr lIns="0" tIns="0" rIns="0" bIns="0" anchor="b"/>
          <a:lstStyle/>
          <a:p>
            <a:pPr algn="r">
              <a:defRPr/>
            </a:pPr>
            <a:fld id="{50A3C09D-117F-4988-B300-33F3094A576F}" type="slidenum">
              <a:rPr lang="en-US" sz="1200">
                <a:solidFill>
                  <a:schemeClr val="tx2">
                    <a:shade val="90000"/>
                  </a:schemeClr>
                </a:solidFill>
              </a:rPr>
              <a:pPr algn="r">
                <a:defRPr/>
              </a:pPr>
              <a:t>6</a:t>
            </a:fld>
            <a:endParaRPr lang="en-US" sz="1200">
              <a:solidFill>
                <a:schemeClr val="tx2">
                  <a:shade val="90000"/>
                </a:schemeClr>
              </a:solidFill>
            </a:endParaRPr>
          </a:p>
        </p:txBody>
      </p:sp>
      <p:sp>
        <p:nvSpPr>
          <p:cNvPr id="88069" name="Text Box 120"/>
          <p:cNvSpPr txBox="1">
            <a:spLocks noChangeArrowheads="1"/>
          </p:cNvSpPr>
          <p:nvPr/>
        </p:nvSpPr>
        <p:spPr bwMode="auto">
          <a:xfrm>
            <a:off x="914977" y="6252883"/>
            <a:ext cx="7271221" cy="415498"/>
          </a:xfrm>
          <a:prstGeom prst="rect">
            <a:avLst/>
          </a:prstGeom>
          <a:noFill/>
          <a:ln w="9525">
            <a:noFill/>
            <a:miter lim="800000"/>
            <a:headEnd/>
            <a:tailEnd/>
          </a:ln>
        </p:spPr>
        <p:txBody>
          <a:bodyPr wrap="none" lIns="0" tIns="0" rIns="0" bIns="0">
            <a:spAutoFit/>
          </a:bodyPr>
          <a:lstStyle/>
          <a:p>
            <a:pPr eaLnBrk="0" hangingPunct="0"/>
            <a:r>
              <a:rPr lang="en-US" sz="900" dirty="0">
                <a:latin typeface="Times New Roman" pitchFamily="18" charset="0"/>
              </a:rPr>
              <a:t>Rico, D. F. (2012). </a:t>
            </a:r>
            <a:r>
              <a:rPr lang="en-US" sz="900" i="1" dirty="0">
                <a:latin typeface="Times New Roman" pitchFamily="18" charset="0"/>
              </a:rPr>
              <a:t>What’s really happening in agile methods: Its principles revisited</a:t>
            </a:r>
            <a:r>
              <a:rPr lang="en-US" sz="900" dirty="0">
                <a:latin typeface="Times New Roman" pitchFamily="18" charset="0"/>
              </a:rPr>
              <a:t>? Retrieved June 6, 2012, from http://</a:t>
            </a:r>
            <a:r>
              <a:rPr lang="en-US" sz="900" dirty="0" err="1">
                <a:latin typeface="Times New Roman" pitchFamily="18" charset="0"/>
              </a:rPr>
              <a:t>davidfrico.com</a:t>
            </a:r>
            <a:r>
              <a:rPr lang="en-US" sz="900" dirty="0">
                <a:latin typeface="Times New Roman" pitchFamily="18" charset="0"/>
              </a:rPr>
              <a:t>/agile-</a:t>
            </a:r>
            <a:r>
              <a:rPr lang="en-US" sz="900" dirty="0" err="1">
                <a:latin typeface="Times New Roman" pitchFamily="18" charset="0"/>
              </a:rPr>
              <a:t>principles.pdf</a:t>
            </a:r>
            <a:endParaRPr lang="en-US" sz="900" dirty="0">
              <a:latin typeface="Times New Roman" pitchFamily="18" charset="0"/>
            </a:endParaRPr>
          </a:p>
          <a:p>
            <a:pPr eaLnBrk="0" hangingPunct="0"/>
            <a:r>
              <a:rPr lang="en-US" sz="900" dirty="0">
                <a:latin typeface="Times New Roman" pitchFamily="18" charset="0"/>
              </a:rPr>
              <a:t>Rico, D. F. (2012). </a:t>
            </a:r>
            <a:r>
              <a:rPr lang="en-US" sz="900" i="1" dirty="0">
                <a:latin typeface="Times New Roman" pitchFamily="18" charset="0"/>
              </a:rPr>
              <a:t>The promises and pitfalls of agile methods</a:t>
            </a:r>
            <a:r>
              <a:rPr lang="en-US" sz="900" dirty="0">
                <a:latin typeface="Times New Roman" pitchFamily="18" charset="0"/>
              </a:rPr>
              <a:t>. Retrieved February 6, 2013 </a:t>
            </a:r>
            <a:r>
              <a:rPr lang="en-US" sz="900" dirty="0" smtClean="0">
                <a:latin typeface="Times New Roman" pitchFamily="18" charset="0"/>
              </a:rPr>
              <a:t>from</a:t>
            </a:r>
          </a:p>
          <a:p>
            <a:pPr eaLnBrk="0" hangingPunct="0"/>
            <a:r>
              <a:rPr lang="en-US" sz="900" dirty="0" smtClean="0">
                <a:latin typeface="Times New Roman" pitchFamily="18" charset="0"/>
              </a:rPr>
              <a:t>Rico</a:t>
            </a:r>
            <a:r>
              <a:rPr lang="en-US" sz="900" dirty="0">
                <a:latin typeface="Times New Roman" pitchFamily="18" charset="0"/>
              </a:rPr>
              <a:t>, D. F. (2012). </a:t>
            </a:r>
            <a:r>
              <a:rPr lang="en-US" sz="900" i="1" dirty="0">
                <a:latin typeface="Times New Roman" pitchFamily="18" charset="0"/>
              </a:rPr>
              <a:t>How do lean &amp; agile intersect</a:t>
            </a:r>
            <a:r>
              <a:rPr lang="en-US" sz="900" dirty="0">
                <a:latin typeface="Times New Roman" pitchFamily="18" charset="0"/>
              </a:rPr>
              <a:t>? Retrieved February 6, 2013, from http://</a:t>
            </a:r>
            <a:r>
              <a:rPr lang="en-US" sz="900" dirty="0" err="1">
                <a:latin typeface="Times New Roman" pitchFamily="18" charset="0"/>
              </a:rPr>
              <a:t>davidfrico.com</a:t>
            </a:r>
            <a:r>
              <a:rPr lang="en-US" sz="900" dirty="0">
                <a:latin typeface="Times New Roman" pitchFamily="18" charset="0"/>
              </a:rPr>
              <a:t>/agile-concept-model-3.pdf</a:t>
            </a:r>
          </a:p>
        </p:txBody>
      </p:sp>
      <p:graphicFrame>
        <p:nvGraphicFramePr>
          <p:cNvPr id="7" name="Table 6"/>
          <p:cNvGraphicFramePr>
            <a:graphicFrameLocks noGrp="1"/>
          </p:cNvGraphicFramePr>
          <p:nvPr/>
        </p:nvGraphicFramePr>
        <p:xfrm>
          <a:off x="795193" y="2707622"/>
          <a:ext cx="7544954" cy="3340246"/>
        </p:xfrm>
        <a:graphic>
          <a:graphicData uri="http://schemas.openxmlformats.org/drawingml/2006/table">
            <a:tbl>
              <a:tblPr/>
              <a:tblGrid>
                <a:gridCol w="1115579"/>
                <a:gridCol w="4674028"/>
                <a:gridCol w="1755347"/>
              </a:tblGrid>
              <a:tr h="247426">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rgbClr val="FFFFFF"/>
                          </a:solidFill>
                          <a:effectLst/>
                          <a:latin typeface="Impact" pitchFamily="34" charset="0"/>
                          <a:ea typeface="Calibri" pitchFamily="34" charset="0"/>
                          <a:cs typeface="Times New Roman" pitchFamily="18" charset="0"/>
                        </a:rPr>
                        <a:t>What</a:t>
                      </a:r>
                      <a:endPar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a:noFill/>
                    </a:lnTlToBr>
                    <a:lnBlToTr>
                      <a:noFill/>
                    </a:lnBlToTr>
                    <a:solidFill>
                      <a:srgbClr val="000066"/>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rgbClr val="FFFFFF"/>
                          </a:solidFill>
                          <a:effectLst/>
                          <a:latin typeface="Impact" pitchFamily="34" charset="0"/>
                          <a:ea typeface="Calibri" pitchFamily="34" charset="0"/>
                          <a:cs typeface="Times New Roman" pitchFamily="18" charset="0"/>
                        </a:rPr>
                        <a:t>How</a:t>
                      </a:r>
                      <a:endPar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txBody>
                  <a:tcPr marL="0" marR="0" marT="0" marB="0" anchor="ctr" horzOverflow="overflow">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0066"/>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smtClean="0">
                          <a:ln>
                            <a:noFill/>
                          </a:ln>
                          <a:solidFill>
                            <a:srgbClr val="FFFFFF"/>
                          </a:solidFill>
                          <a:effectLst/>
                          <a:latin typeface="Impact" pitchFamily="34" charset="0"/>
                          <a:ea typeface="Calibri" pitchFamily="34" charset="0"/>
                          <a:cs typeface="Times New Roman" pitchFamily="18" charset="0"/>
                        </a:rPr>
                        <a:t>Result</a:t>
                      </a:r>
                      <a:endParaRPr kumimoji="0" lang="en-US"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0" marR="0" marT="0" marB="0" horzOverflow="overflow">
                    <a:lnL w="1905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0066"/>
                    </a:solidFill>
                  </a:tcPr>
                </a:tc>
              </a:tr>
              <a:tr h="257735">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100" b="0" i="0" u="none" strike="noStrike" cap="none" normalizeH="0" baseline="0" dirty="0" smtClean="0">
                          <a:ln>
                            <a:noFill/>
                          </a:ln>
                          <a:solidFill>
                            <a:srgbClr val="FFFFFF"/>
                          </a:solidFill>
                          <a:effectLst/>
                          <a:latin typeface="Arial Black" pitchFamily="34" charset="0"/>
                          <a:ea typeface="Calibri" pitchFamily="34" charset="0"/>
                          <a:cs typeface="Times New Roman" pitchFamily="18" charset="0"/>
                        </a:rPr>
                        <a:t>Flexibility</a:t>
                      </a:r>
                      <a:endParaRPr kumimoji="0" lang="en-US" sz="8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a:noFill/>
                    </a:lnTlToBr>
                    <a:lnBlToTr>
                      <a:noFill/>
                    </a:lnBlToTr>
                    <a:solidFill>
                      <a:srgbClr val="000066"/>
                    </a:solidFill>
                  </a:tcPr>
                </a:tc>
                <a:tc>
                  <a:txBody>
                    <a:bodyPr/>
                    <a:lstStyle/>
                    <a:p>
                      <a:pPr marL="4445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ea typeface="Calibri" pitchFamily="34" charset="0"/>
                          <a:cs typeface="Times New Roman" pitchFamily="18" charset="0"/>
                        </a:rPr>
                        <a:t>Use lightweight, yet disciplined processes and artifacts</a:t>
                      </a:r>
                      <a:endParaRPr kumimoji="0" lang="en-US" sz="12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Impact" pitchFamily="34" charset="0"/>
                          <a:ea typeface="Calibri" pitchFamily="34" charset="0"/>
                          <a:cs typeface="Times New Roman" pitchFamily="18" charset="0"/>
                        </a:rPr>
                        <a:t>Low work-in-process</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57735">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100" b="0" i="0" u="none" strike="noStrike" cap="none" normalizeH="0" baseline="0" dirty="0" smtClean="0">
                          <a:ln>
                            <a:noFill/>
                          </a:ln>
                          <a:solidFill>
                            <a:schemeClr val="bg1"/>
                          </a:solidFill>
                          <a:effectLst/>
                          <a:latin typeface="Arial Black" pitchFamily="34" charset="0"/>
                          <a:ea typeface="Calibri" pitchFamily="34" charset="0"/>
                          <a:cs typeface="Times New Roman" pitchFamily="18" charset="0"/>
                        </a:rPr>
                        <a:t>Customer</a:t>
                      </a:r>
                      <a:endParaRPr kumimoji="0" lang="en-US" sz="8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a:noFill/>
                    </a:lnTlToBr>
                    <a:lnBlToTr>
                      <a:noFill/>
                    </a:lnBlToTr>
                    <a:solidFill>
                      <a:srgbClr val="000066"/>
                    </a:solidFill>
                  </a:tcPr>
                </a:tc>
                <a:tc>
                  <a:txBody>
                    <a:bodyPr/>
                    <a:lstStyle/>
                    <a:p>
                      <a:pPr marL="44450" marR="0" lvl="0" indent="0" algn="ctr" defTabSz="914400" rtl="0" eaLnBrk="1" fontAlgn="base" latinLnBrk="0" hangingPunct="1">
                        <a:lnSpc>
                          <a:spcPct val="115000"/>
                        </a:lnSpc>
                        <a:spcBef>
                          <a:spcPct val="0"/>
                        </a:spcBef>
                        <a:spcAft>
                          <a:spcPct val="0"/>
                        </a:spcAft>
                        <a:buClrTx/>
                        <a:buSzTx/>
                        <a:buFontTx/>
                        <a:buNone/>
                        <a:tabLst/>
                      </a:pPr>
                      <a:r>
                        <a:rPr kumimoji="0" lang="en-US" sz="1200" b="1" i="0" u="none" strike="noStrike" cap="none" normalizeH="0" baseline="0" dirty="0" smtClean="0">
                          <a:ln>
                            <a:noFill/>
                          </a:ln>
                          <a:solidFill>
                            <a:srgbClr val="FF0000"/>
                          </a:solidFill>
                          <a:effectLst/>
                          <a:latin typeface="Arial" charset="0"/>
                          <a:ea typeface="Calibri" pitchFamily="34" charset="0"/>
                          <a:cs typeface="Times New Roman" pitchFamily="18" charset="0"/>
                        </a:rPr>
                        <a:t>Involve customers early and often throughout development</a:t>
                      </a:r>
                      <a:endParaRPr kumimoji="0" lang="en-US" sz="1200"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DFFFF"/>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300" b="0" i="0" u="none" strike="noStrike" cap="none" normalizeH="0" baseline="0" dirty="0" smtClean="0">
                          <a:ln>
                            <a:noFill/>
                          </a:ln>
                          <a:solidFill>
                            <a:srgbClr val="FF0000"/>
                          </a:solidFill>
                          <a:effectLst/>
                          <a:latin typeface="Impact" pitchFamily="34" charset="0"/>
                          <a:ea typeface="Calibri" pitchFamily="34" charset="0"/>
                          <a:cs typeface="Times New Roman" pitchFamily="18" charset="0"/>
                        </a:rPr>
                        <a:t>Early feedback</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DFFFF"/>
                    </a:solidFill>
                  </a:tcPr>
                </a:tc>
              </a:tr>
              <a:tr h="257735">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100" b="0" i="0" u="none" strike="noStrike" cap="none" normalizeH="0" baseline="0" dirty="0" smtClean="0">
                          <a:ln>
                            <a:noFill/>
                          </a:ln>
                          <a:solidFill>
                            <a:schemeClr val="bg1"/>
                          </a:solidFill>
                          <a:effectLst/>
                          <a:latin typeface="Arial Black" pitchFamily="34" charset="0"/>
                          <a:ea typeface="Calibri" pitchFamily="34" charset="0"/>
                          <a:cs typeface="Times New Roman" pitchFamily="18" charset="0"/>
                        </a:rPr>
                        <a:t>Prioritize</a:t>
                      </a:r>
                      <a:endParaRPr kumimoji="0" lang="en-US" sz="8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a:noFill/>
                    </a:lnTlToBr>
                    <a:lnBlToTr>
                      <a:noFill/>
                    </a:lnBlToTr>
                    <a:solidFill>
                      <a:srgbClr val="000066"/>
                    </a:solidFill>
                  </a:tcPr>
                </a:tc>
                <a:tc>
                  <a:txBody>
                    <a:bodyPr/>
                    <a:lstStyle/>
                    <a:p>
                      <a:pPr marL="44450" marR="0" lvl="0" indent="0" algn="ctr" defTabSz="914400" rtl="0" eaLnBrk="1" fontAlgn="base" latinLnBrk="0" hangingPunct="1">
                        <a:lnSpc>
                          <a:spcPct val="115000"/>
                        </a:lnSpc>
                        <a:spcBef>
                          <a:spcPct val="0"/>
                        </a:spcBef>
                        <a:spcAft>
                          <a:spcPct val="0"/>
                        </a:spcAft>
                        <a:buClrTx/>
                        <a:buSzTx/>
                        <a:buFontTx/>
                        <a:buNone/>
                        <a:tabLst/>
                      </a:pPr>
                      <a:r>
                        <a:rPr kumimoji="0" lang="en-US" sz="1200" b="1" i="0" u="none" strike="noStrike" cap="none" normalizeH="0" baseline="0" dirty="0" smtClean="0">
                          <a:ln>
                            <a:noFill/>
                          </a:ln>
                          <a:solidFill>
                            <a:srgbClr val="FF0000"/>
                          </a:solidFill>
                          <a:effectLst/>
                          <a:latin typeface="Arial" charset="0"/>
                          <a:ea typeface="Calibri" pitchFamily="34" charset="0"/>
                          <a:cs typeface="Times New Roman" pitchFamily="18" charset="0"/>
                        </a:rPr>
                        <a:t>Identify highest-priority, value-adding business needs</a:t>
                      </a:r>
                      <a:endParaRPr kumimoji="0" lang="en-US" sz="1200"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300" b="0" i="0" u="none" strike="noStrike" cap="none" normalizeH="0" baseline="0" dirty="0" smtClean="0">
                          <a:ln>
                            <a:noFill/>
                          </a:ln>
                          <a:solidFill>
                            <a:srgbClr val="FF0000"/>
                          </a:solidFill>
                          <a:effectLst/>
                          <a:latin typeface="Impact" pitchFamily="34" charset="0"/>
                          <a:ea typeface="Calibri" pitchFamily="34" charset="0"/>
                          <a:cs typeface="Times New Roman" pitchFamily="18" charset="0"/>
                        </a:rPr>
                        <a:t>Focus resources</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57735">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100" b="0" i="0" u="none" strike="noStrike" cap="none" normalizeH="0" baseline="0" dirty="0" err="1" smtClean="0">
                          <a:ln>
                            <a:noFill/>
                          </a:ln>
                          <a:solidFill>
                            <a:schemeClr val="bg1"/>
                          </a:solidFill>
                          <a:effectLst/>
                          <a:latin typeface="Arial Black" pitchFamily="34" charset="0"/>
                          <a:ea typeface="Calibri" pitchFamily="34" charset="0"/>
                          <a:cs typeface="Times New Roman" pitchFamily="18" charset="0"/>
                        </a:rPr>
                        <a:t>Descope</a:t>
                      </a:r>
                      <a:endParaRPr kumimoji="0" lang="en-US" sz="8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a:noFill/>
                    </a:lnTlToBr>
                    <a:lnBlToTr>
                      <a:noFill/>
                    </a:lnBlToTr>
                    <a:solidFill>
                      <a:srgbClr val="000066"/>
                    </a:solidFill>
                  </a:tcPr>
                </a:tc>
                <a:tc>
                  <a:txBody>
                    <a:bodyPr/>
                    <a:lstStyle/>
                    <a:p>
                      <a:pPr marL="44450" marR="0" lvl="0" indent="0" algn="ctr" defTabSz="914400" rtl="0" eaLnBrk="1" fontAlgn="base" latinLnBrk="0" hangingPunct="1">
                        <a:lnSpc>
                          <a:spcPct val="115000"/>
                        </a:lnSpc>
                        <a:spcBef>
                          <a:spcPct val="0"/>
                        </a:spcBef>
                        <a:spcAft>
                          <a:spcPct val="0"/>
                        </a:spcAft>
                        <a:buClrTx/>
                        <a:buSzTx/>
                        <a:buFontTx/>
                        <a:buNone/>
                        <a:tabLst/>
                      </a:pPr>
                      <a:r>
                        <a:rPr kumimoji="0" lang="en-US" sz="1200" b="1" i="0" u="none" strike="noStrike" cap="none" normalizeH="0" baseline="0" dirty="0" err="1" smtClean="0">
                          <a:ln>
                            <a:noFill/>
                          </a:ln>
                          <a:solidFill>
                            <a:srgbClr val="FF0000"/>
                          </a:solidFill>
                          <a:effectLst/>
                          <a:latin typeface="Arial" charset="0"/>
                          <a:ea typeface="Calibri" pitchFamily="34" charset="0"/>
                          <a:cs typeface="Times New Roman" pitchFamily="18" charset="0"/>
                        </a:rPr>
                        <a:t>Descope</a:t>
                      </a:r>
                      <a:r>
                        <a:rPr kumimoji="0" lang="en-US" sz="1200" b="1" i="0" u="none" strike="noStrike" cap="none" normalizeH="0" baseline="0" dirty="0" smtClean="0">
                          <a:ln>
                            <a:noFill/>
                          </a:ln>
                          <a:solidFill>
                            <a:srgbClr val="FF0000"/>
                          </a:solidFill>
                          <a:effectLst/>
                          <a:latin typeface="Arial" charset="0"/>
                          <a:ea typeface="Calibri" pitchFamily="34" charset="0"/>
                          <a:cs typeface="Times New Roman" pitchFamily="18" charset="0"/>
                        </a:rPr>
                        <a:t> complex programs by an order of magnitude</a:t>
                      </a:r>
                      <a:endParaRPr kumimoji="0" lang="en-US" sz="1200"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DFFFF"/>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300" b="0" i="0" u="none" strike="noStrike" cap="none" normalizeH="0" baseline="0" dirty="0" smtClean="0">
                          <a:ln>
                            <a:noFill/>
                          </a:ln>
                          <a:solidFill>
                            <a:srgbClr val="FF0000"/>
                          </a:solidFill>
                          <a:effectLst/>
                          <a:latin typeface="Impact" pitchFamily="34" charset="0"/>
                          <a:ea typeface="Calibri" pitchFamily="34" charset="0"/>
                          <a:cs typeface="Times New Roman" pitchFamily="18" charset="0"/>
                        </a:rPr>
                        <a:t>Simplify problem</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DFFFF"/>
                    </a:solidFill>
                  </a:tcPr>
                </a:tc>
              </a:tr>
              <a:tr h="257735">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100" b="0" i="0" u="none" strike="noStrike" cap="none" normalizeH="0" baseline="0" dirty="0" smtClean="0">
                          <a:ln>
                            <a:noFill/>
                          </a:ln>
                          <a:solidFill>
                            <a:schemeClr val="bg1"/>
                          </a:solidFill>
                          <a:effectLst/>
                          <a:latin typeface="Arial Black" pitchFamily="34" charset="0"/>
                          <a:ea typeface="Calibri" pitchFamily="34" charset="0"/>
                          <a:cs typeface="Times New Roman" pitchFamily="18" charset="0"/>
                        </a:rPr>
                        <a:t>Decompose</a:t>
                      </a:r>
                      <a:endParaRPr kumimoji="0" lang="en-US" sz="8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a:noFill/>
                    </a:lnTlToBr>
                    <a:lnBlToTr>
                      <a:noFill/>
                    </a:lnBlToTr>
                    <a:solidFill>
                      <a:srgbClr val="000066"/>
                    </a:solidFill>
                  </a:tcPr>
                </a:tc>
                <a:tc>
                  <a:txBody>
                    <a:bodyPr/>
                    <a:lstStyle/>
                    <a:p>
                      <a:pPr marL="44450" marR="0" lvl="0" indent="0" algn="ctr" defTabSz="914400" rtl="0" eaLnBrk="1" fontAlgn="base" latinLnBrk="0" hangingPunct="1">
                        <a:lnSpc>
                          <a:spcPct val="115000"/>
                        </a:lnSpc>
                        <a:spcBef>
                          <a:spcPct val="0"/>
                        </a:spcBef>
                        <a:spcAft>
                          <a:spcPct val="0"/>
                        </a:spcAft>
                        <a:buClrTx/>
                        <a:buSzTx/>
                        <a:buFontTx/>
                        <a:buNone/>
                        <a:tabLst/>
                      </a:pPr>
                      <a:r>
                        <a:rPr kumimoji="0" lang="en-US" sz="1200" b="1" i="0" u="none" strike="noStrike" cap="none" normalizeH="0" baseline="0" dirty="0" smtClean="0">
                          <a:ln>
                            <a:noFill/>
                          </a:ln>
                          <a:solidFill>
                            <a:srgbClr val="FF0000"/>
                          </a:solidFill>
                          <a:effectLst/>
                          <a:latin typeface="Arial" charset="0"/>
                          <a:ea typeface="Calibri" pitchFamily="34" charset="0"/>
                          <a:cs typeface="Times New Roman" pitchFamily="18" charset="0"/>
                        </a:rPr>
                        <a:t>Divide the remaining scope into smaller batches</a:t>
                      </a:r>
                      <a:endParaRPr kumimoji="0" lang="en-US" sz="1200"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300" b="0" i="0" u="none" strike="noStrike" cap="none" normalizeH="0" baseline="0" dirty="0" smtClean="0">
                          <a:ln>
                            <a:noFill/>
                          </a:ln>
                          <a:solidFill>
                            <a:srgbClr val="FF0000"/>
                          </a:solidFill>
                          <a:effectLst/>
                          <a:latin typeface="Impact" pitchFamily="34" charset="0"/>
                          <a:ea typeface="Calibri" pitchFamily="34" charset="0"/>
                          <a:cs typeface="Times New Roman" pitchFamily="18" charset="0"/>
                        </a:rPr>
                        <a:t>Manageable pieces</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57735">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100" b="0" i="0" u="none" strike="noStrike" cap="none" normalizeH="0" baseline="0" dirty="0" smtClean="0">
                          <a:ln>
                            <a:noFill/>
                          </a:ln>
                          <a:solidFill>
                            <a:schemeClr val="bg1"/>
                          </a:solidFill>
                          <a:effectLst/>
                          <a:latin typeface="Arial Black" pitchFamily="34" charset="0"/>
                          <a:ea typeface="Calibri" pitchFamily="34" charset="0"/>
                          <a:cs typeface="Times New Roman" pitchFamily="18" charset="0"/>
                        </a:rPr>
                        <a:t>Iterate</a:t>
                      </a:r>
                      <a:endParaRPr kumimoji="0" lang="en-US" sz="8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a:noFill/>
                    </a:lnTlToBr>
                    <a:lnBlToTr>
                      <a:noFill/>
                    </a:lnBlToTr>
                    <a:solidFill>
                      <a:srgbClr val="000066"/>
                    </a:solidFill>
                  </a:tcPr>
                </a:tc>
                <a:tc>
                  <a:txBody>
                    <a:bodyPr/>
                    <a:lstStyle/>
                    <a:p>
                      <a:pPr marL="4445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ea typeface="Calibri" pitchFamily="34" charset="0"/>
                          <a:cs typeface="Times New Roman" pitchFamily="18" charset="0"/>
                        </a:rPr>
                        <a:t>Implement pieces one at a time over long periods of time</a:t>
                      </a:r>
                      <a:endParaRPr kumimoji="0" lang="en-US" sz="12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DFFFF"/>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Impact" pitchFamily="34" charset="0"/>
                          <a:ea typeface="Calibri" pitchFamily="34" charset="0"/>
                          <a:cs typeface="Times New Roman" pitchFamily="18" charset="0"/>
                        </a:rPr>
                        <a:t>Diffuse risk</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DFFFF"/>
                    </a:solidFill>
                  </a:tcPr>
                </a:tc>
              </a:tr>
              <a:tr h="257735">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100" b="0" i="0" u="none" strike="noStrike" cap="none" normalizeH="0" baseline="0" dirty="0" smtClean="0">
                          <a:ln>
                            <a:noFill/>
                          </a:ln>
                          <a:solidFill>
                            <a:schemeClr val="bg1"/>
                          </a:solidFill>
                          <a:effectLst/>
                          <a:latin typeface="Arial Black" pitchFamily="34" charset="0"/>
                          <a:ea typeface="Calibri" pitchFamily="34" charset="0"/>
                          <a:cs typeface="Times New Roman" pitchFamily="18" charset="0"/>
                        </a:rPr>
                        <a:t>Leanness</a:t>
                      </a:r>
                      <a:endParaRPr kumimoji="0" lang="en-US" sz="8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a:noFill/>
                    </a:lnTlToBr>
                    <a:lnBlToTr>
                      <a:noFill/>
                    </a:lnBlToTr>
                    <a:solidFill>
                      <a:srgbClr val="000066"/>
                    </a:solidFill>
                  </a:tcPr>
                </a:tc>
                <a:tc>
                  <a:txBody>
                    <a:bodyPr/>
                    <a:lstStyle/>
                    <a:p>
                      <a:pPr marL="4445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ea typeface="Calibri" pitchFamily="34" charset="0"/>
                          <a:cs typeface="Times New Roman" pitchFamily="18" charset="0"/>
                        </a:rPr>
                        <a:t>Architect and design the system one iteration at a time</a:t>
                      </a:r>
                      <a:endParaRPr kumimoji="0" lang="en-US" sz="12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Impact" pitchFamily="34" charset="0"/>
                          <a:ea typeface="Calibri" pitchFamily="34" charset="0"/>
                          <a:cs typeface="Times New Roman" pitchFamily="18" charset="0"/>
                        </a:rPr>
                        <a:t>JIT waste-free design</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57735">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100" b="0" i="0" u="none" strike="noStrike" cap="none" normalizeH="0" baseline="0" dirty="0" smtClean="0">
                          <a:ln>
                            <a:noFill/>
                          </a:ln>
                          <a:solidFill>
                            <a:schemeClr val="bg1"/>
                          </a:solidFill>
                          <a:effectLst/>
                          <a:latin typeface="Arial Black" pitchFamily="34" charset="0"/>
                          <a:ea typeface="Calibri" pitchFamily="34" charset="0"/>
                          <a:cs typeface="Times New Roman" pitchFamily="18" charset="0"/>
                        </a:rPr>
                        <a:t>Swarm</a:t>
                      </a:r>
                      <a:endParaRPr kumimoji="0" lang="en-US" sz="8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a:noFill/>
                    </a:lnTlToBr>
                    <a:lnBlToTr>
                      <a:noFill/>
                    </a:lnBlToTr>
                    <a:solidFill>
                      <a:srgbClr val="000066"/>
                    </a:solidFill>
                  </a:tcPr>
                </a:tc>
                <a:tc>
                  <a:txBody>
                    <a:bodyPr/>
                    <a:lstStyle/>
                    <a:p>
                      <a:pPr marL="44450" marR="0" lvl="0" indent="0" algn="ctr" defTabSz="914400" rtl="0" eaLnBrk="1" fontAlgn="base" latinLnBrk="0" hangingPunct="1">
                        <a:lnSpc>
                          <a:spcPct val="115000"/>
                        </a:lnSpc>
                        <a:spcBef>
                          <a:spcPct val="0"/>
                        </a:spcBef>
                        <a:spcAft>
                          <a:spcPct val="0"/>
                        </a:spcAft>
                        <a:buClrTx/>
                        <a:buSzTx/>
                        <a:buFontTx/>
                        <a:buNone/>
                        <a:tabLst/>
                      </a:pPr>
                      <a:r>
                        <a:rPr kumimoji="0" lang="en-US" sz="1200" b="1" i="0" u="none" strike="noStrike" cap="none" normalizeH="0" baseline="0" dirty="0" smtClean="0">
                          <a:ln>
                            <a:noFill/>
                          </a:ln>
                          <a:solidFill>
                            <a:srgbClr val="FF0000"/>
                          </a:solidFill>
                          <a:effectLst/>
                          <a:latin typeface="Arial" charset="0"/>
                          <a:ea typeface="Calibri" pitchFamily="34" charset="0"/>
                          <a:cs typeface="Times New Roman" pitchFamily="18" charset="0"/>
                        </a:rPr>
                        <a:t>Implement each component in small cross-functional teams</a:t>
                      </a:r>
                      <a:endParaRPr kumimoji="0" lang="en-US" sz="1200"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DFFFF"/>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300" b="0" i="0" u="none" strike="noStrike" cap="none" normalizeH="0" baseline="0" dirty="0" smtClean="0">
                          <a:ln>
                            <a:noFill/>
                          </a:ln>
                          <a:solidFill>
                            <a:srgbClr val="FF0000"/>
                          </a:solidFill>
                          <a:effectLst/>
                          <a:latin typeface="Impact" pitchFamily="34" charset="0"/>
                          <a:ea typeface="Calibri" pitchFamily="34" charset="0"/>
                          <a:cs typeface="Times New Roman" pitchFamily="18" charset="0"/>
                        </a:rPr>
                        <a:t>Knowledge transfer</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DFFFF"/>
                    </a:solidFill>
                  </a:tcPr>
                </a:tc>
              </a:tr>
              <a:tr h="257735">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100" b="0" i="0" u="none" strike="noStrike" cap="none" normalizeH="0" baseline="0" dirty="0" smtClean="0">
                          <a:ln>
                            <a:noFill/>
                          </a:ln>
                          <a:solidFill>
                            <a:schemeClr val="bg1"/>
                          </a:solidFill>
                          <a:effectLst/>
                          <a:latin typeface="Arial Black" pitchFamily="34" charset="0"/>
                          <a:ea typeface="Calibri" pitchFamily="34" charset="0"/>
                          <a:cs typeface="Times New Roman" pitchFamily="18" charset="0"/>
                        </a:rPr>
                        <a:t>Collaborate</a:t>
                      </a:r>
                      <a:endParaRPr kumimoji="0" lang="en-US" sz="8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a:noFill/>
                    </a:lnTlToBr>
                    <a:lnBlToTr>
                      <a:noFill/>
                    </a:lnBlToTr>
                    <a:solidFill>
                      <a:srgbClr val="000066"/>
                    </a:solidFill>
                  </a:tcPr>
                </a:tc>
                <a:tc>
                  <a:txBody>
                    <a:bodyPr/>
                    <a:lstStyle/>
                    <a:p>
                      <a:pPr marL="44450" marR="0" lvl="0" indent="0" algn="ctr" defTabSz="914400" rtl="0" eaLnBrk="1" fontAlgn="base" latinLnBrk="0" hangingPunct="1">
                        <a:lnSpc>
                          <a:spcPct val="115000"/>
                        </a:lnSpc>
                        <a:spcBef>
                          <a:spcPct val="0"/>
                        </a:spcBef>
                        <a:spcAft>
                          <a:spcPct val="0"/>
                        </a:spcAft>
                        <a:buClrTx/>
                        <a:buSzTx/>
                        <a:buFontTx/>
                        <a:buNone/>
                        <a:tabLst/>
                      </a:pPr>
                      <a:r>
                        <a:rPr kumimoji="0" lang="en-US" sz="1200" b="1" i="0" u="none" strike="noStrike" cap="none" normalizeH="0" baseline="0" dirty="0" smtClean="0">
                          <a:ln>
                            <a:noFill/>
                          </a:ln>
                          <a:solidFill>
                            <a:srgbClr val="FF0000"/>
                          </a:solidFill>
                          <a:effectLst/>
                          <a:latin typeface="Arial" charset="0"/>
                          <a:ea typeface="Calibri" pitchFamily="34" charset="0"/>
                          <a:cs typeface="Times New Roman" pitchFamily="18" charset="0"/>
                        </a:rPr>
                        <a:t>Use frequent informal communications as often as possible</a:t>
                      </a:r>
                      <a:endParaRPr kumimoji="0" lang="en-US" sz="1200"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300" b="0" i="0" u="none" strike="noStrike" cap="none" normalizeH="0" baseline="0" dirty="0" smtClean="0">
                          <a:ln>
                            <a:noFill/>
                          </a:ln>
                          <a:solidFill>
                            <a:srgbClr val="FF0000"/>
                          </a:solidFill>
                          <a:effectLst/>
                          <a:latin typeface="Impact" pitchFamily="34" charset="0"/>
                          <a:ea typeface="Calibri" pitchFamily="34" charset="0"/>
                          <a:cs typeface="Times New Roman" pitchFamily="18" charset="0"/>
                        </a:rPr>
                        <a:t>Efficient data transfer</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57735">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100" b="0" i="0" u="none" strike="noStrike" cap="none" normalizeH="0" baseline="0" dirty="0" smtClean="0">
                          <a:ln>
                            <a:noFill/>
                          </a:ln>
                          <a:solidFill>
                            <a:schemeClr val="bg1"/>
                          </a:solidFill>
                          <a:effectLst/>
                          <a:latin typeface="Arial Black" pitchFamily="34" charset="0"/>
                          <a:ea typeface="Calibri" pitchFamily="34" charset="0"/>
                          <a:cs typeface="Times New Roman" pitchFamily="18" charset="0"/>
                        </a:rPr>
                        <a:t>Test Early</a:t>
                      </a:r>
                      <a:endParaRPr kumimoji="0" lang="en-US" sz="8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a:noFill/>
                    </a:lnTlToBr>
                    <a:lnBlToTr>
                      <a:noFill/>
                    </a:lnBlToTr>
                    <a:solidFill>
                      <a:srgbClr val="000066"/>
                    </a:solidFill>
                  </a:tcPr>
                </a:tc>
                <a:tc>
                  <a:txBody>
                    <a:bodyPr/>
                    <a:lstStyle/>
                    <a:p>
                      <a:pPr marL="44450" marR="0" lvl="0" indent="0" algn="ctr" defTabSz="914400" rtl="0" eaLnBrk="1" fontAlgn="base" latinLnBrk="0" hangingPunct="1">
                        <a:lnSpc>
                          <a:spcPct val="115000"/>
                        </a:lnSpc>
                        <a:spcBef>
                          <a:spcPct val="0"/>
                        </a:spcBef>
                        <a:spcAft>
                          <a:spcPct val="0"/>
                        </a:spcAft>
                        <a:buClrTx/>
                        <a:buSzTx/>
                        <a:buFontTx/>
                        <a:buNone/>
                        <a:tabLst/>
                      </a:pPr>
                      <a:r>
                        <a:rPr kumimoji="0" lang="en-US" sz="1200" b="1" i="0" u="none" strike="noStrike" cap="none" normalizeH="0" baseline="0" dirty="0" smtClean="0">
                          <a:ln>
                            <a:noFill/>
                          </a:ln>
                          <a:solidFill>
                            <a:srgbClr val="FF0000"/>
                          </a:solidFill>
                          <a:effectLst/>
                          <a:latin typeface="Arial" charset="0"/>
                          <a:ea typeface="Calibri" pitchFamily="34" charset="0"/>
                          <a:cs typeface="Times New Roman" pitchFamily="18" charset="0"/>
                        </a:rPr>
                        <a:t>Incrementally test each component as it is developed</a:t>
                      </a:r>
                      <a:endParaRPr kumimoji="0" lang="en-US" sz="1200"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DFFFF"/>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300" b="0" i="0" u="none" strike="noStrike" cap="none" normalizeH="0" baseline="0" dirty="0" smtClean="0">
                          <a:ln>
                            <a:noFill/>
                          </a:ln>
                          <a:solidFill>
                            <a:srgbClr val="FF0000"/>
                          </a:solidFill>
                          <a:effectLst/>
                          <a:latin typeface="Impact" pitchFamily="34" charset="0"/>
                          <a:ea typeface="Calibri" pitchFamily="34" charset="0"/>
                          <a:cs typeface="Times New Roman" pitchFamily="18" charset="0"/>
                        </a:rPr>
                        <a:t>Early verification</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DFFFF"/>
                    </a:solidFill>
                  </a:tcPr>
                </a:tc>
              </a:tr>
              <a:tr h="257735">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100" b="0" i="0" u="none" strike="noStrike" cap="none" normalizeH="0" baseline="0" dirty="0" smtClean="0">
                          <a:ln>
                            <a:noFill/>
                          </a:ln>
                          <a:solidFill>
                            <a:schemeClr val="bg1"/>
                          </a:solidFill>
                          <a:effectLst/>
                          <a:latin typeface="Arial Black" pitchFamily="34" charset="0"/>
                          <a:ea typeface="Calibri" pitchFamily="34" charset="0"/>
                          <a:cs typeface="Times New Roman" pitchFamily="18" charset="0"/>
                        </a:rPr>
                        <a:t>Test Often</a:t>
                      </a:r>
                      <a:endParaRPr kumimoji="0" lang="en-US" sz="8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a:noFill/>
                    </a:lnTlToBr>
                    <a:lnBlToTr>
                      <a:noFill/>
                    </a:lnBlToTr>
                    <a:solidFill>
                      <a:srgbClr val="000066"/>
                    </a:solidFill>
                  </a:tcPr>
                </a:tc>
                <a:tc>
                  <a:txBody>
                    <a:bodyPr/>
                    <a:lstStyle/>
                    <a:p>
                      <a:pPr marL="44450" marR="0" lvl="0" indent="0" algn="ctr" defTabSz="914400" rtl="0" eaLnBrk="1" fontAlgn="base" latinLnBrk="0" hangingPunct="1">
                        <a:lnSpc>
                          <a:spcPct val="115000"/>
                        </a:lnSpc>
                        <a:spcBef>
                          <a:spcPct val="0"/>
                        </a:spcBef>
                        <a:spcAft>
                          <a:spcPct val="0"/>
                        </a:spcAft>
                        <a:buClrTx/>
                        <a:buSzTx/>
                        <a:buFontTx/>
                        <a:buNone/>
                        <a:tabLst/>
                      </a:pPr>
                      <a:r>
                        <a:rPr kumimoji="0" lang="en-US" sz="1200" b="1" i="0" u="none" strike="noStrike" cap="none" normalizeH="0" baseline="0" dirty="0" smtClean="0">
                          <a:ln>
                            <a:noFill/>
                          </a:ln>
                          <a:solidFill>
                            <a:srgbClr val="FF0000"/>
                          </a:solidFill>
                          <a:effectLst/>
                          <a:latin typeface="Arial" charset="0"/>
                          <a:ea typeface="Calibri" pitchFamily="34" charset="0"/>
                          <a:cs typeface="Times New Roman" pitchFamily="18" charset="0"/>
                        </a:rPr>
                        <a:t>Perform system-level regression testing every few minutes</a:t>
                      </a:r>
                      <a:endParaRPr kumimoji="0" lang="en-US" sz="1200"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300" b="0" i="0" u="none" strike="noStrike" cap="none" normalizeH="0" baseline="0" dirty="0" smtClean="0">
                          <a:ln>
                            <a:noFill/>
                          </a:ln>
                          <a:solidFill>
                            <a:srgbClr val="FF0000"/>
                          </a:solidFill>
                          <a:effectLst/>
                          <a:latin typeface="Impact" pitchFamily="34" charset="0"/>
                          <a:ea typeface="Calibri" pitchFamily="34" charset="0"/>
                          <a:cs typeface="Times New Roman" pitchFamily="18" charset="0"/>
                        </a:rPr>
                        <a:t>Early validation</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57735">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100" b="0" i="0" u="none" strike="noStrike" cap="none" normalizeH="0" baseline="0" dirty="0" smtClean="0">
                          <a:ln>
                            <a:noFill/>
                          </a:ln>
                          <a:solidFill>
                            <a:schemeClr val="bg1"/>
                          </a:solidFill>
                          <a:effectLst/>
                          <a:latin typeface="Arial Black" pitchFamily="34" charset="0"/>
                          <a:ea typeface="Calibri" pitchFamily="34" charset="0"/>
                          <a:cs typeface="Times New Roman" pitchFamily="18" charset="0"/>
                        </a:rPr>
                        <a:t>Adapt</a:t>
                      </a:r>
                      <a:endParaRPr kumimoji="0" lang="en-US" sz="8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0066"/>
                    </a:solidFill>
                  </a:tcPr>
                </a:tc>
                <a:tc>
                  <a:txBody>
                    <a:bodyPr/>
                    <a:lstStyle/>
                    <a:p>
                      <a:pPr marL="4445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charset="0"/>
                          <a:ea typeface="Calibri" pitchFamily="34" charset="0"/>
                          <a:cs typeface="Times New Roman" pitchFamily="18" charset="0"/>
                        </a:rPr>
                        <a:t>Frequently identify optimal process and product solutions</a:t>
                      </a:r>
                      <a:endParaRPr kumimoji="0" lang="en-US" sz="12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DFFFF"/>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Impact" pitchFamily="34" charset="0"/>
                          <a:ea typeface="Calibri" pitchFamily="34" charset="0"/>
                          <a:cs typeface="Times New Roman" pitchFamily="18" charset="0"/>
                        </a:rPr>
                        <a:t>Improve performance</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DFFFF"/>
                    </a:solidFill>
                  </a:tcPr>
                </a:tc>
              </a:tr>
            </a:tbl>
          </a:graphicData>
        </a:graphic>
      </p:graphicFrame>
      <p:sp>
        <p:nvSpPr>
          <p:cNvPr id="88142" name="Rectangle 80"/>
          <p:cNvSpPr>
            <a:spLocks noChangeAspect="1" noChangeArrowheads="1"/>
          </p:cNvSpPr>
          <p:nvPr/>
        </p:nvSpPr>
        <p:spPr bwMode="auto">
          <a:xfrm>
            <a:off x="8426739" y="3223093"/>
            <a:ext cx="265545" cy="326371"/>
          </a:xfrm>
          <a:prstGeom prst="rect">
            <a:avLst/>
          </a:prstGeom>
          <a:noFill/>
          <a:ln w="9525">
            <a:noFill/>
            <a:miter lim="800000"/>
            <a:headEnd/>
            <a:tailEnd/>
          </a:ln>
        </p:spPr>
        <p:txBody>
          <a:bodyPr wrap="none" lIns="0" tIns="0" rIns="0" bIns="0" anchor="ctr"/>
          <a:lstStyle/>
          <a:p>
            <a:pPr algn="ctr" defTabSz="914608"/>
            <a:r>
              <a:rPr lang="en-US" sz="2900">
                <a:solidFill>
                  <a:srgbClr val="FF0000"/>
                </a:solidFill>
                <a:latin typeface="Wingdings" pitchFamily="2" charset="2"/>
              </a:rPr>
              <a:t>E</a:t>
            </a:r>
          </a:p>
        </p:txBody>
      </p:sp>
      <p:sp>
        <p:nvSpPr>
          <p:cNvPr id="88143" name="Rectangle 80"/>
          <p:cNvSpPr>
            <a:spLocks noChangeAspect="1" noChangeArrowheads="1"/>
          </p:cNvSpPr>
          <p:nvPr/>
        </p:nvSpPr>
        <p:spPr bwMode="auto">
          <a:xfrm>
            <a:off x="8426739" y="3480828"/>
            <a:ext cx="265545" cy="326371"/>
          </a:xfrm>
          <a:prstGeom prst="rect">
            <a:avLst/>
          </a:prstGeom>
          <a:noFill/>
          <a:ln w="9525">
            <a:noFill/>
            <a:miter lim="800000"/>
            <a:headEnd/>
            <a:tailEnd/>
          </a:ln>
        </p:spPr>
        <p:txBody>
          <a:bodyPr wrap="none" lIns="0" tIns="0" rIns="0" bIns="0" anchor="ctr"/>
          <a:lstStyle/>
          <a:p>
            <a:pPr algn="ctr" defTabSz="914608"/>
            <a:r>
              <a:rPr lang="en-US" sz="2900">
                <a:solidFill>
                  <a:srgbClr val="FF0000"/>
                </a:solidFill>
                <a:latin typeface="Wingdings" pitchFamily="2" charset="2"/>
              </a:rPr>
              <a:t>E</a:t>
            </a:r>
          </a:p>
        </p:txBody>
      </p:sp>
      <p:sp>
        <p:nvSpPr>
          <p:cNvPr id="88144" name="Rectangle 80"/>
          <p:cNvSpPr>
            <a:spLocks noChangeAspect="1" noChangeArrowheads="1"/>
          </p:cNvSpPr>
          <p:nvPr/>
        </p:nvSpPr>
        <p:spPr bwMode="auto">
          <a:xfrm>
            <a:off x="8426739" y="3738563"/>
            <a:ext cx="265545" cy="326371"/>
          </a:xfrm>
          <a:prstGeom prst="rect">
            <a:avLst/>
          </a:prstGeom>
          <a:noFill/>
          <a:ln w="9525">
            <a:noFill/>
            <a:miter lim="800000"/>
            <a:headEnd/>
            <a:tailEnd/>
          </a:ln>
        </p:spPr>
        <p:txBody>
          <a:bodyPr wrap="none" lIns="0" tIns="0" rIns="0" bIns="0" anchor="ctr"/>
          <a:lstStyle/>
          <a:p>
            <a:pPr algn="ctr" defTabSz="914608"/>
            <a:r>
              <a:rPr lang="en-US" sz="2900">
                <a:solidFill>
                  <a:srgbClr val="FF0000"/>
                </a:solidFill>
                <a:latin typeface="Wingdings" pitchFamily="2" charset="2"/>
              </a:rPr>
              <a:t>E</a:t>
            </a:r>
          </a:p>
        </p:txBody>
      </p:sp>
      <p:sp>
        <p:nvSpPr>
          <p:cNvPr id="88145" name="Rectangle 80"/>
          <p:cNvSpPr>
            <a:spLocks noChangeAspect="1" noChangeArrowheads="1"/>
          </p:cNvSpPr>
          <p:nvPr/>
        </p:nvSpPr>
        <p:spPr bwMode="auto">
          <a:xfrm>
            <a:off x="8426739" y="3996299"/>
            <a:ext cx="265545" cy="326371"/>
          </a:xfrm>
          <a:prstGeom prst="rect">
            <a:avLst/>
          </a:prstGeom>
          <a:noFill/>
          <a:ln w="9525">
            <a:noFill/>
            <a:miter lim="800000"/>
            <a:headEnd/>
            <a:tailEnd/>
          </a:ln>
        </p:spPr>
        <p:txBody>
          <a:bodyPr wrap="none" lIns="0" tIns="0" rIns="0" bIns="0" anchor="ctr"/>
          <a:lstStyle/>
          <a:p>
            <a:pPr algn="ctr" defTabSz="914608"/>
            <a:r>
              <a:rPr lang="en-US" sz="2900">
                <a:solidFill>
                  <a:srgbClr val="FF0000"/>
                </a:solidFill>
                <a:latin typeface="Wingdings" pitchFamily="2" charset="2"/>
              </a:rPr>
              <a:t>E</a:t>
            </a:r>
          </a:p>
        </p:txBody>
      </p:sp>
      <p:sp>
        <p:nvSpPr>
          <p:cNvPr id="88146" name="Rectangle 80"/>
          <p:cNvSpPr>
            <a:spLocks noChangeAspect="1" noChangeArrowheads="1"/>
          </p:cNvSpPr>
          <p:nvPr/>
        </p:nvSpPr>
        <p:spPr bwMode="auto">
          <a:xfrm>
            <a:off x="8426739" y="4769505"/>
            <a:ext cx="265545" cy="326371"/>
          </a:xfrm>
          <a:prstGeom prst="rect">
            <a:avLst/>
          </a:prstGeom>
          <a:noFill/>
          <a:ln w="9525">
            <a:noFill/>
            <a:miter lim="800000"/>
            <a:headEnd/>
            <a:tailEnd/>
          </a:ln>
        </p:spPr>
        <p:txBody>
          <a:bodyPr wrap="none" lIns="0" tIns="0" rIns="0" bIns="0" anchor="ctr"/>
          <a:lstStyle/>
          <a:p>
            <a:pPr algn="ctr" defTabSz="914608"/>
            <a:r>
              <a:rPr lang="en-US" sz="2900">
                <a:solidFill>
                  <a:srgbClr val="FF0000"/>
                </a:solidFill>
                <a:latin typeface="Wingdings" pitchFamily="2" charset="2"/>
              </a:rPr>
              <a:t>E</a:t>
            </a:r>
          </a:p>
        </p:txBody>
      </p:sp>
      <p:sp>
        <p:nvSpPr>
          <p:cNvPr id="88147" name="Rectangle 80"/>
          <p:cNvSpPr>
            <a:spLocks noChangeAspect="1" noChangeArrowheads="1"/>
          </p:cNvSpPr>
          <p:nvPr/>
        </p:nvSpPr>
        <p:spPr bwMode="auto">
          <a:xfrm>
            <a:off x="8426739" y="5027240"/>
            <a:ext cx="265545" cy="326371"/>
          </a:xfrm>
          <a:prstGeom prst="rect">
            <a:avLst/>
          </a:prstGeom>
          <a:noFill/>
          <a:ln w="9525">
            <a:noFill/>
            <a:miter lim="800000"/>
            <a:headEnd/>
            <a:tailEnd/>
          </a:ln>
        </p:spPr>
        <p:txBody>
          <a:bodyPr wrap="none" lIns="0" tIns="0" rIns="0" bIns="0" anchor="ctr"/>
          <a:lstStyle/>
          <a:p>
            <a:pPr algn="ctr" defTabSz="914608"/>
            <a:r>
              <a:rPr lang="en-US" sz="2900">
                <a:solidFill>
                  <a:srgbClr val="FF0000"/>
                </a:solidFill>
                <a:latin typeface="Wingdings" pitchFamily="2" charset="2"/>
              </a:rPr>
              <a:t>E</a:t>
            </a:r>
          </a:p>
        </p:txBody>
      </p:sp>
      <p:sp>
        <p:nvSpPr>
          <p:cNvPr id="88148" name="Rectangle 80"/>
          <p:cNvSpPr>
            <a:spLocks noChangeAspect="1" noChangeArrowheads="1"/>
          </p:cNvSpPr>
          <p:nvPr/>
        </p:nvSpPr>
        <p:spPr bwMode="auto">
          <a:xfrm>
            <a:off x="8426739" y="5284975"/>
            <a:ext cx="265545" cy="326371"/>
          </a:xfrm>
          <a:prstGeom prst="rect">
            <a:avLst/>
          </a:prstGeom>
          <a:noFill/>
          <a:ln w="9525">
            <a:noFill/>
            <a:miter lim="800000"/>
            <a:headEnd/>
            <a:tailEnd/>
          </a:ln>
        </p:spPr>
        <p:txBody>
          <a:bodyPr wrap="none" lIns="0" tIns="0" rIns="0" bIns="0" anchor="ctr"/>
          <a:lstStyle/>
          <a:p>
            <a:pPr algn="ctr" defTabSz="914608"/>
            <a:r>
              <a:rPr lang="en-US" sz="2900">
                <a:solidFill>
                  <a:srgbClr val="FF0000"/>
                </a:solidFill>
                <a:latin typeface="Wingdings" pitchFamily="2" charset="2"/>
              </a:rPr>
              <a:t>E</a:t>
            </a:r>
          </a:p>
        </p:txBody>
      </p:sp>
      <p:sp>
        <p:nvSpPr>
          <p:cNvPr id="88149" name="Rectangle 80"/>
          <p:cNvSpPr>
            <a:spLocks noChangeAspect="1" noChangeArrowheads="1"/>
          </p:cNvSpPr>
          <p:nvPr/>
        </p:nvSpPr>
        <p:spPr bwMode="auto">
          <a:xfrm>
            <a:off x="8426739" y="5542710"/>
            <a:ext cx="265545" cy="326371"/>
          </a:xfrm>
          <a:prstGeom prst="rect">
            <a:avLst/>
          </a:prstGeom>
          <a:noFill/>
          <a:ln w="9525">
            <a:noFill/>
            <a:miter lim="800000"/>
            <a:headEnd/>
            <a:tailEnd/>
          </a:ln>
        </p:spPr>
        <p:txBody>
          <a:bodyPr wrap="none" lIns="0" tIns="0" rIns="0" bIns="0" anchor="ctr"/>
          <a:lstStyle/>
          <a:p>
            <a:pPr algn="ctr" defTabSz="914608"/>
            <a:r>
              <a:rPr lang="en-US" sz="2900">
                <a:solidFill>
                  <a:srgbClr val="FF0000"/>
                </a:solidFill>
                <a:latin typeface="Wingdings" pitchFamily="2" charset="2"/>
              </a:rPr>
              <a:t>E</a:t>
            </a:r>
          </a:p>
        </p:txBody>
      </p:sp>
      <p:sp>
        <p:nvSpPr>
          <p:cNvPr id="88150" name="Rectangle 80"/>
          <p:cNvSpPr>
            <a:spLocks noChangeAspect="1" noChangeArrowheads="1"/>
          </p:cNvSpPr>
          <p:nvPr/>
        </p:nvSpPr>
        <p:spPr bwMode="auto">
          <a:xfrm flipH="1">
            <a:off x="437285" y="3223093"/>
            <a:ext cx="265545" cy="326371"/>
          </a:xfrm>
          <a:prstGeom prst="rect">
            <a:avLst/>
          </a:prstGeom>
          <a:noFill/>
          <a:ln w="9525">
            <a:noFill/>
            <a:miter lim="800000"/>
            <a:headEnd/>
            <a:tailEnd/>
          </a:ln>
        </p:spPr>
        <p:txBody>
          <a:bodyPr wrap="none" lIns="0" tIns="0" rIns="0" bIns="0" anchor="ctr"/>
          <a:lstStyle/>
          <a:p>
            <a:pPr algn="ctr" defTabSz="914608"/>
            <a:r>
              <a:rPr lang="en-US" sz="2900">
                <a:solidFill>
                  <a:srgbClr val="FF0000"/>
                </a:solidFill>
                <a:latin typeface="Wingdings" pitchFamily="2" charset="2"/>
              </a:rPr>
              <a:t>F</a:t>
            </a:r>
          </a:p>
        </p:txBody>
      </p:sp>
      <p:sp>
        <p:nvSpPr>
          <p:cNvPr id="88151" name="Rectangle 80"/>
          <p:cNvSpPr>
            <a:spLocks noChangeAspect="1" noChangeArrowheads="1"/>
          </p:cNvSpPr>
          <p:nvPr/>
        </p:nvSpPr>
        <p:spPr bwMode="auto">
          <a:xfrm flipH="1">
            <a:off x="437285" y="3480828"/>
            <a:ext cx="265545" cy="326371"/>
          </a:xfrm>
          <a:prstGeom prst="rect">
            <a:avLst/>
          </a:prstGeom>
          <a:noFill/>
          <a:ln w="9525">
            <a:noFill/>
            <a:miter lim="800000"/>
            <a:headEnd/>
            <a:tailEnd/>
          </a:ln>
        </p:spPr>
        <p:txBody>
          <a:bodyPr wrap="none" lIns="0" tIns="0" rIns="0" bIns="0" anchor="ctr"/>
          <a:lstStyle/>
          <a:p>
            <a:pPr algn="ctr" defTabSz="914608"/>
            <a:r>
              <a:rPr lang="en-US" sz="2900">
                <a:solidFill>
                  <a:srgbClr val="FF0000"/>
                </a:solidFill>
                <a:latin typeface="Wingdings" pitchFamily="2" charset="2"/>
              </a:rPr>
              <a:t>F</a:t>
            </a:r>
          </a:p>
        </p:txBody>
      </p:sp>
      <p:sp>
        <p:nvSpPr>
          <p:cNvPr id="88152" name="Rectangle 80"/>
          <p:cNvSpPr>
            <a:spLocks noChangeAspect="1" noChangeArrowheads="1"/>
          </p:cNvSpPr>
          <p:nvPr/>
        </p:nvSpPr>
        <p:spPr bwMode="auto">
          <a:xfrm flipH="1">
            <a:off x="437285" y="3996299"/>
            <a:ext cx="265545" cy="326371"/>
          </a:xfrm>
          <a:prstGeom prst="rect">
            <a:avLst/>
          </a:prstGeom>
          <a:noFill/>
          <a:ln w="9525">
            <a:noFill/>
            <a:miter lim="800000"/>
            <a:headEnd/>
            <a:tailEnd/>
          </a:ln>
        </p:spPr>
        <p:txBody>
          <a:bodyPr wrap="none" lIns="0" tIns="0" rIns="0" bIns="0" anchor="ctr"/>
          <a:lstStyle/>
          <a:p>
            <a:pPr algn="ctr" defTabSz="914608"/>
            <a:r>
              <a:rPr lang="en-US" sz="2900">
                <a:solidFill>
                  <a:srgbClr val="FF0000"/>
                </a:solidFill>
                <a:latin typeface="Wingdings" pitchFamily="2" charset="2"/>
              </a:rPr>
              <a:t>F</a:t>
            </a:r>
          </a:p>
        </p:txBody>
      </p:sp>
      <p:sp>
        <p:nvSpPr>
          <p:cNvPr id="88153" name="Rectangle 80"/>
          <p:cNvSpPr>
            <a:spLocks noChangeAspect="1" noChangeArrowheads="1"/>
          </p:cNvSpPr>
          <p:nvPr/>
        </p:nvSpPr>
        <p:spPr bwMode="auto">
          <a:xfrm flipH="1">
            <a:off x="437285" y="3738563"/>
            <a:ext cx="265545" cy="326371"/>
          </a:xfrm>
          <a:prstGeom prst="rect">
            <a:avLst/>
          </a:prstGeom>
          <a:noFill/>
          <a:ln w="9525">
            <a:noFill/>
            <a:miter lim="800000"/>
            <a:headEnd/>
            <a:tailEnd/>
          </a:ln>
        </p:spPr>
        <p:txBody>
          <a:bodyPr wrap="none" lIns="0" tIns="0" rIns="0" bIns="0" anchor="ctr"/>
          <a:lstStyle/>
          <a:p>
            <a:pPr algn="ctr" defTabSz="914608"/>
            <a:r>
              <a:rPr lang="en-US" sz="2900">
                <a:solidFill>
                  <a:srgbClr val="FF0000"/>
                </a:solidFill>
                <a:latin typeface="Wingdings" pitchFamily="2" charset="2"/>
              </a:rPr>
              <a:t>F</a:t>
            </a:r>
          </a:p>
        </p:txBody>
      </p:sp>
      <p:sp>
        <p:nvSpPr>
          <p:cNvPr id="88154" name="Rectangle 80"/>
          <p:cNvSpPr>
            <a:spLocks noChangeAspect="1" noChangeArrowheads="1"/>
          </p:cNvSpPr>
          <p:nvPr/>
        </p:nvSpPr>
        <p:spPr bwMode="auto">
          <a:xfrm flipH="1">
            <a:off x="437285" y="4769505"/>
            <a:ext cx="265545" cy="326371"/>
          </a:xfrm>
          <a:prstGeom prst="rect">
            <a:avLst/>
          </a:prstGeom>
          <a:noFill/>
          <a:ln w="9525">
            <a:noFill/>
            <a:miter lim="800000"/>
            <a:headEnd/>
            <a:tailEnd/>
          </a:ln>
        </p:spPr>
        <p:txBody>
          <a:bodyPr wrap="none" lIns="0" tIns="0" rIns="0" bIns="0" anchor="ctr"/>
          <a:lstStyle/>
          <a:p>
            <a:pPr algn="ctr" defTabSz="914608"/>
            <a:r>
              <a:rPr lang="en-US" sz="2900">
                <a:solidFill>
                  <a:srgbClr val="FF0000"/>
                </a:solidFill>
                <a:latin typeface="Wingdings" pitchFamily="2" charset="2"/>
              </a:rPr>
              <a:t>F</a:t>
            </a:r>
          </a:p>
        </p:txBody>
      </p:sp>
      <p:sp>
        <p:nvSpPr>
          <p:cNvPr id="88155" name="Rectangle 80"/>
          <p:cNvSpPr>
            <a:spLocks noChangeAspect="1" noChangeArrowheads="1"/>
          </p:cNvSpPr>
          <p:nvPr/>
        </p:nvSpPr>
        <p:spPr bwMode="auto">
          <a:xfrm flipH="1">
            <a:off x="437285" y="5027240"/>
            <a:ext cx="265545" cy="326371"/>
          </a:xfrm>
          <a:prstGeom prst="rect">
            <a:avLst/>
          </a:prstGeom>
          <a:noFill/>
          <a:ln w="9525">
            <a:noFill/>
            <a:miter lim="800000"/>
            <a:headEnd/>
            <a:tailEnd/>
          </a:ln>
        </p:spPr>
        <p:txBody>
          <a:bodyPr wrap="none" lIns="0" tIns="0" rIns="0" bIns="0" anchor="ctr"/>
          <a:lstStyle/>
          <a:p>
            <a:pPr algn="ctr" defTabSz="914608"/>
            <a:r>
              <a:rPr lang="en-US" sz="2900">
                <a:solidFill>
                  <a:srgbClr val="FF0000"/>
                </a:solidFill>
                <a:latin typeface="Wingdings" pitchFamily="2" charset="2"/>
              </a:rPr>
              <a:t>F</a:t>
            </a:r>
          </a:p>
        </p:txBody>
      </p:sp>
      <p:sp>
        <p:nvSpPr>
          <p:cNvPr id="88156" name="Rectangle 80"/>
          <p:cNvSpPr>
            <a:spLocks noChangeAspect="1" noChangeArrowheads="1"/>
          </p:cNvSpPr>
          <p:nvPr/>
        </p:nvSpPr>
        <p:spPr bwMode="auto">
          <a:xfrm flipH="1">
            <a:off x="437285" y="5284975"/>
            <a:ext cx="265545" cy="326371"/>
          </a:xfrm>
          <a:prstGeom prst="rect">
            <a:avLst/>
          </a:prstGeom>
          <a:noFill/>
          <a:ln w="9525">
            <a:noFill/>
            <a:miter lim="800000"/>
            <a:headEnd/>
            <a:tailEnd/>
          </a:ln>
        </p:spPr>
        <p:txBody>
          <a:bodyPr wrap="none" lIns="0" tIns="0" rIns="0" bIns="0" anchor="ctr"/>
          <a:lstStyle/>
          <a:p>
            <a:pPr algn="ctr" defTabSz="914608"/>
            <a:r>
              <a:rPr lang="en-US" sz="2900">
                <a:solidFill>
                  <a:srgbClr val="FF0000"/>
                </a:solidFill>
                <a:latin typeface="Wingdings" pitchFamily="2" charset="2"/>
              </a:rPr>
              <a:t>F</a:t>
            </a:r>
          </a:p>
        </p:txBody>
      </p:sp>
      <p:sp>
        <p:nvSpPr>
          <p:cNvPr id="88157" name="Rectangle 80"/>
          <p:cNvSpPr>
            <a:spLocks noChangeAspect="1" noChangeArrowheads="1"/>
          </p:cNvSpPr>
          <p:nvPr/>
        </p:nvSpPr>
        <p:spPr bwMode="auto">
          <a:xfrm flipH="1">
            <a:off x="437285" y="5542710"/>
            <a:ext cx="265545" cy="326371"/>
          </a:xfrm>
          <a:prstGeom prst="rect">
            <a:avLst/>
          </a:prstGeom>
          <a:noFill/>
          <a:ln w="9525">
            <a:noFill/>
            <a:miter lim="800000"/>
            <a:headEnd/>
            <a:tailEnd/>
          </a:ln>
        </p:spPr>
        <p:txBody>
          <a:bodyPr wrap="none" lIns="0" tIns="0" rIns="0" bIns="0" anchor="ctr"/>
          <a:lstStyle/>
          <a:p>
            <a:pPr algn="ctr" defTabSz="914608"/>
            <a:r>
              <a:rPr lang="en-US" sz="2900">
                <a:solidFill>
                  <a:srgbClr val="FF0000"/>
                </a:solidFill>
                <a:latin typeface="Wingdings" pitchFamily="2" charset="2"/>
              </a:rPr>
              <a:t>F</a:t>
            </a:r>
          </a:p>
        </p:txBody>
      </p:sp>
      <p:sp>
        <p:nvSpPr>
          <p:cNvPr id="2" name="Date Placeholder 1"/>
          <p:cNvSpPr>
            <a:spLocks noGrp="1"/>
          </p:cNvSpPr>
          <p:nvPr>
            <p:ph type="dt" sz="half" idx="10"/>
          </p:nvPr>
        </p:nvSpPr>
        <p:spPr/>
        <p:txBody>
          <a:bodyPr/>
          <a:lstStyle/>
          <a:p>
            <a:fld id="{6F585203-C493-1E44-AE57-76EA38B2A86B}" type="datetime2">
              <a:rPr lang="en-GB" smtClean="0"/>
              <a:t>Thursday 16 April 15</a:t>
            </a:fld>
            <a:endParaRPr lang="en-GB"/>
          </a:p>
        </p:txBody>
      </p:sp>
      <p:sp>
        <p:nvSpPr>
          <p:cNvPr id="3" name="Footer Placeholder 2"/>
          <p:cNvSpPr>
            <a:spLocks noGrp="1"/>
          </p:cNvSpPr>
          <p:nvPr>
            <p:ph type="ftr" sz="quarter" idx="11"/>
          </p:nvPr>
        </p:nvSpPr>
        <p:spPr/>
        <p:txBody>
          <a:bodyPr/>
          <a:lstStyle/>
          <a:p>
            <a:r>
              <a:rPr lang="en-GB" smtClean="0"/>
              <a:t>© Gilb.com</a:t>
            </a:r>
            <a:endParaRPr lang="en-GB"/>
          </a:p>
        </p:txBody>
      </p:sp>
      <p:sp>
        <p:nvSpPr>
          <p:cNvPr id="4" name="Slide Number Placeholder 3"/>
          <p:cNvSpPr>
            <a:spLocks noGrp="1"/>
          </p:cNvSpPr>
          <p:nvPr>
            <p:ph type="sldNum" sz="quarter" idx="12"/>
          </p:nvPr>
        </p:nvSpPr>
        <p:spPr/>
        <p:txBody>
          <a:bodyPr/>
          <a:lstStyle/>
          <a:p>
            <a:fld id="{05BE5B9A-02D3-7648-9787-90701598E634}" type="slidenum">
              <a:rPr lang="en-GB" smtClean="0"/>
              <a:t>6</a:t>
            </a:fld>
            <a:endParaRPr lang="en-GB"/>
          </a:p>
        </p:txBody>
      </p:sp>
      <p:sp>
        <p:nvSpPr>
          <p:cNvPr id="27" name="Rectangle 26"/>
          <p:cNvSpPr/>
          <p:nvPr/>
        </p:nvSpPr>
        <p:spPr>
          <a:xfrm>
            <a:off x="7818672" y="5805407"/>
            <a:ext cx="1638877" cy="923330"/>
          </a:xfrm>
          <a:prstGeom prst="rect">
            <a:avLst/>
          </a:prstGeom>
        </p:spPr>
        <p:txBody>
          <a:bodyPr wrap="square">
            <a:spAutoFit/>
          </a:bodyPr>
          <a:lstStyle/>
          <a:p>
            <a:pPr algn="ctr"/>
            <a:r>
              <a:rPr lang="en-GB" dirty="0"/>
              <a:t>Source:</a:t>
            </a:r>
          </a:p>
          <a:p>
            <a:pPr algn="ctr"/>
            <a:r>
              <a:rPr lang="en-GB" dirty="0" smtClean="0"/>
              <a:t>David </a:t>
            </a:r>
            <a:r>
              <a:rPr lang="en-GB" dirty="0"/>
              <a:t>Rico</a:t>
            </a:r>
          </a:p>
          <a:p>
            <a:pPr algn="ctr"/>
            <a:endParaRPr lang="en-GB" dirty="0"/>
          </a:p>
        </p:txBody>
      </p:sp>
    </p:spTree>
    <p:extLst>
      <p:ext uri="{BB962C8B-B14F-4D97-AF65-F5344CB8AC3E}">
        <p14:creationId xmlns:p14="http://schemas.microsoft.com/office/powerpoint/2010/main" val="466959967"/>
      </p:ext>
    </p:extLst>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28600" y="1066800"/>
            <a:ext cx="8710613" cy="3695700"/>
            <a:chOff x="228600" y="1066800"/>
            <a:chExt cx="8710613" cy="3695700"/>
          </a:xfrm>
        </p:grpSpPr>
        <p:pic>
          <p:nvPicPr>
            <p:cNvPr id="84995" name="Picture 3"/>
            <p:cNvPicPr>
              <a:picLocks noChangeAspect="1" noChangeArrowheads="1"/>
            </p:cNvPicPr>
            <p:nvPr/>
          </p:nvPicPr>
          <p:blipFill>
            <a:blip r:embed="rId3"/>
            <a:srcRect/>
            <a:stretch>
              <a:fillRect/>
            </a:stretch>
          </p:blipFill>
          <p:spPr bwMode="auto">
            <a:xfrm>
              <a:off x="228600" y="1066800"/>
              <a:ext cx="8710613" cy="3695700"/>
            </a:xfrm>
            <a:prstGeom prst="rect">
              <a:avLst/>
            </a:prstGeom>
            <a:noFill/>
            <a:ln w="25400">
              <a:noFill/>
              <a:miter lim="800000"/>
              <a:headEnd/>
              <a:tailEnd/>
            </a:ln>
            <a:effectLst>
              <a:outerShdw blurRad="139700" dist="215899" dir="2700000" algn="ctr" rotWithShape="0">
                <a:schemeClr val="bg2">
                  <a:alpha val="74998"/>
                </a:schemeClr>
              </a:outerShdw>
            </a:effectLst>
          </p:spPr>
        </p:pic>
        <p:sp>
          <p:nvSpPr>
            <p:cNvPr id="16" name="Rectangle 15"/>
            <p:cNvSpPr/>
            <p:nvPr/>
          </p:nvSpPr>
          <p:spPr>
            <a:xfrm>
              <a:off x="472320" y="3720509"/>
              <a:ext cx="374416" cy="211655"/>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472320" y="3310889"/>
              <a:ext cx="374416" cy="234307"/>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62466" name="Rectangle 2"/>
          <p:cNvSpPr>
            <a:spLocks noGrp="1" noChangeArrowheads="1"/>
          </p:cNvSpPr>
          <p:nvPr>
            <p:ph type="title"/>
          </p:nvPr>
        </p:nvSpPr>
        <p:spPr>
          <a:xfrm>
            <a:off x="142875" y="-118531"/>
            <a:ext cx="8858250" cy="1330325"/>
          </a:xfrm>
        </p:spPr>
        <p:txBody>
          <a:bodyPr rIns="0" anchor="ctr">
            <a:normAutofit/>
          </a:bodyPr>
          <a:lstStyle/>
          <a:p>
            <a:pPr eaLnBrk="1" hangingPunct="1">
              <a:lnSpc>
                <a:spcPct val="106000"/>
              </a:lnSpc>
              <a:tabLst>
                <a:tab pos="857250" algn="l"/>
              </a:tabLst>
            </a:pPr>
            <a:r>
              <a:rPr lang="en-US" sz="1800" dirty="0" smtClean="0">
                <a:latin typeface="Arial Black"/>
                <a:cs typeface="Arial Black"/>
              </a:rPr>
              <a:t>Quantified Value Delivery Project Management in a Nutshell</a:t>
            </a:r>
            <a:br>
              <a:rPr lang="en-US" sz="1800" dirty="0" smtClean="0">
                <a:latin typeface="Arial Black"/>
                <a:cs typeface="Arial Black"/>
              </a:rPr>
            </a:br>
            <a:r>
              <a:rPr lang="en-US" sz="1800" dirty="0" smtClean="0">
                <a:latin typeface="Arial Black"/>
                <a:cs typeface="Arial Black"/>
              </a:rPr>
              <a:t>Quantified Value Requirements, Design, Design Value/cost estimation, Measurement of Value Delivery, Incremental Project Progress to Date</a:t>
            </a:r>
            <a:endParaRPr lang="en-US" sz="1800" dirty="0">
              <a:latin typeface="Arial Black"/>
              <a:cs typeface="Arial Black"/>
            </a:endParaRPr>
          </a:p>
        </p:txBody>
      </p:sp>
      <p:pic>
        <p:nvPicPr>
          <p:cNvPr id="6246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214313" y="6419850"/>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247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2725" y="2919413"/>
            <a:ext cx="198438"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247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42363" y="6419850"/>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2473"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0800000">
            <a:off x="8705850" y="2919413"/>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sp>
        <p:nvSpPr>
          <p:cNvPr id="62474" name="WordArt 10"/>
          <p:cNvSpPr>
            <a:spLocks noChangeArrowheads="1" noChangeShapeType="1" noTextEdit="1"/>
          </p:cNvSpPr>
          <p:nvPr/>
        </p:nvSpPr>
        <p:spPr bwMode="auto">
          <a:xfrm>
            <a:off x="1752600" y="4800600"/>
            <a:ext cx="1371600" cy="1371600"/>
          </a:xfrm>
          <a:prstGeom prst="rect">
            <a:avLst/>
          </a:prstGeom>
        </p:spPr>
        <p:txBody>
          <a:bodyPr wrap="none" fromWordArt="1">
            <a:prstTxWarp prst="textPlain">
              <a:avLst>
                <a:gd name="adj" fmla="val 50000"/>
              </a:avLst>
            </a:prstTxWarp>
          </a:bodyPr>
          <a:lstStyle/>
          <a:p>
            <a:pPr algn="ctr"/>
            <a:r>
              <a:rPr lang="en-US" sz="3600"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blurRad="63500" dist="35921" dir="2700000" sy="50000" kx="2115830" algn="bl" rotWithShape="0">
                    <a:srgbClr val="C0C0C0"/>
                  </a:outerShdw>
                </a:effectLst>
                <a:latin typeface="Arial Black"/>
                <a:ea typeface="Arial Black"/>
                <a:cs typeface="Arial Black"/>
              </a:rPr>
              <a:t>Cumulative</a:t>
            </a:r>
          </a:p>
          <a:p>
            <a:pPr algn="ctr"/>
            <a:r>
              <a:rPr lang="en-US" sz="3600"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blurRad="63500" dist="35921" dir="2700000" sy="50000" kx="2115830" algn="bl" rotWithShape="0">
                    <a:srgbClr val="C0C0C0"/>
                  </a:outerShdw>
                </a:effectLst>
                <a:latin typeface="Arial Black"/>
                <a:ea typeface="Arial Black"/>
                <a:cs typeface="Arial Black"/>
              </a:rPr>
              <a:t>weekly</a:t>
            </a:r>
          </a:p>
          <a:p>
            <a:pPr algn="ctr"/>
            <a:r>
              <a:rPr lang="en-US" sz="3600"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blurRad="63500" dist="35921" dir="2700000" sy="50000" kx="2115830" algn="bl" rotWithShape="0">
                    <a:srgbClr val="C0C0C0"/>
                  </a:outerShdw>
                </a:effectLst>
                <a:latin typeface="Arial Black"/>
                <a:ea typeface="Arial Black"/>
                <a:cs typeface="Arial Black"/>
              </a:rPr>
              <a:t>progress</a:t>
            </a:r>
          </a:p>
          <a:p>
            <a:pPr algn="ctr"/>
            <a:r>
              <a:rPr lang="en-US" sz="3600"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blurRad="63500" dist="35921" dir="2700000" sy="50000" kx="2115830" algn="bl" rotWithShape="0">
                    <a:srgbClr val="C0C0C0"/>
                  </a:outerShdw>
                </a:effectLst>
                <a:latin typeface="Arial Black"/>
                <a:ea typeface="Arial Black"/>
                <a:cs typeface="Arial Black"/>
              </a:rPr>
              <a:t>metric</a:t>
            </a:r>
          </a:p>
        </p:txBody>
      </p:sp>
      <p:sp>
        <p:nvSpPr>
          <p:cNvPr id="62475" name="WordArt 11"/>
          <p:cNvSpPr>
            <a:spLocks noChangeArrowheads="1" noChangeShapeType="1" noTextEdit="1"/>
          </p:cNvSpPr>
          <p:nvPr/>
        </p:nvSpPr>
        <p:spPr bwMode="auto">
          <a:xfrm>
            <a:off x="152400" y="4038600"/>
            <a:ext cx="1219200" cy="2209800"/>
          </a:xfrm>
          <a:prstGeom prst="rect">
            <a:avLst/>
          </a:prstGeom>
        </p:spPr>
        <p:txBody>
          <a:bodyPr wrap="none" fromWordArt="1">
            <a:prstTxWarp prst="textSlantUp">
              <a:avLst>
                <a:gd name="adj" fmla="val 32056"/>
              </a:avLst>
            </a:prstTxWarp>
          </a:bodyPr>
          <a:lstStyle/>
          <a:p>
            <a:pPr algn="ctr"/>
            <a:r>
              <a:rPr lang="en-US" sz="3600" kern="10">
                <a:ln w="9525">
                  <a:solidFill>
                    <a:srgbClr val="CC99FF"/>
                  </a:solidFill>
                  <a:round/>
                  <a:headEnd/>
                  <a:tailEnd/>
                </a:ln>
                <a:gradFill rotWithShape="1">
                  <a:gsLst>
                    <a:gs pos="0">
                      <a:srgbClr val="6600CC"/>
                    </a:gs>
                    <a:gs pos="100000">
                      <a:srgbClr val="CC00CC"/>
                    </a:gs>
                  </a:gsLst>
                  <a:lin ang="5400000" scaled="1"/>
                </a:gradFill>
                <a:effectLst>
                  <a:outerShdw blurRad="63500" dist="53882" dir="2700000" algn="ctr" rotWithShape="0">
                    <a:srgbClr val="9999FF"/>
                  </a:outerShdw>
                </a:effectLst>
                <a:latin typeface="Impact"/>
                <a:ea typeface="Impact"/>
                <a:cs typeface="Impact"/>
              </a:rPr>
              <a:t>Priority</a:t>
            </a:r>
          </a:p>
          <a:p>
            <a:pPr algn="ctr"/>
            <a:r>
              <a:rPr lang="en-US" sz="3600" kern="10">
                <a:ln w="9525">
                  <a:solidFill>
                    <a:srgbClr val="CC99FF"/>
                  </a:solidFill>
                  <a:round/>
                  <a:headEnd/>
                  <a:tailEnd/>
                </a:ln>
                <a:gradFill rotWithShape="1">
                  <a:gsLst>
                    <a:gs pos="0">
                      <a:srgbClr val="6600CC"/>
                    </a:gs>
                    <a:gs pos="100000">
                      <a:srgbClr val="CC00CC"/>
                    </a:gs>
                  </a:gsLst>
                  <a:lin ang="5400000" scaled="1"/>
                </a:gradFill>
                <a:effectLst>
                  <a:outerShdw blurRad="63500" dist="53882" dir="2700000" algn="ctr" rotWithShape="0">
                    <a:srgbClr val="9999FF"/>
                  </a:outerShdw>
                </a:effectLst>
                <a:latin typeface="Impact"/>
                <a:ea typeface="Impact"/>
                <a:cs typeface="Impact"/>
              </a:rPr>
              <a:t>Next week</a:t>
            </a:r>
          </a:p>
          <a:p>
            <a:pPr algn="ctr"/>
            <a:r>
              <a:rPr lang="en-US" sz="3600" kern="10">
                <a:ln w="9525">
                  <a:solidFill>
                    <a:srgbClr val="CC99FF"/>
                  </a:solidFill>
                  <a:round/>
                  <a:headEnd/>
                  <a:tailEnd/>
                </a:ln>
                <a:gradFill rotWithShape="1">
                  <a:gsLst>
                    <a:gs pos="0">
                      <a:srgbClr val="6600CC"/>
                    </a:gs>
                    <a:gs pos="100000">
                      <a:srgbClr val="CC00CC"/>
                    </a:gs>
                  </a:gsLst>
                  <a:lin ang="5400000" scaled="1"/>
                </a:gradFill>
                <a:effectLst>
                  <a:outerShdw blurRad="63500" dist="53882" dir="2700000" algn="ctr" rotWithShape="0">
                    <a:srgbClr val="9999FF"/>
                  </a:outerShdw>
                </a:effectLst>
                <a:latin typeface="Impact"/>
                <a:ea typeface="Impact"/>
                <a:cs typeface="Impact"/>
              </a:rPr>
              <a:t>Warning</a:t>
            </a:r>
          </a:p>
          <a:p>
            <a:pPr algn="ctr"/>
            <a:r>
              <a:rPr lang="en-US" sz="3600" kern="10">
                <a:ln w="9525">
                  <a:solidFill>
                    <a:srgbClr val="CC99FF"/>
                  </a:solidFill>
                  <a:round/>
                  <a:headEnd/>
                  <a:tailEnd/>
                </a:ln>
                <a:gradFill rotWithShape="1">
                  <a:gsLst>
                    <a:gs pos="0">
                      <a:srgbClr val="6600CC"/>
                    </a:gs>
                    <a:gs pos="100000">
                      <a:srgbClr val="CC00CC"/>
                    </a:gs>
                  </a:gsLst>
                  <a:lin ang="5400000" scaled="1"/>
                </a:gradFill>
                <a:effectLst>
                  <a:outerShdw blurRad="63500" dist="53882" dir="2700000" algn="ctr" rotWithShape="0">
                    <a:srgbClr val="9999FF"/>
                  </a:outerShdw>
                </a:effectLst>
                <a:latin typeface="Impact"/>
                <a:ea typeface="Impact"/>
                <a:cs typeface="Impact"/>
              </a:rPr>
              <a:t>metrics based</a:t>
            </a:r>
          </a:p>
        </p:txBody>
      </p:sp>
      <p:sp>
        <p:nvSpPr>
          <p:cNvPr id="62476" name="WordArt 12"/>
          <p:cNvSpPr>
            <a:spLocks noChangeArrowheads="1" noChangeShapeType="1" noTextEdit="1"/>
          </p:cNvSpPr>
          <p:nvPr/>
        </p:nvSpPr>
        <p:spPr bwMode="auto">
          <a:xfrm rot="5400000">
            <a:off x="3933032" y="5210968"/>
            <a:ext cx="2057400" cy="474663"/>
          </a:xfrm>
          <a:prstGeom prst="rect">
            <a:avLst/>
          </a:prstGeom>
        </p:spPr>
        <p:txBody>
          <a:bodyPr vert="wordArtVert" wrap="none" fromWordArt="1">
            <a:prstTxWarp prst="textPlain">
              <a:avLst>
                <a:gd name="adj" fmla="val 50000"/>
              </a:avLst>
            </a:prstTxWarp>
          </a:bodyPr>
          <a:lstStyle/>
          <a:p>
            <a:pPr algn="ctr" fontAlgn="auto"/>
            <a:r>
              <a:rPr lang="en-US" sz="3600" kern="10">
                <a:ln w="9525">
                  <a:solidFill>
                    <a:srgbClr val="000000"/>
                  </a:solidFill>
                  <a:round/>
                  <a:headEnd/>
                  <a:tailEnd/>
                </a:ln>
                <a:solidFill>
                  <a:srgbClr val="000000"/>
                </a:solidFill>
                <a:latin typeface="Arial Black"/>
                <a:ea typeface="Arial Black"/>
                <a:cs typeface="Arial Black"/>
              </a:rPr>
              <a:t>Constraint</a:t>
            </a:r>
          </a:p>
        </p:txBody>
      </p:sp>
      <p:sp>
        <p:nvSpPr>
          <p:cNvPr id="62477" name="WordArt 13"/>
          <p:cNvSpPr>
            <a:spLocks noChangeArrowheads="1" noChangeShapeType="1" noTextEdit="1"/>
          </p:cNvSpPr>
          <p:nvPr/>
        </p:nvSpPr>
        <p:spPr bwMode="auto">
          <a:xfrm rot="5400000">
            <a:off x="4937918" y="5349082"/>
            <a:ext cx="1897063" cy="6477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vert="wordArtVert" wrap="none" fromWordArt="1">
            <a:prstTxWarp prst="textWave4">
              <a:avLst>
                <a:gd name="adj1" fmla="val 13005"/>
                <a:gd name="adj2" fmla="val 0"/>
              </a:avLst>
            </a:prstTxWarp>
          </a:bodyPr>
          <a:lstStyle/>
          <a:p>
            <a:pPr algn="ctr" fontAlgn="auto"/>
            <a:r>
              <a:rPr lang="en-US" sz="3600" kern="10" dirty="0">
                <a:gradFill rotWithShape="1">
                  <a:gsLst>
                    <a:gs pos="0">
                      <a:srgbClr val="00FF00"/>
                    </a:gs>
                    <a:gs pos="100000">
                      <a:srgbClr val="00CCFF"/>
                    </a:gs>
                  </a:gsLst>
                  <a:lin ang="0" scaled="1"/>
                </a:gradFill>
                <a:effectLst>
                  <a:outerShdw blurRad="63500" dist="99190" dir="7788334" algn="ctr" rotWithShape="0">
                    <a:srgbClr val="000080"/>
                  </a:outerShdw>
                </a:effectLst>
                <a:latin typeface="Arial Black"/>
                <a:ea typeface="Arial Black"/>
                <a:cs typeface="Arial Black"/>
              </a:rPr>
              <a:t>Target</a:t>
            </a:r>
          </a:p>
        </p:txBody>
      </p:sp>
      <p:sp>
        <p:nvSpPr>
          <p:cNvPr id="62478" name="WordArt 14"/>
          <p:cNvSpPr>
            <a:spLocks noChangeArrowheads="1" noChangeShapeType="1" noTextEdit="1"/>
          </p:cNvSpPr>
          <p:nvPr/>
        </p:nvSpPr>
        <p:spPr bwMode="auto">
          <a:xfrm rot="5400000">
            <a:off x="5238750" y="2381250"/>
            <a:ext cx="2514600" cy="647700"/>
          </a:xfrm>
          <a:prstGeom prst="rect">
            <a:avLst/>
          </a:prstGeom>
        </p:spPr>
        <p:txBody>
          <a:bodyPr vert="wordArtVert" wrap="none" fromWordArt="1">
            <a:prstTxWarp prst="textPlain">
              <a:avLst>
                <a:gd name="adj" fmla="val 50000"/>
              </a:avLst>
            </a:prstTxWarp>
            <a:scene3d>
              <a:camera prst="legacyPerspectiveFront">
                <a:rot lat="20639998" lon="20699998" rev="0"/>
              </a:camera>
              <a:lightRig rig="legacyNormal3" dir="l"/>
            </a:scene3d>
            <a:sp3d extrusionH="201600" prstMaterial="legacyPlastic">
              <a:extrusionClr>
                <a:srgbClr val="FF9966"/>
              </a:extrusionClr>
            </a:sp3d>
          </a:bodyPr>
          <a:lstStyle/>
          <a:p>
            <a:pPr algn="ctr" fontAlgn="auto"/>
            <a:r>
              <a:rPr lang="en-US" sz="3600" kern="10">
                <a:ln w="9525">
                  <a:round/>
                  <a:headEnd/>
                  <a:tailEnd/>
                </a:ln>
                <a:solidFill>
                  <a:srgbClr val="CC0000"/>
                </a:solidFill>
                <a:latin typeface="Arial Black"/>
                <a:ea typeface="Arial Black"/>
                <a:cs typeface="Arial Black"/>
              </a:rPr>
              <a:t>Estimates</a:t>
            </a:r>
          </a:p>
        </p:txBody>
      </p:sp>
      <p:sp>
        <p:nvSpPr>
          <p:cNvPr id="62479" name="WordArt 15"/>
          <p:cNvSpPr>
            <a:spLocks noChangeArrowheads="1" noChangeShapeType="1" noTextEdit="1"/>
          </p:cNvSpPr>
          <p:nvPr/>
        </p:nvSpPr>
        <p:spPr bwMode="auto">
          <a:xfrm rot="5400000">
            <a:off x="7263606" y="2337594"/>
            <a:ext cx="2160588" cy="1295400"/>
          </a:xfrm>
          <a:prstGeom prst="rect">
            <a:avLst/>
          </a:prstGeom>
        </p:spPr>
        <p:txBody>
          <a:bodyPr vert="wordArtVert" wrap="none" fromWordArt="1">
            <a:prstTxWarp prst="textPlain">
              <a:avLst>
                <a:gd name="adj" fmla="val 50000"/>
              </a:avLst>
            </a:prstTxWarp>
          </a:bodyPr>
          <a:lstStyle/>
          <a:p>
            <a:pPr algn="ctr" fontAlgn="auto"/>
            <a:r>
              <a:rPr lang="en-US" sz="3600" kern="10">
                <a:ln w="9525">
                  <a:solidFill>
                    <a:srgbClr val="000000"/>
                  </a:solidFill>
                  <a:round/>
                  <a:headEnd/>
                  <a:tailEnd/>
                </a:ln>
                <a:solidFill>
                  <a:srgbClr val="000000"/>
                </a:solidFill>
                <a:latin typeface="Arial Black"/>
                <a:ea typeface="Arial Black"/>
                <a:cs typeface="Arial Black"/>
              </a:rPr>
              <a:t>Weekly</a:t>
            </a:r>
          </a:p>
          <a:p>
            <a:pPr algn="ctr" fontAlgn="auto"/>
            <a:r>
              <a:rPr lang="en-US" sz="3600" kern="10">
                <a:ln w="9525">
                  <a:solidFill>
                    <a:srgbClr val="000000"/>
                  </a:solidFill>
                  <a:round/>
                  <a:headEnd/>
                  <a:tailEnd/>
                </a:ln>
                <a:solidFill>
                  <a:srgbClr val="000000"/>
                </a:solidFill>
                <a:latin typeface="Arial Black"/>
                <a:ea typeface="Arial Black"/>
                <a:cs typeface="Arial Black"/>
              </a:rPr>
              <a:t>Testing</a:t>
            </a:r>
          </a:p>
        </p:txBody>
      </p:sp>
      <p:sp>
        <p:nvSpPr>
          <p:cNvPr id="3" name="Date Placeholder 2"/>
          <p:cNvSpPr>
            <a:spLocks noGrp="1"/>
          </p:cNvSpPr>
          <p:nvPr>
            <p:ph type="dt" sz="half" idx="10"/>
          </p:nvPr>
        </p:nvSpPr>
        <p:spPr/>
        <p:txBody>
          <a:bodyPr/>
          <a:lstStyle/>
          <a:p>
            <a:fld id="{1BCF0B3E-8B77-B04D-958D-4B681C7DFE4E}" type="datetime4">
              <a:rPr lang="en-GB" smtClean="0"/>
              <a:t>April 16, 2015</a:t>
            </a:fld>
            <a:endParaRPr lang="en-GB"/>
          </a:p>
        </p:txBody>
      </p:sp>
      <p:sp>
        <p:nvSpPr>
          <p:cNvPr id="4" name="Footer Placeholder 3"/>
          <p:cNvSpPr>
            <a:spLocks noGrp="1"/>
          </p:cNvSpPr>
          <p:nvPr>
            <p:ph type="ftr" sz="quarter" idx="11"/>
          </p:nvPr>
        </p:nvSpPr>
        <p:spPr/>
        <p:txBody>
          <a:bodyPr/>
          <a:lstStyle/>
          <a:p>
            <a:r>
              <a:rPr lang="en-GB" smtClean="0"/>
              <a:t>© Tom @ Gilb.com</a:t>
            </a:r>
            <a:endParaRPr lang="en-GB"/>
          </a:p>
        </p:txBody>
      </p:sp>
      <p:sp>
        <p:nvSpPr>
          <p:cNvPr id="5" name="Slide Number Placeholder 4"/>
          <p:cNvSpPr>
            <a:spLocks noGrp="1"/>
          </p:cNvSpPr>
          <p:nvPr>
            <p:ph type="sldNum" sz="quarter" idx="12"/>
          </p:nvPr>
        </p:nvSpPr>
        <p:spPr/>
        <p:txBody>
          <a:bodyPr/>
          <a:lstStyle/>
          <a:p>
            <a:fld id="{D971A7C9-789A-D848-A965-B4F340DA0982}" type="slidenum">
              <a:rPr lang="en-GB" smtClean="0"/>
              <a:t>60</a:t>
            </a:fld>
            <a:endParaRPr lang="en-GB"/>
          </a:p>
        </p:txBody>
      </p:sp>
    </p:spTree>
    <p:extLst>
      <p:ext uri="{BB962C8B-B14F-4D97-AF65-F5344CB8AC3E}">
        <p14:creationId xmlns:p14="http://schemas.microsoft.com/office/powerpoint/2010/main" val="369396987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685800" y="152400"/>
            <a:ext cx="7772400" cy="838200"/>
          </a:xfrm>
        </p:spPr>
        <p:txBody>
          <a:bodyPr>
            <a:normAutofit fontScale="90000"/>
          </a:bodyPr>
          <a:lstStyle/>
          <a:p>
            <a:pPr eaLnBrk="1" hangingPunct="1">
              <a:defRPr/>
            </a:pPr>
            <a:r>
              <a:rPr lang="en-US" sz="2000" dirty="0"/>
              <a:t>EVO Plan </a:t>
            </a:r>
            <a:r>
              <a:rPr lang="en-US" sz="2000" dirty="0" err="1"/>
              <a:t>Confirmit</a:t>
            </a:r>
            <a:r>
              <a:rPr lang="en-US" sz="2000" dirty="0"/>
              <a:t> </a:t>
            </a:r>
            <a:r>
              <a:rPr lang="en-US" sz="2000" dirty="0" smtClean="0"/>
              <a:t>8.5 in </a:t>
            </a:r>
            <a:r>
              <a:rPr lang="en-US" sz="2000" b="1" dirty="0" err="1" smtClean="0"/>
              <a:t>Evo</a:t>
            </a:r>
            <a:r>
              <a:rPr lang="en-US" sz="2000" b="1" dirty="0" smtClean="0"/>
              <a:t> Step Impact </a:t>
            </a:r>
            <a:r>
              <a:rPr lang="en-US" sz="2000" b="1" i="1" dirty="0" smtClean="0"/>
              <a:t>Measurement</a:t>
            </a:r>
            <a:r>
              <a:rPr lang="en-US" sz="2000" dirty="0" smtClean="0"/>
              <a:t/>
            </a:r>
            <a:br>
              <a:rPr lang="en-US" sz="2000" dirty="0" smtClean="0"/>
            </a:br>
            <a:r>
              <a:rPr lang="en-US" sz="2000" dirty="0"/>
              <a:t>4 product areas were attacked in all: </a:t>
            </a:r>
            <a:r>
              <a:rPr lang="en-US" sz="2000" b="1" dirty="0">
                <a:latin typeface="Arial Black"/>
                <a:cs typeface="Arial Black"/>
              </a:rPr>
              <a:t>25 Qualities </a:t>
            </a:r>
            <a:r>
              <a:rPr lang="en-US" sz="2000" dirty="0"/>
              <a:t>concurrently, one quarter of a year. Total development staff = 13  </a:t>
            </a:r>
            <a:r>
              <a:rPr lang="en-US" sz="1800" dirty="0"/>
              <a:t> </a:t>
            </a:r>
          </a:p>
        </p:txBody>
      </p:sp>
      <p:sp>
        <p:nvSpPr>
          <p:cNvPr id="46083" name="AutoShape 3"/>
          <p:cNvSpPr>
            <a:spLocks noGrp="1" noChangeAspect="1" noChangeArrowheads="1"/>
          </p:cNvSpPr>
          <p:nvPr>
            <p:ph idx="1"/>
          </p:nvPr>
        </p:nvSpPr>
        <p:spPr/>
        <p:txBody>
          <a:bodyPr/>
          <a:lstStyle/>
          <a:p>
            <a:pPr eaLnBrk="1" hangingPunct="1">
              <a:defRPr/>
            </a:pPr>
            <a:endParaRPr lang="en-GB" dirty="0"/>
          </a:p>
        </p:txBody>
      </p:sp>
      <p:pic>
        <p:nvPicPr>
          <p:cNvPr id="164871" name="Picture 4"/>
          <p:cNvPicPr>
            <a:picLocks noChangeAspect="1" noChangeArrowheads="1"/>
          </p:cNvPicPr>
          <p:nvPr/>
        </p:nvPicPr>
        <p:blipFill>
          <a:blip r:embed="rId3"/>
          <a:srcRect/>
          <a:stretch>
            <a:fillRect/>
          </a:stretch>
        </p:blipFill>
        <p:spPr bwMode="auto">
          <a:xfrm>
            <a:off x="611188" y="1052513"/>
            <a:ext cx="7848600" cy="4924425"/>
          </a:xfrm>
          <a:prstGeom prst="rect">
            <a:avLst/>
          </a:prstGeom>
          <a:noFill/>
          <a:ln w="9525">
            <a:noFill/>
            <a:miter lim="800000"/>
            <a:headEnd/>
            <a:tailEnd/>
          </a:ln>
        </p:spPr>
      </p:pic>
      <p:sp>
        <p:nvSpPr>
          <p:cNvPr id="164872" name="Text Box 5"/>
          <p:cNvSpPr txBox="1">
            <a:spLocks noChangeArrowheads="1"/>
          </p:cNvSpPr>
          <p:nvPr/>
        </p:nvSpPr>
        <p:spPr bwMode="auto">
          <a:xfrm>
            <a:off x="212725" y="1182688"/>
            <a:ext cx="354013" cy="457200"/>
          </a:xfrm>
          <a:prstGeom prst="rect">
            <a:avLst/>
          </a:prstGeom>
          <a:noFill/>
          <a:ln w="9525">
            <a:noFill/>
            <a:miter lim="800000"/>
            <a:headEnd/>
            <a:tailEnd/>
          </a:ln>
        </p:spPr>
        <p:txBody>
          <a:bodyPr wrap="none">
            <a:prstTxWarp prst="textNoShape">
              <a:avLst/>
            </a:prstTxWarp>
            <a:spAutoFit/>
          </a:bodyPr>
          <a:lstStyle/>
          <a:p>
            <a:r>
              <a:rPr lang="en-US"/>
              <a:t>9</a:t>
            </a:r>
          </a:p>
        </p:txBody>
      </p:sp>
      <p:sp>
        <p:nvSpPr>
          <p:cNvPr id="164873" name="Text Box 6"/>
          <p:cNvSpPr txBox="1">
            <a:spLocks noChangeArrowheads="1"/>
          </p:cNvSpPr>
          <p:nvPr/>
        </p:nvSpPr>
        <p:spPr bwMode="auto">
          <a:xfrm>
            <a:off x="8594725" y="1487488"/>
            <a:ext cx="354013" cy="457200"/>
          </a:xfrm>
          <a:prstGeom prst="rect">
            <a:avLst/>
          </a:prstGeom>
          <a:noFill/>
          <a:ln w="9525">
            <a:noFill/>
            <a:miter lim="800000"/>
            <a:headEnd/>
            <a:tailEnd/>
          </a:ln>
        </p:spPr>
        <p:txBody>
          <a:bodyPr wrap="none">
            <a:prstTxWarp prst="textNoShape">
              <a:avLst/>
            </a:prstTxWarp>
            <a:spAutoFit/>
          </a:bodyPr>
          <a:lstStyle/>
          <a:p>
            <a:r>
              <a:rPr lang="en-US"/>
              <a:t>8</a:t>
            </a:r>
          </a:p>
        </p:txBody>
      </p:sp>
      <p:sp>
        <p:nvSpPr>
          <p:cNvPr id="164874" name="Text Box 7"/>
          <p:cNvSpPr txBox="1">
            <a:spLocks noChangeArrowheads="1"/>
          </p:cNvSpPr>
          <p:nvPr/>
        </p:nvSpPr>
        <p:spPr bwMode="auto">
          <a:xfrm>
            <a:off x="174625" y="4640263"/>
            <a:ext cx="184150" cy="457200"/>
          </a:xfrm>
          <a:prstGeom prst="rect">
            <a:avLst/>
          </a:prstGeom>
          <a:noFill/>
          <a:ln w="9525">
            <a:noFill/>
            <a:miter lim="800000"/>
            <a:headEnd/>
            <a:tailEnd/>
          </a:ln>
        </p:spPr>
        <p:txBody>
          <a:bodyPr>
            <a:prstTxWarp prst="textNoShape">
              <a:avLst/>
            </a:prstTxWarp>
            <a:spAutoFit/>
          </a:bodyPr>
          <a:lstStyle/>
          <a:p>
            <a:pPr>
              <a:spcBef>
                <a:spcPct val="50000"/>
              </a:spcBef>
            </a:pPr>
            <a:r>
              <a:rPr lang="en-US"/>
              <a:t>3</a:t>
            </a:r>
          </a:p>
        </p:txBody>
      </p:sp>
      <p:sp>
        <p:nvSpPr>
          <p:cNvPr id="164875" name="Text Box 8"/>
          <p:cNvSpPr txBox="1">
            <a:spLocks noChangeArrowheads="1"/>
          </p:cNvSpPr>
          <p:nvPr/>
        </p:nvSpPr>
        <p:spPr bwMode="auto">
          <a:xfrm>
            <a:off x="8518525" y="4459288"/>
            <a:ext cx="354013" cy="457200"/>
          </a:xfrm>
          <a:prstGeom prst="rect">
            <a:avLst/>
          </a:prstGeom>
          <a:noFill/>
          <a:ln w="9525">
            <a:noFill/>
            <a:miter lim="800000"/>
            <a:headEnd/>
            <a:tailEnd/>
          </a:ln>
        </p:spPr>
        <p:txBody>
          <a:bodyPr wrap="none">
            <a:prstTxWarp prst="textNoShape">
              <a:avLst/>
            </a:prstTxWarp>
            <a:spAutoFit/>
          </a:bodyPr>
          <a:lstStyle/>
          <a:p>
            <a:r>
              <a:rPr lang="en-US"/>
              <a:t>3</a:t>
            </a:r>
          </a:p>
        </p:txBody>
      </p:sp>
      <p:pic>
        <p:nvPicPr>
          <p:cNvPr id="164876" name="Picture 9" descr="toy soldiers and cannon 2"/>
          <p:cNvPicPr>
            <a:picLocks noChangeAspect="1" noChangeArrowheads="1"/>
          </p:cNvPicPr>
          <p:nvPr/>
        </p:nvPicPr>
        <p:blipFill>
          <a:blip r:embed="rId4"/>
          <a:srcRect/>
          <a:stretch>
            <a:fillRect/>
          </a:stretch>
        </p:blipFill>
        <p:spPr bwMode="auto">
          <a:xfrm>
            <a:off x="3505200" y="3124200"/>
            <a:ext cx="2209800" cy="2016125"/>
          </a:xfrm>
          <a:prstGeom prst="rect">
            <a:avLst/>
          </a:prstGeom>
          <a:noFill/>
          <a:ln w="9525">
            <a:noFill/>
            <a:miter lim="800000"/>
            <a:headEnd/>
            <a:tailEnd/>
          </a:ln>
        </p:spPr>
      </p:pic>
      <p:pic>
        <p:nvPicPr>
          <p:cNvPr id="164878" name="Picture 11" descr="Trond Johansen"/>
          <p:cNvPicPr>
            <a:picLocks noChangeAspect="1" noChangeArrowheads="1"/>
          </p:cNvPicPr>
          <p:nvPr/>
        </p:nvPicPr>
        <p:blipFill>
          <a:blip r:embed="rId5"/>
          <a:srcRect/>
          <a:stretch>
            <a:fillRect/>
          </a:stretch>
        </p:blipFill>
        <p:spPr bwMode="auto">
          <a:xfrm>
            <a:off x="6858000" y="5943600"/>
            <a:ext cx="787400" cy="787400"/>
          </a:xfrm>
          <a:prstGeom prst="rect">
            <a:avLst/>
          </a:prstGeom>
          <a:noFill/>
          <a:ln w="9525">
            <a:noFill/>
            <a:miter lim="800000"/>
            <a:headEnd/>
            <a:tailEnd/>
          </a:ln>
        </p:spPr>
      </p:pic>
      <p:cxnSp>
        <p:nvCxnSpPr>
          <p:cNvPr id="17" name="Straight Arrow Connector 16"/>
          <p:cNvCxnSpPr/>
          <p:nvPr/>
        </p:nvCxnSpPr>
        <p:spPr bwMode="auto">
          <a:xfrm rot="10800000" flipV="1">
            <a:off x="5694948" y="441158"/>
            <a:ext cx="1109579" cy="949158"/>
          </a:xfrm>
          <a:prstGeom prst="straightConnector1">
            <a:avLst/>
          </a:prstGeom>
          <a:solidFill>
            <a:schemeClr val="accent1"/>
          </a:solidFill>
          <a:ln w="38100" cap="flat" cmpd="sng" algn="ctr">
            <a:solidFill>
              <a:schemeClr val="tx1"/>
            </a:solidFill>
            <a:prstDash val="solid"/>
            <a:round/>
            <a:headEnd type="none" w="sm" len="sm"/>
            <a:tailEnd type="arrow" w="med" len="med"/>
          </a:ln>
          <a:effectLst/>
        </p:spPr>
      </p:cxnSp>
      <p:sp>
        <p:nvSpPr>
          <p:cNvPr id="18" name="Footer Placeholder 17"/>
          <p:cNvSpPr>
            <a:spLocks noGrp="1"/>
          </p:cNvSpPr>
          <p:nvPr>
            <p:ph type="ftr" sz="quarter" idx="10"/>
          </p:nvPr>
        </p:nvSpPr>
        <p:spPr/>
        <p:txBody>
          <a:bodyPr/>
          <a:lstStyle/>
          <a:p>
            <a:r>
              <a:rPr lang="en-US" smtClean="0"/>
              <a:t>© Tom @ Gilb.com</a:t>
            </a:r>
            <a:endParaRPr lang="en-US"/>
          </a:p>
        </p:txBody>
      </p:sp>
      <p:sp>
        <p:nvSpPr>
          <p:cNvPr id="2" name="Date Placeholder 1"/>
          <p:cNvSpPr>
            <a:spLocks noGrp="1"/>
          </p:cNvSpPr>
          <p:nvPr>
            <p:ph type="dt" sz="half" idx="10"/>
          </p:nvPr>
        </p:nvSpPr>
        <p:spPr/>
        <p:txBody>
          <a:bodyPr/>
          <a:lstStyle/>
          <a:p>
            <a:fld id="{A69A7143-ED03-EE45-93AE-130EEE02306A}" type="datetime4">
              <a:rPr lang="en-GB" smtClean="0"/>
              <a:t>April 16, 2015</a:t>
            </a:fld>
            <a:endParaRPr lang="en-GB"/>
          </a:p>
        </p:txBody>
      </p:sp>
      <p:sp>
        <p:nvSpPr>
          <p:cNvPr id="3" name="Slide Number Placeholder 2"/>
          <p:cNvSpPr>
            <a:spLocks noGrp="1"/>
          </p:cNvSpPr>
          <p:nvPr>
            <p:ph type="sldNum" sz="quarter" idx="12"/>
          </p:nvPr>
        </p:nvSpPr>
        <p:spPr/>
        <p:txBody>
          <a:bodyPr/>
          <a:lstStyle/>
          <a:p>
            <a:fld id="{D971A7C9-789A-D848-A965-B4F340DA0982}" type="slidenum">
              <a:rPr lang="en-GB" smtClean="0"/>
              <a:t>61</a:t>
            </a:fld>
            <a:endParaRPr lang="en-GB"/>
          </a:p>
        </p:txBody>
      </p:sp>
    </p:spTree>
    <p:extLst>
      <p:ext uri="{BB962C8B-B14F-4D97-AF65-F5344CB8AC3E}">
        <p14:creationId xmlns:p14="http://schemas.microsoft.com/office/powerpoint/2010/main" val="905870999"/>
      </p:ext>
    </p:extLst>
  </p:cSld>
  <p:clrMapOvr>
    <a:masterClrMapping/>
  </p:clrMapOvr>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a:xfrm>
            <a:off x="457201" y="-152400"/>
            <a:ext cx="8554496" cy="1143000"/>
          </a:xfrm>
          <a:ln>
            <a:solidFill>
              <a:srgbClr val="000000"/>
            </a:solidFill>
          </a:ln>
        </p:spPr>
        <p:txBody>
          <a:bodyPr>
            <a:noAutofit/>
          </a:bodyPr>
          <a:lstStyle/>
          <a:p>
            <a:pPr eaLnBrk="1" hangingPunct="1">
              <a:defRPr/>
            </a:pPr>
            <a:r>
              <a:rPr lang="en-US" sz="2400" dirty="0">
                <a:latin typeface="Arial Black"/>
                <a:cs typeface="Arial Black"/>
              </a:rPr>
              <a:t>Code quality – ”green” </a:t>
            </a:r>
            <a:r>
              <a:rPr lang="en-US" sz="2400" dirty="0" smtClean="0">
                <a:latin typeface="Arial Black"/>
                <a:cs typeface="Arial Black"/>
              </a:rPr>
              <a:t>week, 2005</a:t>
            </a:r>
            <a:br>
              <a:rPr lang="en-US" sz="2400" dirty="0" smtClean="0">
                <a:latin typeface="Arial Black"/>
                <a:cs typeface="Arial Black"/>
              </a:rPr>
            </a:br>
            <a:r>
              <a:rPr lang="en-US" sz="2400" dirty="0" smtClean="0">
                <a:latin typeface="Arial Black"/>
                <a:cs typeface="Arial Black"/>
              </a:rPr>
              <a:t>“Refactoring by Proactive Design Engineering!”</a:t>
            </a:r>
            <a:endParaRPr lang="en-US" sz="2400" dirty="0">
              <a:latin typeface="Arial Black"/>
              <a:cs typeface="Arial Black"/>
            </a:endParaRPr>
          </a:p>
        </p:txBody>
      </p:sp>
      <p:sp>
        <p:nvSpPr>
          <p:cNvPr id="139267" name="Rectangle 3"/>
          <p:cNvSpPr>
            <a:spLocks noGrp="1" noChangeArrowheads="1"/>
          </p:cNvSpPr>
          <p:nvPr>
            <p:ph idx="1"/>
          </p:nvPr>
        </p:nvSpPr>
        <p:spPr>
          <a:xfrm>
            <a:off x="609600" y="914400"/>
            <a:ext cx="7848600" cy="1143000"/>
          </a:xfrm>
        </p:spPr>
        <p:txBody>
          <a:bodyPr/>
          <a:lstStyle/>
          <a:p>
            <a:pPr eaLnBrk="1" hangingPunct="1">
              <a:defRPr/>
            </a:pPr>
            <a:r>
              <a:rPr lang="en-US" sz="1600" dirty="0">
                <a:latin typeface="Arial Black"/>
                <a:cs typeface="Arial Black"/>
              </a:rPr>
              <a:t>In these ”green” weeks, some of the deliverables will be less visible for the end users, but more visible for our QA department.</a:t>
            </a:r>
          </a:p>
          <a:p>
            <a:pPr eaLnBrk="1" hangingPunct="1">
              <a:defRPr/>
            </a:pPr>
            <a:r>
              <a:rPr lang="en-US" sz="1600" dirty="0">
                <a:latin typeface="Arial Black"/>
                <a:cs typeface="Arial Black"/>
              </a:rPr>
              <a:t>We manage code quality through an Impact Estimation table.</a:t>
            </a:r>
          </a:p>
        </p:txBody>
      </p:sp>
      <p:pic>
        <p:nvPicPr>
          <p:cNvPr id="193543" name="Picture 4"/>
          <p:cNvPicPr>
            <a:picLocks noChangeAspect="1" noChangeArrowheads="1"/>
          </p:cNvPicPr>
          <p:nvPr/>
        </p:nvPicPr>
        <p:blipFill>
          <a:blip r:embed="rId3"/>
          <a:srcRect/>
          <a:stretch>
            <a:fillRect/>
          </a:stretch>
        </p:blipFill>
        <p:spPr bwMode="auto">
          <a:xfrm>
            <a:off x="0" y="2133600"/>
            <a:ext cx="6278563" cy="3989388"/>
          </a:xfrm>
          <a:prstGeom prst="rect">
            <a:avLst/>
          </a:prstGeom>
          <a:noFill/>
          <a:ln w="9525">
            <a:noFill/>
            <a:miter lim="800000"/>
            <a:headEnd/>
            <a:tailEnd/>
          </a:ln>
        </p:spPr>
      </p:pic>
      <p:pic>
        <p:nvPicPr>
          <p:cNvPr id="193544" name="Picture 5"/>
          <p:cNvPicPr>
            <a:picLocks noChangeAspect="1" noChangeArrowheads="1"/>
          </p:cNvPicPr>
          <p:nvPr/>
        </p:nvPicPr>
        <p:blipFill>
          <a:blip r:embed="rId4"/>
          <a:srcRect/>
          <a:stretch>
            <a:fillRect/>
          </a:stretch>
        </p:blipFill>
        <p:spPr bwMode="auto">
          <a:xfrm>
            <a:off x="2819400" y="4818063"/>
            <a:ext cx="2743200" cy="2039937"/>
          </a:xfrm>
          <a:prstGeom prst="rect">
            <a:avLst/>
          </a:prstGeom>
          <a:noFill/>
          <a:ln w="9525">
            <a:noFill/>
            <a:miter lim="800000"/>
            <a:headEnd/>
            <a:tailEnd/>
          </a:ln>
        </p:spPr>
      </p:pic>
      <p:sp>
        <p:nvSpPr>
          <p:cNvPr id="193545" name="Text Box 6"/>
          <p:cNvSpPr txBox="1">
            <a:spLocks noChangeArrowheads="1"/>
          </p:cNvSpPr>
          <p:nvPr/>
        </p:nvSpPr>
        <p:spPr bwMode="auto">
          <a:xfrm>
            <a:off x="5715000" y="1752600"/>
            <a:ext cx="3429000" cy="5062538"/>
          </a:xfrm>
          <a:prstGeom prst="rect">
            <a:avLst/>
          </a:prstGeom>
          <a:solidFill>
            <a:schemeClr val="hlink"/>
          </a:solidFill>
          <a:ln w="9525">
            <a:noFill/>
            <a:miter lim="800000"/>
            <a:headEnd/>
            <a:tailEnd/>
          </a:ln>
        </p:spPr>
        <p:txBody>
          <a:bodyPr>
            <a:prstTxWarp prst="textNoShape">
              <a:avLst/>
            </a:prstTxWarp>
            <a:spAutoFit/>
          </a:bodyPr>
          <a:lstStyle/>
          <a:p>
            <a:pPr>
              <a:spcBef>
                <a:spcPct val="50000"/>
              </a:spcBef>
            </a:pPr>
            <a:r>
              <a:rPr lang="en-US" sz="2100" dirty="0">
                <a:solidFill>
                  <a:srgbClr val="FFFFFF"/>
                </a:solidFill>
              </a:rPr>
              <a:t>Speed</a:t>
            </a:r>
          </a:p>
          <a:p>
            <a:pPr>
              <a:spcBef>
                <a:spcPct val="50000"/>
              </a:spcBef>
            </a:pPr>
            <a:r>
              <a:rPr lang="en-US" sz="2100" dirty="0">
                <a:solidFill>
                  <a:srgbClr val="FFFFFF"/>
                </a:solidFill>
              </a:rPr>
              <a:t>Maintainability</a:t>
            </a:r>
          </a:p>
          <a:p>
            <a:pPr>
              <a:spcBef>
                <a:spcPct val="50000"/>
              </a:spcBef>
            </a:pPr>
            <a:r>
              <a:rPr lang="en-US" sz="2100" dirty="0" err="1">
                <a:solidFill>
                  <a:srgbClr val="FFFFFF"/>
                </a:solidFill>
              </a:rPr>
              <a:t>Nunit</a:t>
            </a:r>
            <a:r>
              <a:rPr lang="en-US" sz="2100" dirty="0">
                <a:solidFill>
                  <a:srgbClr val="FFFFFF"/>
                </a:solidFill>
              </a:rPr>
              <a:t> Tests</a:t>
            </a:r>
          </a:p>
          <a:p>
            <a:pPr>
              <a:spcBef>
                <a:spcPct val="50000"/>
              </a:spcBef>
            </a:pPr>
            <a:r>
              <a:rPr lang="en-US" sz="2100" dirty="0" err="1">
                <a:solidFill>
                  <a:srgbClr val="FFFFFF"/>
                </a:solidFill>
              </a:rPr>
              <a:t>PeerTests</a:t>
            </a:r>
            <a:endParaRPr lang="en-US" sz="2100" dirty="0">
              <a:solidFill>
                <a:srgbClr val="FFFFFF"/>
              </a:solidFill>
            </a:endParaRPr>
          </a:p>
          <a:p>
            <a:pPr>
              <a:spcBef>
                <a:spcPct val="50000"/>
              </a:spcBef>
            </a:pPr>
            <a:r>
              <a:rPr lang="en-US" sz="2100" dirty="0" err="1">
                <a:solidFill>
                  <a:srgbClr val="FFFFFF"/>
                </a:solidFill>
              </a:rPr>
              <a:t>TestDirectorTests</a:t>
            </a:r>
            <a:endParaRPr lang="en-US" sz="2100" dirty="0">
              <a:solidFill>
                <a:srgbClr val="FFFFFF"/>
              </a:solidFill>
            </a:endParaRPr>
          </a:p>
          <a:p>
            <a:pPr>
              <a:spcBef>
                <a:spcPct val="50000"/>
              </a:spcBef>
            </a:pPr>
            <a:r>
              <a:rPr lang="en-US" sz="2100" dirty="0" err="1">
                <a:solidFill>
                  <a:srgbClr val="FFFFFF"/>
                </a:solidFill>
              </a:rPr>
              <a:t>Robustness.Correctness</a:t>
            </a:r>
            <a:endParaRPr lang="en-US" sz="2100" dirty="0">
              <a:solidFill>
                <a:srgbClr val="FFFFFF"/>
              </a:solidFill>
            </a:endParaRPr>
          </a:p>
          <a:p>
            <a:pPr>
              <a:spcBef>
                <a:spcPct val="50000"/>
              </a:spcBef>
            </a:pPr>
            <a:r>
              <a:rPr lang="en-US" sz="2100" dirty="0" err="1">
                <a:solidFill>
                  <a:srgbClr val="FFFFFF"/>
                </a:solidFill>
              </a:rPr>
              <a:t>Robustness.Boundary</a:t>
            </a:r>
            <a:r>
              <a:rPr lang="en-US" sz="2100" dirty="0">
                <a:solidFill>
                  <a:srgbClr val="FFFFFF"/>
                </a:solidFill>
              </a:rPr>
              <a:t> Conditions</a:t>
            </a:r>
          </a:p>
          <a:p>
            <a:pPr>
              <a:spcBef>
                <a:spcPct val="50000"/>
              </a:spcBef>
            </a:pPr>
            <a:r>
              <a:rPr lang="en-US" sz="2100" dirty="0" err="1">
                <a:solidFill>
                  <a:srgbClr val="FFFFFF"/>
                </a:solidFill>
              </a:rPr>
              <a:t>ResourceUsage.CPU</a:t>
            </a:r>
            <a:endParaRPr lang="en-US" sz="2100" dirty="0">
              <a:solidFill>
                <a:srgbClr val="FFFFFF"/>
              </a:solidFill>
            </a:endParaRPr>
          </a:p>
          <a:p>
            <a:pPr>
              <a:spcBef>
                <a:spcPct val="50000"/>
              </a:spcBef>
            </a:pPr>
            <a:r>
              <a:rPr lang="en-US" sz="2100" dirty="0" err="1">
                <a:solidFill>
                  <a:srgbClr val="FFFFFF"/>
                </a:solidFill>
              </a:rPr>
              <a:t>Maintainability.DocCode</a:t>
            </a:r>
            <a:endParaRPr lang="en-US" sz="2100" dirty="0">
              <a:solidFill>
                <a:srgbClr val="FFFFFF"/>
              </a:solidFill>
            </a:endParaRPr>
          </a:p>
          <a:p>
            <a:pPr>
              <a:spcBef>
                <a:spcPct val="50000"/>
              </a:spcBef>
            </a:pPr>
            <a:r>
              <a:rPr lang="en-US" sz="2100" dirty="0" err="1">
                <a:solidFill>
                  <a:srgbClr val="FFFFFF"/>
                </a:solidFill>
              </a:rPr>
              <a:t>SynchronizationStatus</a:t>
            </a:r>
            <a:endParaRPr lang="en-US" sz="2100" dirty="0">
              <a:solidFill>
                <a:srgbClr val="FFFFFF"/>
              </a:solidFill>
            </a:endParaRPr>
          </a:p>
        </p:txBody>
      </p:sp>
      <p:sp>
        <p:nvSpPr>
          <p:cNvPr id="9" name="Footer Placeholder 8"/>
          <p:cNvSpPr>
            <a:spLocks noGrp="1"/>
          </p:cNvSpPr>
          <p:nvPr>
            <p:ph type="ftr" sz="quarter" idx="10"/>
          </p:nvPr>
        </p:nvSpPr>
        <p:spPr/>
        <p:txBody>
          <a:bodyPr/>
          <a:lstStyle/>
          <a:p>
            <a:r>
              <a:rPr lang="en-US" smtClean="0"/>
              <a:t>© Tom@Gilb.com   Top10 Method</a:t>
            </a:r>
            <a:endParaRPr lang="en-US"/>
          </a:p>
        </p:txBody>
      </p:sp>
      <p:sp>
        <p:nvSpPr>
          <p:cNvPr id="2" name="Date Placeholder 1"/>
          <p:cNvSpPr>
            <a:spLocks noGrp="1"/>
          </p:cNvSpPr>
          <p:nvPr>
            <p:ph type="dt" sz="half" idx="10"/>
          </p:nvPr>
        </p:nvSpPr>
        <p:spPr/>
        <p:txBody>
          <a:bodyPr/>
          <a:lstStyle/>
          <a:p>
            <a:fld id="{729385B2-38B9-CB4F-9004-8CD6B1A86C0C}" type="datetime2">
              <a:rPr lang="en-GB" smtClean="0"/>
              <a:t>Thursday 16 April 15</a:t>
            </a:fld>
            <a:endParaRPr lang="en-US"/>
          </a:p>
        </p:txBody>
      </p:sp>
      <p:sp>
        <p:nvSpPr>
          <p:cNvPr id="3" name="Slide Number Placeholder 2"/>
          <p:cNvSpPr>
            <a:spLocks noGrp="1"/>
          </p:cNvSpPr>
          <p:nvPr>
            <p:ph type="sldNum" sz="quarter" idx="12"/>
          </p:nvPr>
        </p:nvSpPr>
        <p:spPr/>
        <p:txBody>
          <a:bodyPr/>
          <a:lstStyle/>
          <a:p>
            <a:fld id="{C527F6C5-D48E-624D-AF1F-9C5BF6415F99}" type="slidenum">
              <a:rPr lang="en-US" smtClean="0"/>
              <a:t>62</a:t>
            </a:fld>
            <a:endParaRPr lang="en-US"/>
          </a:p>
        </p:txBody>
      </p:sp>
    </p:spTree>
    <p:extLst>
      <p:ext uri="{BB962C8B-B14F-4D97-AF65-F5344CB8AC3E}">
        <p14:creationId xmlns:p14="http://schemas.microsoft.com/office/powerpoint/2010/main" val="2093174885"/>
      </p:ext>
    </p:extLst>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Raising the Levels of Maintainability</a:t>
            </a:r>
            <a:br>
              <a:rPr lang="en-GB" dirty="0" smtClean="0"/>
            </a:br>
            <a:r>
              <a:rPr lang="en-GB" dirty="0" smtClean="0"/>
              <a:t>like ‘Mean Time To Fix a Bug’</a:t>
            </a:r>
            <a:endParaRPr lang="en-GB"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073160069"/>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Date Placeholder 3"/>
          <p:cNvSpPr>
            <a:spLocks noGrp="1"/>
          </p:cNvSpPr>
          <p:nvPr>
            <p:ph type="dt" sz="half" idx="10"/>
          </p:nvPr>
        </p:nvSpPr>
        <p:spPr/>
        <p:txBody>
          <a:bodyPr/>
          <a:lstStyle/>
          <a:p>
            <a:fld id="{C31665B5-FB99-A848-A753-EFF9DA9D6FA1}" type="datetime4">
              <a:rPr lang="en-GB" smtClean="0"/>
              <a:t>April 16, 2015</a:t>
            </a:fld>
            <a:endParaRPr lang="en-GB"/>
          </a:p>
        </p:txBody>
      </p:sp>
      <p:sp>
        <p:nvSpPr>
          <p:cNvPr id="5" name="Footer Placeholder 4"/>
          <p:cNvSpPr>
            <a:spLocks noGrp="1"/>
          </p:cNvSpPr>
          <p:nvPr>
            <p:ph type="ftr" sz="quarter" idx="11"/>
          </p:nvPr>
        </p:nvSpPr>
        <p:spPr/>
        <p:txBody>
          <a:bodyPr/>
          <a:lstStyle/>
          <a:p>
            <a:r>
              <a:rPr lang="en-GB" smtClean="0"/>
              <a:t>© Tom @ Gilb.com</a:t>
            </a:r>
            <a:endParaRPr lang="en-GB"/>
          </a:p>
        </p:txBody>
      </p:sp>
      <p:sp>
        <p:nvSpPr>
          <p:cNvPr id="6" name="Slide Number Placeholder 5"/>
          <p:cNvSpPr>
            <a:spLocks noGrp="1"/>
          </p:cNvSpPr>
          <p:nvPr>
            <p:ph type="sldNum" sz="quarter" idx="12"/>
          </p:nvPr>
        </p:nvSpPr>
        <p:spPr/>
        <p:txBody>
          <a:bodyPr/>
          <a:lstStyle/>
          <a:p>
            <a:fld id="{D971A7C9-789A-D848-A965-B4F340DA0982}" type="slidenum">
              <a:rPr lang="en-GB" smtClean="0"/>
              <a:t>63</a:t>
            </a:fld>
            <a:endParaRPr lang="en-GB"/>
          </a:p>
        </p:txBody>
      </p:sp>
    </p:spTree>
    <p:extLst>
      <p:ext uri="{BB962C8B-B14F-4D97-AF65-F5344CB8AC3E}">
        <p14:creationId xmlns:p14="http://schemas.microsoft.com/office/powerpoint/2010/main" val="470223090"/>
      </p:ext>
    </p:extLst>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527552"/>
          </a:xfrm>
        </p:spPr>
        <p:txBody>
          <a:bodyPr>
            <a:noAutofit/>
          </a:bodyPr>
          <a:lstStyle/>
          <a:p>
            <a:pPr algn="ctr"/>
            <a:r>
              <a:rPr lang="en-GB" sz="3200" dirty="0" smtClean="0"/>
              <a:t>Raising the Levels of Maintainability</a:t>
            </a:r>
            <a:br>
              <a:rPr lang="en-GB" sz="3200" dirty="0" smtClean="0"/>
            </a:br>
            <a:r>
              <a:rPr lang="en-GB" sz="3200" dirty="0" smtClean="0"/>
              <a:t>Multiple Attributes of Technical Debt</a:t>
            </a:r>
            <a:endParaRPr lang="en-GB" sz="3200" dirty="0"/>
          </a:p>
        </p:txBody>
      </p:sp>
      <p:sp>
        <p:nvSpPr>
          <p:cNvPr id="4" name="Date Placeholder 3"/>
          <p:cNvSpPr>
            <a:spLocks noGrp="1"/>
          </p:cNvSpPr>
          <p:nvPr>
            <p:ph type="dt" sz="half" idx="10"/>
          </p:nvPr>
        </p:nvSpPr>
        <p:spPr/>
        <p:txBody>
          <a:bodyPr/>
          <a:lstStyle/>
          <a:p>
            <a:fld id="{C31665B5-FB99-A848-A753-EFF9DA9D6FA1}" type="datetime4">
              <a:rPr lang="en-GB" smtClean="0"/>
              <a:t>April 16, 2015</a:t>
            </a:fld>
            <a:endParaRPr lang="en-GB"/>
          </a:p>
        </p:txBody>
      </p:sp>
      <p:sp>
        <p:nvSpPr>
          <p:cNvPr id="5" name="Footer Placeholder 4"/>
          <p:cNvSpPr>
            <a:spLocks noGrp="1"/>
          </p:cNvSpPr>
          <p:nvPr>
            <p:ph type="ftr" sz="quarter" idx="11"/>
          </p:nvPr>
        </p:nvSpPr>
        <p:spPr/>
        <p:txBody>
          <a:bodyPr/>
          <a:lstStyle/>
          <a:p>
            <a:r>
              <a:rPr lang="en-GB" smtClean="0"/>
              <a:t>© Tom @ Gilb.com</a:t>
            </a:r>
            <a:endParaRPr lang="en-GB"/>
          </a:p>
        </p:txBody>
      </p:sp>
      <p:sp>
        <p:nvSpPr>
          <p:cNvPr id="6" name="Slide Number Placeholder 5"/>
          <p:cNvSpPr>
            <a:spLocks noGrp="1"/>
          </p:cNvSpPr>
          <p:nvPr>
            <p:ph type="sldNum" sz="quarter" idx="12"/>
          </p:nvPr>
        </p:nvSpPr>
        <p:spPr/>
        <p:txBody>
          <a:bodyPr/>
          <a:lstStyle/>
          <a:p>
            <a:fld id="{D971A7C9-789A-D848-A965-B4F340DA0982}" type="slidenum">
              <a:rPr lang="en-GB" smtClean="0"/>
              <a:t>64</a:t>
            </a:fld>
            <a:endParaRPr lang="en-GB"/>
          </a:p>
        </p:txBody>
      </p:sp>
      <p:pic>
        <p:nvPicPr>
          <p:cNvPr id="8" name="Content Placeholder 7" descr="Screen Shot 2013-11-03 at 20.14.03.png"/>
          <p:cNvPicPr>
            <a:picLocks noGrp="1" noChangeAspect="1"/>
          </p:cNvPicPr>
          <p:nvPr>
            <p:ph idx="1"/>
          </p:nvPr>
        </p:nvPicPr>
        <p:blipFill>
          <a:blip r:embed="rId3">
            <a:extLst>
              <a:ext uri="{28A0092B-C50C-407E-A947-70E740481C1C}">
                <a14:useLocalDpi xmlns:a14="http://schemas.microsoft.com/office/drawing/2010/main" val="0"/>
              </a:ext>
            </a:extLst>
          </a:blip>
          <a:srcRect t="4803" b="4803"/>
          <a:stretch>
            <a:fillRect/>
          </a:stretch>
        </p:blipFill>
        <p:spPr>
          <a:xfrm>
            <a:off x="237067" y="4267200"/>
            <a:ext cx="3798721" cy="2089150"/>
          </a:xfrm>
        </p:spPr>
      </p:pic>
      <p:pic>
        <p:nvPicPr>
          <p:cNvPr id="9" name="Content Placeholder 7" descr="Screen Shot 2013-11-03 at 20.14.03.png"/>
          <p:cNvPicPr>
            <a:picLocks noChangeAspect="1"/>
          </p:cNvPicPr>
          <p:nvPr/>
        </p:nvPicPr>
        <p:blipFill>
          <a:blip r:embed="rId3">
            <a:extLst>
              <a:ext uri="{28A0092B-C50C-407E-A947-70E740481C1C}">
                <a14:useLocalDpi xmlns:a14="http://schemas.microsoft.com/office/drawing/2010/main" val="0"/>
              </a:ext>
            </a:extLst>
          </a:blip>
          <a:srcRect t="4803" b="4803"/>
          <a:stretch>
            <a:fillRect/>
          </a:stretch>
        </p:blipFill>
        <p:spPr>
          <a:xfrm>
            <a:off x="389467" y="4419600"/>
            <a:ext cx="3798721" cy="2089150"/>
          </a:xfrm>
          <a:prstGeom prst="rect">
            <a:avLst/>
          </a:prstGeom>
        </p:spPr>
      </p:pic>
      <p:pic>
        <p:nvPicPr>
          <p:cNvPr id="10" name="Picture 9"/>
          <p:cNvPicPr>
            <a:picLocks noChangeAspect="1"/>
          </p:cNvPicPr>
          <p:nvPr/>
        </p:nvPicPr>
        <p:blipFill>
          <a:blip r:embed="rId4"/>
          <a:stretch>
            <a:fillRect/>
          </a:stretch>
        </p:blipFill>
        <p:spPr>
          <a:xfrm>
            <a:off x="4425255" y="1697566"/>
            <a:ext cx="3810000" cy="2095500"/>
          </a:xfrm>
          <a:prstGeom prst="rect">
            <a:avLst/>
          </a:prstGeom>
        </p:spPr>
      </p:pic>
      <p:pic>
        <p:nvPicPr>
          <p:cNvPr id="11" name="Picture 10"/>
          <p:cNvPicPr>
            <a:picLocks noChangeAspect="1"/>
          </p:cNvPicPr>
          <p:nvPr/>
        </p:nvPicPr>
        <p:blipFill>
          <a:blip r:embed="rId4"/>
          <a:stretch>
            <a:fillRect/>
          </a:stretch>
        </p:blipFill>
        <p:spPr>
          <a:xfrm>
            <a:off x="0" y="1697566"/>
            <a:ext cx="3810000" cy="2095500"/>
          </a:xfrm>
          <a:prstGeom prst="rect">
            <a:avLst/>
          </a:prstGeom>
        </p:spPr>
      </p:pic>
      <p:pic>
        <p:nvPicPr>
          <p:cNvPr id="12" name="Picture 11"/>
          <p:cNvPicPr>
            <a:picLocks noChangeAspect="1"/>
          </p:cNvPicPr>
          <p:nvPr/>
        </p:nvPicPr>
        <p:blipFill>
          <a:blip r:embed="rId4"/>
          <a:stretch>
            <a:fillRect/>
          </a:stretch>
        </p:blipFill>
        <p:spPr>
          <a:xfrm>
            <a:off x="4648200" y="3962400"/>
            <a:ext cx="3810000" cy="2095500"/>
          </a:xfrm>
          <a:prstGeom prst="rect">
            <a:avLst/>
          </a:prstGeom>
        </p:spPr>
      </p:pic>
      <p:sp>
        <p:nvSpPr>
          <p:cNvPr id="13" name="Rectangle 12"/>
          <p:cNvSpPr/>
          <p:nvPr/>
        </p:nvSpPr>
        <p:spPr>
          <a:xfrm>
            <a:off x="1056815" y="3238263"/>
            <a:ext cx="3203521" cy="923330"/>
          </a:xfrm>
          <a:prstGeom prst="rect">
            <a:avLst/>
          </a:prstGeom>
          <a:noFill/>
        </p:spPr>
        <p:txBody>
          <a:bodyPr wrap="none" lIns="91440" tIns="45720" rIns="91440" bIns="45720">
            <a:spAutoFit/>
          </a:bodyPr>
          <a:lstStyle/>
          <a:p>
            <a:pPr algn="ctr"/>
            <a:r>
              <a:rPr lang="nb-NO" sz="5400" b="1" dirty="0" err="1"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Portability</a:t>
            </a:r>
            <a:endParaRPr lang="nb-NO"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 name="Rectangle 13"/>
          <p:cNvSpPr/>
          <p:nvPr/>
        </p:nvSpPr>
        <p:spPr>
          <a:xfrm>
            <a:off x="6050280" y="2916536"/>
            <a:ext cx="3105462" cy="923330"/>
          </a:xfrm>
          <a:prstGeom prst="rect">
            <a:avLst/>
          </a:prstGeom>
          <a:noFill/>
        </p:spPr>
        <p:txBody>
          <a:bodyPr wrap="none" lIns="91440" tIns="45720" rIns="91440" bIns="45720">
            <a:spAutoFit/>
          </a:bodyPr>
          <a:lstStyle/>
          <a:p>
            <a:pPr algn="ctr"/>
            <a:r>
              <a:rPr lang="nb-NO" sz="5400" b="1" dirty="0" err="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Scalability</a:t>
            </a:r>
            <a:endParaRPr lang="nb-NO" sz="54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15" name="Rectangle 14"/>
          <p:cNvSpPr/>
          <p:nvPr/>
        </p:nvSpPr>
        <p:spPr>
          <a:xfrm>
            <a:off x="-48680" y="4152645"/>
            <a:ext cx="3721203" cy="923330"/>
          </a:xfrm>
          <a:prstGeom prst="rect">
            <a:avLst/>
          </a:prstGeom>
          <a:noFill/>
        </p:spPr>
        <p:txBody>
          <a:bodyPr wrap="none" lIns="91440" tIns="45720" rIns="91440" bIns="45720">
            <a:spAutoFit/>
          </a:bodyPr>
          <a:lstStyle/>
          <a:p>
            <a:pPr algn="ctr"/>
            <a:r>
              <a:rPr lang="nb-NO" sz="5400" b="1" cap="none" spc="0"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Adaptability</a:t>
            </a:r>
            <a:endParaRPr lang="en-GB"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6" name="Rectangle 15"/>
          <p:cNvSpPr/>
          <p:nvPr/>
        </p:nvSpPr>
        <p:spPr>
          <a:xfrm>
            <a:off x="4757845" y="3729323"/>
            <a:ext cx="3184248" cy="923330"/>
          </a:xfrm>
          <a:prstGeom prst="rect">
            <a:avLst/>
          </a:prstGeom>
          <a:noFill/>
        </p:spPr>
        <p:txBody>
          <a:bodyPr wrap="none" lIns="91440" tIns="45720" rIns="91440" bIns="45720">
            <a:spAutoFit/>
          </a:bodyPr>
          <a:lstStyle/>
          <a:p>
            <a:pPr algn="ctr"/>
            <a:r>
              <a:rPr lang="nb-NO" sz="5400" b="1" cap="none" spc="0"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Testability</a:t>
            </a:r>
            <a:endParaRPr lang="en-GB"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3313427494"/>
      </p:ext>
    </p:extLst>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9" name="Picture 7" descr="Picture 2.png"/>
          <p:cNvPicPr>
            <a:picLocks noChangeAspect="1"/>
          </p:cNvPicPr>
          <p:nvPr/>
        </p:nvPicPr>
        <p:blipFill>
          <a:blip r:embed="rId3">
            <a:lum bright="-14000" contrast="44000"/>
          </a:blip>
          <a:srcRect/>
          <a:stretch>
            <a:fillRect/>
          </a:stretch>
        </p:blipFill>
        <p:spPr bwMode="auto">
          <a:xfrm>
            <a:off x="203200" y="518139"/>
            <a:ext cx="7552267" cy="6205739"/>
          </a:xfrm>
          <a:prstGeom prst="rect">
            <a:avLst/>
          </a:prstGeom>
          <a:noFill/>
          <a:ln w="9525">
            <a:noFill/>
            <a:miter lim="800000"/>
            <a:headEnd/>
            <a:tailEnd/>
          </a:ln>
        </p:spPr>
      </p:pic>
      <p:sp>
        <p:nvSpPr>
          <p:cNvPr id="28674" name="Title 1"/>
          <p:cNvSpPr>
            <a:spLocks noGrp="1"/>
          </p:cNvSpPr>
          <p:nvPr>
            <p:ph type="title"/>
          </p:nvPr>
        </p:nvSpPr>
        <p:spPr>
          <a:xfrm>
            <a:off x="203200" y="-220135"/>
            <a:ext cx="8483600" cy="1143000"/>
          </a:xfrm>
        </p:spPr>
        <p:txBody>
          <a:bodyPr>
            <a:normAutofit fontScale="90000"/>
          </a:bodyPr>
          <a:lstStyle/>
          <a:p>
            <a:pPr eaLnBrk="1" hangingPunct="1"/>
            <a:r>
              <a:rPr lang="en-GB" sz="2800" b="1" dirty="0" smtClean="0">
                <a:ea typeface="ＭＳ Ｐゴシック" pitchFamily="-109" charset="-128"/>
                <a:cs typeface="ＭＳ Ｐゴシック" pitchFamily="-109" charset="-128"/>
              </a:rPr>
              <a:t>Broader ‘Maintainability’ Concepts </a:t>
            </a:r>
            <a:br>
              <a:rPr lang="en-GB" sz="2800" b="1" dirty="0" smtClean="0">
                <a:ea typeface="ＭＳ Ｐゴシック" pitchFamily="-109" charset="-128"/>
                <a:cs typeface="ＭＳ Ｐゴシック" pitchFamily="-109" charset="-128"/>
              </a:rPr>
            </a:br>
            <a:r>
              <a:rPr lang="en-GB" sz="2700" b="1" dirty="0" smtClean="0">
                <a:ea typeface="ＭＳ Ｐゴシック" pitchFamily="-109" charset="-128"/>
                <a:cs typeface="ＭＳ Ｐゴシック" pitchFamily="-109" charset="-128"/>
              </a:rPr>
              <a:t>ALL </a:t>
            </a:r>
            <a:r>
              <a:rPr lang="en-GB" sz="2700" b="1" i="1" dirty="0" smtClean="0">
                <a:ea typeface="ＭＳ Ｐゴシック" pitchFamily="-109" charset="-128"/>
                <a:cs typeface="ＭＳ Ｐゴシック" pitchFamily="-109" charset="-128"/>
              </a:rPr>
              <a:t>quantified,</a:t>
            </a:r>
            <a:r>
              <a:rPr lang="en-GB" sz="2700" b="1" dirty="0" smtClean="0">
                <a:ea typeface="ＭＳ Ｐゴシック" pitchFamily="-109" charset="-128"/>
                <a:cs typeface="ＭＳ Ｐゴシック" pitchFamily="-109" charset="-128"/>
              </a:rPr>
              <a:t> with a defined Scale of measure in CE-5</a:t>
            </a:r>
            <a:endParaRPr lang="en-US" sz="2700" dirty="0" smtClean="0">
              <a:ea typeface="ＭＳ Ｐゴシック" pitchFamily="-109" charset="-128"/>
              <a:cs typeface="ＭＳ Ｐゴシック" pitchFamily="-109" charset="-128"/>
            </a:endParaRPr>
          </a:p>
        </p:txBody>
      </p:sp>
      <p:sp>
        <p:nvSpPr>
          <p:cNvPr id="4" name="Date Placeholder 3"/>
          <p:cNvSpPr>
            <a:spLocks noGrp="1"/>
          </p:cNvSpPr>
          <p:nvPr>
            <p:ph type="dt" sz="quarter" idx="10"/>
          </p:nvPr>
        </p:nvSpPr>
        <p:spPr/>
        <p:txBody>
          <a:bodyPr/>
          <a:lstStyle/>
          <a:p>
            <a:pPr>
              <a:defRPr/>
            </a:pPr>
            <a:fld id="{DA73728F-A9B0-7740-A5E0-7CDF9B3D6A8A}" type="datetime4">
              <a:rPr lang="en-US"/>
              <a:pPr>
                <a:defRPr/>
              </a:pPr>
              <a:t>April 16, 2015</a:t>
            </a:fld>
            <a:endParaRPr lang="en-US"/>
          </a:p>
        </p:txBody>
      </p:sp>
      <p:sp>
        <p:nvSpPr>
          <p:cNvPr id="5" name="Slide Number Placeholder 4"/>
          <p:cNvSpPr>
            <a:spLocks noGrp="1"/>
          </p:cNvSpPr>
          <p:nvPr>
            <p:ph type="sldNum" sz="quarter" idx="12"/>
          </p:nvPr>
        </p:nvSpPr>
        <p:spPr/>
        <p:txBody>
          <a:bodyPr/>
          <a:lstStyle/>
          <a:p>
            <a:pPr>
              <a:defRPr/>
            </a:pPr>
            <a:fld id="{5FBEADA8-1F1E-1D4A-BAD9-DA7F60FD397D}" type="slidenum">
              <a:rPr lang="en-US" smtClean="0"/>
              <a:pPr>
                <a:defRPr/>
              </a:pPr>
              <a:t>65</a:t>
            </a:fld>
            <a:endParaRPr lang="en-US"/>
          </a:p>
        </p:txBody>
      </p:sp>
      <p:sp>
        <p:nvSpPr>
          <p:cNvPr id="28678" name="Footer Placeholder 5"/>
          <p:cNvSpPr>
            <a:spLocks noGrp="1"/>
          </p:cNvSpPr>
          <p:nvPr>
            <p:ph type="ftr" sz="quarter" idx="11"/>
          </p:nvPr>
        </p:nvSpPr>
        <p:spPr bwMode="auto">
          <a:noFill/>
          <a:ln>
            <a:miter lim="800000"/>
            <a:headEnd/>
            <a:tailEnd/>
          </a:ln>
        </p:spPr>
        <p:txBody>
          <a:bodyPr/>
          <a:lstStyle/>
          <a:p>
            <a:r>
              <a:rPr lang="en-US" smtClean="0">
                <a:latin typeface="Calibri" pitchFamily="-109" charset="0"/>
                <a:ea typeface="ＭＳ Ｐゴシック" pitchFamily="-109" charset="-128"/>
                <a:cs typeface="ＭＳ Ｐゴシック" pitchFamily="-109" charset="-128"/>
              </a:rPr>
              <a:t>www.gilb.com</a:t>
            </a:r>
          </a:p>
        </p:txBody>
      </p:sp>
      <p:pic>
        <p:nvPicPr>
          <p:cNvPr id="11" name="Picture 10" descr="CE COVER.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68337" y="838200"/>
            <a:ext cx="2175663" cy="3162300"/>
          </a:xfrm>
          <a:prstGeom prst="rect">
            <a:avLst/>
          </a:prstGeom>
        </p:spPr>
      </p:pic>
    </p:spTree>
    <p:extLst>
      <p:ext uri="{BB962C8B-B14F-4D97-AF65-F5344CB8AC3E}">
        <p14:creationId xmlns:p14="http://schemas.microsoft.com/office/powerpoint/2010/main" val="3286877115"/>
      </p:ext>
    </p:extLst>
  </p:cSld>
  <p:clrMapOvr>
    <a:masterClrMapping/>
  </p:clrMapOvr>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normAutofit fontScale="90000"/>
          </a:bodyPr>
          <a:lstStyle/>
          <a:p>
            <a:pPr eaLnBrk="1" hangingPunct="1"/>
            <a:r>
              <a:rPr lang="en-US" smtClean="0">
                <a:ea typeface="ＭＳ Ｐゴシック" pitchFamily="-109" charset="-128"/>
                <a:cs typeface="ＭＳ Ｐゴシック" pitchFamily="-109" charset="-128"/>
              </a:rPr>
              <a:t>1. </a:t>
            </a:r>
            <a:r>
              <a:rPr lang="en-US" b="1" smtClean="0">
                <a:ea typeface="ＭＳ Ｐゴシック" pitchFamily="-109" charset="-128"/>
                <a:cs typeface="ＭＳ Ｐゴシック" pitchFamily="-109" charset="-128"/>
              </a:rPr>
              <a:t>The Conscious Design Principle</a:t>
            </a:r>
            <a:r>
              <a:rPr lang="en-US" smtClean="0">
                <a:ea typeface="ＭＳ Ｐゴシック" pitchFamily="-109" charset="-128"/>
                <a:cs typeface="ＭＳ Ｐゴシック" pitchFamily="-109" charset="-128"/>
              </a:rPr>
              <a:t>: </a:t>
            </a:r>
          </a:p>
        </p:txBody>
      </p:sp>
      <p:sp>
        <p:nvSpPr>
          <p:cNvPr id="3" name="Content Placeholder 2"/>
          <p:cNvSpPr>
            <a:spLocks noGrp="1"/>
          </p:cNvSpPr>
          <p:nvPr>
            <p:ph idx="1"/>
          </p:nvPr>
        </p:nvSpPr>
        <p:spPr>
          <a:xfrm>
            <a:off x="152400" y="1600200"/>
            <a:ext cx="5486400" cy="4525963"/>
          </a:xfrm>
        </p:spPr>
        <p:txBody>
          <a:bodyPr rtlCol="0">
            <a:noAutofit/>
          </a:bodyPr>
          <a:lstStyle/>
          <a:p>
            <a:pPr eaLnBrk="1" fontAlgn="auto" hangingPunct="1">
              <a:spcAft>
                <a:spcPts val="0"/>
              </a:spcAft>
              <a:buFont typeface="Arial"/>
              <a:buChar char="•"/>
              <a:defRPr/>
            </a:pPr>
            <a:r>
              <a:rPr lang="en-US" dirty="0" smtClean="0">
                <a:latin typeface="+mj-lt"/>
                <a:ea typeface="+mj-ea"/>
                <a:cs typeface="+mj-cs"/>
              </a:rPr>
              <a:t>“Maintainability must be </a:t>
            </a:r>
            <a:r>
              <a:rPr lang="en-US" i="1" dirty="0" smtClean="0">
                <a:latin typeface="+mj-lt"/>
                <a:ea typeface="+mj-ea"/>
                <a:cs typeface="+mj-cs"/>
              </a:rPr>
              <a:t>consciously </a:t>
            </a:r>
            <a:r>
              <a:rPr lang="en-US" dirty="0" smtClean="0">
                <a:latin typeface="+mj-lt"/>
                <a:ea typeface="+mj-ea"/>
                <a:cs typeface="+mj-cs"/>
              </a:rPr>
              <a:t>designed into a system: </a:t>
            </a:r>
          </a:p>
          <a:p>
            <a:pPr lvl="1" eaLnBrk="1" fontAlgn="auto" hangingPunct="1">
              <a:spcAft>
                <a:spcPts val="0"/>
              </a:spcAft>
              <a:buFont typeface="Arial"/>
              <a:buChar char="•"/>
              <a:defRPr/>
            </a:pPr>
            <a:r>
              <a:rPr lang="en-US" sz="3200" dirty="0" smtClean="0">
                <a:latin typeface="+mj-lt"/>
                <a:ea typeface="+mj-ea"/>
                <a:cs typeface="+mj-cs"/>
              </a:rPr>
              <a:t> failure to </a:t>
            </a:r>
            <a:r>
              <a:rPr lang="en-US" sz="3200" b="1" dirty="0" smtClean="0">
                <a:latin typeface="+mj-lt"/>
                <a:ea typeface="+mj-ea"/>
                <a:cs typeface="+mj-cs"/>
              </a:rPr>
              <a:t>design </a:t>
            </a:r>
            <a:r>
              <a:rPr lang="en-US" sz="3200" dirty="0" smtClean="0">
                <a:latin typeface="+mj-lt"/>
                <a:ea typeface="+mj-ea"/>
                <a:cs typeface="+mj-cs"/>
              </a:rPr>
              <a:t>to a set of levels of maintainability </a:t>
            </a:r>
          </a:p>
          <a:p>
            <a:pPr lvl="1" eaLnBrk="1" fontAlgn="auto" hangingPunct="1">
              <a:spcAft>
                <a:spcPts val="0"/>
              </a:spcAft>
              <a:buFont typeface="Arial"/>
              <a:buChar char="•"/>
              <a:defRPr/>
            </a:pPr>
            <a:r>
              <a:rPr lang="en-US" sz="3200" dirty="0" smtClean="0">
                <a:latin typeface="+mj-lt"/>
                <a:ea typeface="+mj-ea"/>
                <a:cs typeface="+mj-cs"/>
              </a:rPr>
              <a:t>means the </a:t>
            </a:r>
            <a:r>
              <a:rPr lang="en-US" sz="3200" b="1" dirty="0" smtClean="0">
                <a:latin typeface="+mj-lt"/>
                <a:ea typeface="+mj-ea"/>
                <a:cs typeface="+mj-cs"/>
              </a:rPr>
              <a:t>resulting maintainability</a:t>
            </a:r>
            <a:r>
              <a:rPr lang="en-US" sz="3200" dirty="0" smtClean="0">
                <a:latin typeface="+mj-lt"/>
                <a:ea typeface="+mj-ea"/>
                <a:cs typeface="+mj-cs"/>
              </a:rPr>
              <a:t> is both </a:t>
            </a:r>
            <a:r>
              <a:rPr lang="en-US" sz="3200" i="1" dirty="0" smtClean="0">
                <a:latin typeface="+mj-lt"/>
                <a:ea typeface="+mj-ea"/>
                <a:cs typeface="+mj-cs"/>
              </a:rPr>
              <a:t>bad </a:t>
            </a:r>
            <a:r>
              <a:rPr lang="en-US" sz="3200" dirty="0" smtClean="0">
                <a:latin typeface="+mj-lt"/>
                <a:ea typeface="+mj-ea"/>
                <a:cs typeface="+mj-cs"/>
              </a:rPr>
              <a:t>and </a:t>
            </a:r>
            <a:r>
              <a:rPr lang="en-US" sz="3200" i="1" dirty="0" smtClean="0">
                <a:latin typeface="+mj-lt"/>
                <a:ea typeface="+mj-ea"/>
                <a:cs typeface="+mj-cs"/>
              </a:rPr>
              <a:t>random</a:t>
            </a:r>
            <a:r>
              <a:rPr lang="en-US" sz="3200" dirty="0" smtClean="0">
                <a:latin typeface="+mj-lt"/>
                <a:ea typeface="+mj-ea"/>
                <a:cs typeface="+mj-cs"/>
              </a:rPr>
              <a:t>. ”</a:t>
            </a:r>
          </a:p>
          <a:p>
            <a:pPr lvl="1" eaLnBrk="1" fontAlgn="auto" hangingPunct="1">
              <a:spcAft>
                <a:spcPts val="0"/>
              </a:spcAft>
              <a:buFont typeface="Arial"/>
              <a:buChar char="•"/>
              <a:defRPr/>
            </a:pPr>
            <a:r>
              <a:rPr lang="en-US" sz="1800" dirty="0" smtClean="0">
                <a:latin typeface="+mj-lt"/>
                <a:ea typeface="+mj-ea"/>
                <a:cs typeface="+mj-cs"/>
              </a:rPr>
              <a:t>© Tom Gilb (2008, INCOSE Paper)</a:t>
            </a:r>
          </a:p>
          <a:p>
            <a:pPr lvl="2">
              <a:defRPr/>
            </a:pPr>
            <a:r>
              <a:rPr lang="en-US" sz="1400" dirty="0"/>
              <a:t>http://</a:t>
            </a:r>
            <a:r>
              <a:rPr lang="en-US" sz="1400" dirty="0" err="1"/>
              <a:t>www.gilb.com</a:t>
            </a:r>
            <a:r>
              <a:rPr lang="en-US" sz="1400" dirty="0"/>
              <a:t>/</a:t>
            </a:r>
            <a:r>
              <a:rPr lang="en-US" sz="1400" dirty="0" err="1"/>
              <a:t>tiki-download_file.php?fileId</a:t>
            </a:r>
            <a:r>
              <a:rPr lang="en-US" sz="1400" dirty="0"/>
              <a:t>=138</a:t>
            </a:r>
          </a:p>
          <a:p>
            <a:pPr lvl="2">
              <a:defRPr/>
            </a:pPr>
            <a:endParaRPr lang="en-GB" dirty="0" smtClean="0">
              <a:latin typeface="+mj-lt"/>
              <a:ea typeface="+mj-ea"/>
              <a:cs typeface="+mj-cs"/>
            </a:endParaRPr>
          </a:p>
        </p:txBody>
      </p:sp>
      <p:pic>
        <p:nvPicPr>
          <p:cNvPr id="31748" name="Picture 3" descr="maj01.jpg"/>
          <p:cNvPicPr>
            <a:picLocks noChangeAspect="1"/>
          </p:cNvPicPr>
          <p:nvPr/>
        </p:nvPicPr>
        <p:blipFill>
          <a:blip r:embed="rId3"/>
          <a:srcRect/>
          <a:stretch>
            <a:fillRect/>
          </a:stretch>
        </p:blipFill>
        <p:spPr bwMode="auto">
          <a:xfrm>
            <a:off x="5943600" y="1417638"/>
            <a:ext cx="2995613" cy="5135562"/>
          </a:xfrm>
          <a:prstGeom prst="rect">
            <a:avLst/>
          </a:prstGeom>
          <a:noFill/>
          <a:ln w="9525">
            <a:noFill/>
            <a:miter lim="800000"/>
            <a:headEnd/>
            <a:tailEnd/>
          </a:ln>
        </p:spPr>
      </p:pic>
      <p:sp>
        <p:nvSpPr>
          <p:cNvPr id="5" name="Date Placeholder 4"/>
          <p:cNvSpPr>
            <a:spLocks noGrp="1"/>
          </p:cNvSpPr>
          <p:nvPr>
            <p:ph type="dt" sz="quarter" idx="10"/>
          </p:nvPr>
        </p:nvSpPr>
        <p:spPr/>
        <p:txBody>
          <a:bodyPr/>
          <a:lstStyle/>
          <a:p>
            <a:pPr>
              <a:defRPr/>
            </a:pPr>
            <a:fld id="{79F8E82B-027A-CB4F-8A50-0400BC0E87BB}" type="datetime4">
              <a:rPr lang="en-US"/>
              <a:pPr>
                <a:defRPr/>
              </a:pPr>
              <a:t>April 16, 2015</a:t>
            </a:fld>
            <a:endParaRPr lang="en-US" dirty="0"/>
          </a:p>
        </p:txBody>
      </p:sp>
      <p:sp>
        <p:nvSpPr>
          <p:cNvPr id="6" name="Slide Number Placeholder 5"/>
          <p:cNvSpPr>
            <a:spLocks noGrp="1"/>
          </p:cNvSpPr>
          <p:nvPr>
            <p:ph type="sldNum" sz="quarter" idx="12"/>
          </p:nvPr>
        </p:nvSpPr>
        <p:spPr/>
        <p:txBody>
          <a:bodyPr/>
          <a:lstStyle/>
          <a:p>
            <a:pPr>
              <a:defRPr/>
            </a:pPr>
            <a:fld id="{CA088575-B9E0-AD4E-BF22-05568C31FFCF}" type="slidenum">
              <a:rPr lang="en-US" smtClean="0"/>
              <a:pPr>
                <a:defRPr/>
              </a:pPr>
              <a:t>66</a:t>
            </a:fld>
            <a:endParaRPr lang="en-US"/>
          </a:p>
        </p:txBody>
      </p:sp>
      <p:sp>
        <p:nvSpPr>
          <p:cNvPr id="31751" name="Footer Placeholder 6"/>
          <p:cNvSpPr>
            <a:spLocks noGrp="1"/>
          </p:cNvSpPr>
          <p:nvPr>
            <p:ph type="ftr" sz="quarter" idx="11"/>
          </p:nvPr>
        </p:nvSpPr>
        <p:spPr bwMode="auto">
          <a:noFill/>
          <a:ln>
            <a:miter lim="800000"/>
            <a:headEnd/>
            <a:tailEnd/>
          </a:ln>
        </p:spPr>
        <p:txBody>
          <a:bodyPr/>
          <a:lstStyle/>
          <a:p>
            <a:r>
              <a:rPr lang="en-US" dirty="0" err="1" smtClean="0">
                <a:latin typeface="Calibri" pitchFamily="-109" charset="0"/>
                <a:ea typeface="ＭＳ Ｐゴシック" pitchFamily="-109" charset="-128"/>
                <a:cs typeface="ＭＳ Ｐゴシック" pitchFamily="-109" charset="-128"/>
              </a:rPr>
              <a:t>www.gilb.com</a:t>
            </a:r>
            <a:endParaRPr lang="en-US" dirty="0" smtClean="0">
              <a:latin typeface="Calibri" pitchFamily="-109" charset="0"/>
              <a:ea typeface="ＭＳ Ｐゴシック" pitchFamily="-109" charset="-128"/>
              <a:cs typeface="ＭＳ Ｐゴシック" pitchFamily="-109" charset="-128"/>
            </a:endParaRPr>
          </a:p>
        </p:txBody>
      </p:sp>
    </p:spTree>
    <p:extLst>
      <p:ext uri="{BB962C8B-B14F-4D97-AF65-F5344CB8AC3E}">
        <p14:creationId xmlns:p14="http://schemas.microsoft.com/office/powerpoint/2010/main" val="722362012"/>
      </p:ext>
    </p:extLst>
  </p:cSld>
  <p:clrMapOvr>
    <a:masterClrMapping/>
  </p:clrMapOvr>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a:xfrm>
            <a:off x="457200" y="-234236"/>
            <a:ext cx="8229600" cy="1143000"/>
          </a:xfrm>
        </p:spPr>
        <p:txBody>
          <a:bodyPr/>
          <a:lstStyle/>
          <a:p>
            <a:pPr algn="ctr" eaLnBrk="1" hangingPunct="1"/>
            <a:r>
              <a:rPr lang="en-US" sz="2400" dirty="0" smtClean="0">
                <a:solidFill>
                  <a:srgbClr val="FFFF00"/>
                </a:solidFill>
                <a:latin typeface="Arial Black"/>
                <a:ea typeface="ＭＳ Ｐゴシック" pitchFamily="-109" charset="-128"/>
                <a:cs typeface="Arial Black"/>
              </a:rPr>
              <a:t>The ‘Maintainability’ Generic </a:t>
            </a:r>
            <a:br>
              <a:rPr lang="en-US" sz="2400" dirty="0" smtClean="0">
                <a:solidFill>
                  <a:srgbClr val="FFFF00"/>
                </a:solidFill>
                <a:latin typeface="Arial Black"/>
                <a:ea typeface="ＭＳ Ｐゴシック" pitchFamily="-109" charset="-128"/>
                <a:cs typeface="Arial Black"/>
              </a:rPr>
            </a:br>
            <a:r>
              <a:rPr lang="en-US" sz="2400" dirty="0" smtClean="0">
                <a:solidFill>
                  <a:srgbClr val="FFFF00"/>
                </a:solidFill>
                <a:latin typeface="Arial Black"/>
                <a:ea typeface="ＭＳ Ｐゴシック" pitchFamily="-109" charset="-128"/>
                <a:cs typeface="Arial Black"/>
              </a:rPr>
              <a:t>Breakdown into Sub-problems</a:t>
            </a:r>
          </a:p>
        </p:txBody>
      </p:sp>
      <p:sp>
        <p:nvSpPr>
          <p:cNvPr id="3" name="Content Placeholder 2"/>
          <p:cNvSpPr>
            <a:spLocks noGrp="1"/>
          </p:cNvSpPr>
          <p:nvPr>
            <p:ph sz="half" idx="1"/>
          </p:nvPr>
        </p:nvSpPr>
        <p:spPr>
          <a:xfrm>
            <a:off x="228600" y="685800"/>
            <a:ext cx="4267200" cy="5670550"/>
          </a:xfrm>
        </p:spPr>
        <p:txBody>
          <a:bodyPr rtlCol="0">
            <a:noAutofit/>
          </a:bodyPr>
          <a:lstStyle/>
          <a:p>
            <a:pPr eaLnBrk="1" fontAlgn="auto" hangingPunct="1">
              <a:spcAft>
                <a:spcPts val="0"/>
              </a:spcAft>
              <a:buFont typeface="Arial" pitchFamily="-65" charset="0"/>
              <a:buNone/>
              <a:defRPr/>
            </a:pPr>
            <a:r>
              <a:rPr lang="en-US" sz="1600" b="1" dirty="0" smtClean="0">
                <a:latin typeface="Arial"/>
                <a:ea typeface="+mj-ea"/>
                <a:cs typeface="Arial"/>
              </a:rPr>
              <a:t>1. Problem Recognition Time. </a:t>
            </a:r>
            <a:endParaRPr lang="en-GB" sz="1600" b="1" dirty="0" smtClean="0">
              <a:latin typeface="Arial"/>
              <a:ea typeface="+mj-ea"/>
              <a:cs typeface="Arial"/>
            </a:endParaRPr>
          </a:p>
          <a:p>
            <a:pPr eaLnBrk="1" fontAlgn="auto" hangingPunct="1">
              <a:spcAft>
                <a:spcPts val="0"/>
              </a:spcAft>
              <a:buFont typeface="Arial" pitchFamily="-65" charset="0"/>
              <a:buNone/>
              <a:defRPr/>
            </a:pPr>
            <a:r>
              <a:rPr lang="en-US" sz="1600" b="1" dirty="0" smtClean="0">
                <a:latin typeface="Arial"/>
                <a:ea typeface="+mj-ea"/>
                <a:cs typeface="Arial"/>
              </a:rPr>
              <a:t>	How can we reduce the time from bug actually occurs until it is recognized and reported?</a:t>
            </a:r>
            <a:endParaRPr lang="en-GB" sz="1600" b="1" dirty="0" smtClean="0">
              <a:latin typeface="Arial"/>
              <a:ea typeface="+mj-ea"/>
              <a:cs typeface="Arial"/>
            </a:endParaRPr>
          </a:p>
          <a:p>
            <a:pPr eaLnBrk="1" fontAlgn="auto" hangingPunct="1">
              <a:spcAft>
                <a:spcPts val="0"/>
              </a:spcAft>
              <a:buFont typeface="Arial" pitchFamily="-65" charset="0"/>
              <a:buNone/>
              <a:defRPr/>
            </a:pPr>
            <a:r>
              <a:rPr lang="en-US" sz="1600" b="1" dirty="0" smtClean="0">
                <a:latin typeface="Arial"/>
                <a:ea typeface="+mj-ea"/>
                <a:cs typeface="Arial"/>
              </a:rPr>
              <a:t>2. Administrative Delay Time:</a:t>
            </a:r>
            <a:endParaRPr lang="en-GB" sz="1600" b="1" dirty="0" smtClean="0">
              <a:latin typeface="Arial"/>
              <a:ea typeface="+mj-ea"/>
              <a:cs typeface="Arial"/>
            </a:endParaRPr>
          </a:p>
          <a:p>
            <a:pPr eaLnBrk="1" fontAlgn="auto" hangingPunct="1">
              <a:spcAft>
                <a:spcPts val="0"/>
              </a:spcAft>
              <a:buFont typeface="Arial" pitchFamily="-65" charset="0"/>
              <a:buNone/>
              <a:defRPr/>
            </a:pPr>
            <a:r>
              <a:rPr lang="en-US" sz="1600" b="1" dirty="0" smtClean="0">
                <a:latin typeface="Arial"/>
                <a:ea typeface="+mj-ea"/>
                <a:cs typeface="Arial"/>
              </a:rPr>
              <a:t>	How can we reduce the time from bug reported, until someone begins action on it?</a:t>
            </a:r>
            <a:endParaRPr lang="en-GB" sz="1600" b="1" dirty="0" smtClean="0">
              <a:latin typeface="Arial"/>
              <a:ea typeface="+mj-ea"/>
              <a:cs typeface="Arial"/>
            </a:endParaRPr>
          </a:p>
          <a:p>
            <a:pPr eaLnBrk="1" fontAlgn="auto" hangingPunct="1">
              <a:spcAft>
                <a:spcPts val="0"/>
              </a:spcAft>
              <a:buFont typeface="Arial" pitchFamily="-65" charset="0"/>
              <a:buNone/>
              <a:defRPr/>
            </a:pPr>
            <a:r>
              <a:rPr lang="en-US" sz="1600" b="1" dirty="0" smtClean="0">
                <a:latin typeface="Arial"/>
                <a:ea typeface="+mj-ea"/>
                <a:cs typeface="Arial"/>
              </a:rPr>
              <a:t>3. Tool Collection Time.</a:t>
            </a:r>
            <a:endParaRPr lang="en-GB" sz="1600" b="1" dirty="0" smtClean="0">
              <a:latin typeface="Arial"/>
              <a:ea typeface="+mj-ea"/>
              <a:cs typeface="Arial"/>
            </a:endParaRPr>
          </a:p>
          <a:p>
            <a:pPr eaLnBrk="1" fontAlgn="auto" hangingPunct="1">
              <a:spcAft>
                <a:spcPts val="0"/>
              </a:spcAft>
              <a:buFont typeface="Arial" pitchFamily="-65" charset="0"/>
              <a:buNone/>
              <a:defRPr/>
            </a:pPr>
            <a:r>
              <a:rPr lang="en-US" sz="1600" b="1" dirty="0" smtClean="0">
                <a:latin typeface="Arial"/>
                <a:ea typeface="+mj-ea"/>
                <a:cs typeface="Arial"/>
              </a:rPr>
              <a:t>How can we reduce the time delay to collect correct, complete and updated information to analyze the bug: source code, changes, database access, reports, similar reports, test cases, test outputs.</a:t>
            </a:r>
            <a:endParaRPr lang="en-GB" sz="1600" b="1" dirty="0" smtClean="0">
              <a:latin typeface="Arial"/>
              <a:ea typeface="+mj-ea"/>
              <a:cs typeface="Arial"/>
            </a:endParaRPr>
          </a:p>
          <a:p>
            <a:pPr eaLnBrk="1" fontAlgn="auto" hangingPunct="1">
              <a:spcAft>
                <a:spcPts val="0"/>
              </a:spcAft>
              <a:buFont typeface="Arial" pitchFamily="-65" charset="0"/>
              <a:buNone/>
              <a:defRPr/>
            </a:pPr>
            <a:r>
              <a:rPr lang="en-US" sz="1600" b="1" dirty="0" smtClean="0">
                <a:latin typeface="Arial"/>
                <a:ea typeface="+mj-ea"/>
                <a:cs typeface="Arial"/>
              </a:rPr>
              <a:t>4. Problem Analysis Time.</a:t>
            </a:r>
            <a:endParaRPr lang="en-GB" sz="1600" b="1" dirty="0" smtClean="0">
              <a:latin typeface="Arial"/>
              <a:ea typeface="+mj-ea"/>
              <a:cs typeface="Arial"/>
            </a:endParaRPr>
          </a:p>
          <a:p>
            <a:pPr eaLnBrk="1" fontAlgn="auto" hangingPunct="1">
              <a:spcAft>
                <a:spcPts val="0"/>
              </a:spcAft>
              <a:buFont typeface="Arial" pitchFamily="-65" charset="0"/>
              <a:buNone/>
              <a:defRPr/>
            </a:pPr>
            <a:r>
              <a:rPr lang="en-US" sz="1600" b="1" dirty="0" smtClean="0">
                <a:latin typeface="Arial"/>
                <a:ea typeface="+mj-ea"/>
                <a:cs typeface="Arial"/>
              </a:rPr>
              <a:t>	Etc. for all the following phases defined, and implied,  in the Scale scope above.</a:t>
            </a:r>
            <a:endParaRPr lang="en-GB" sz="1600" b="1" dirty="0" smtClean="0">
              <a:latin typeface="Arial"/>
              <a:ea typeface="+mj-ea"/>
              <a:cs typeface="Arial"/>
            </a:endParaRPr>
          </a:p>
          <a:p>
            <a:pPr eaLnBrk="1" fontAlgn="auto" hangingPunct="1">
              <a:spcAft>
                <a:spcPts val="0"/>
              </a:spcAft>
              <a:buFont typeface="Arial" pitchFamily="-65" charset="0"/>
              <a:buNone/>
              <a:defRPr/>
            </a:pPr>
            <a:r>
              <a:rPr lang="en-US" sz="1600" b="1" dirty="0" smtClean="0">
                <a:latin typeface="Arial"/>
                <a:ea typeface="+mj-ea"/>
                <a:cs typeface="Arial"/>
              </a:rPr>
              <a:t> </a:t>
            </a:r>
            <a:endParaRPr lang="en-GB" sz="1600" b="1" dirty="0" smtClean="0">
              <a:latin typeface="Arial"/>
              <a:ea typeface="+mj-ea"/>
              <a:cs typeface="Arial"/>
            </a:endParaRPr>
          </a:p>
          <a:p>
            <a:pPr eaLnBrk="1" fontAlgn="auto" hangingPunct="1">
              <a:spcAft>
                <a:spcPts val="0"/>
              </a:spcAft>
              <a:buFont typeface="Arial" pitchFamily="-65" charset="0"/>
              <a:buNone/>
              <a:defRPr/>
            </a:pPr>
            <a:endParaRPr lang="en-GB" sz="1600" b="1" dirty="0" smtClean="0">
              <a:latin typeface="Arial"/>
              <a:ea typeface="+mj-ea"/>
              <a:cs typeface="Arial"/>
            </a:endParaRPr>
          </a:p>
          <a:p>
            <a:pPr eaLnBrk="1" fontAlgn="auto" hangingPunct="1">
              <a:spcAft>
                <a:spcPts val="0"/>
              </a:spcAft>
              <a:buFont typeface="Arial" pitchFamily="-65" charset="0"/>
              <a:buNone/>
              <a:defRPr/>
            </a:pPr>
            <a:r>
              <a:rPr lang="en-US" sz="1600" b="1" dirty="0" smtClean="0">
                <a:latin typeface="Arial"/>
                <a:ea typeface="+mj-ea"/>
                <a:cs typeface="Arial"/>
              </a:rPr>
              <a:t> </a:t>
            </a:r>
            <a:endParaRPr lang="en-GB" sz="1600" b="1" dirty="0" smtClean="0">
              <a:latin typeface="Arial"/>
              <a:ea typeface="+mj-ea"/>
              <a:cs typeface="Arial"/>
            </a:endParaRPr>
          </a:p>
          <a:p>
            <a:pPr eaLnBrk="1" fontAlgn="auto" hangingPunct="1">
              <a:spcAft>
                <a:spcPts val="0"/>
              </a:spcAft>
              <a:buFont typeface="Arial" pitchFamily="-65" charset="0"/>
              <a:buNone/>
              <a:defRPr/>
            </a:pPr>
            <a:r>
              <a:rPr lang="en-US" sz="1600" b="1" dirty="0" smtClean="0">
                <a:latin typeface="Arial"/>
                <a:ea typeface="+mj-ea"/>
                <a:cs typeface="Arial"/>
              </a:rPr>
              <a:t> </a:t>
            </a:r>
            <a:endParaRPr lang="en-GB" sz="1600" b="1" dirty="0" smtClean="0">
              <a:latin typeface="Arial"/>
              <a:ea typeface="+mj-ea"/>
              <a:cs typeface="Arial"/>
            </a:endParaRPr>
          </a:p>
          <a:p>
            <a:pPr eaLnBrk="1" fontAlgn="auto" hangingPunct="1">
              <a:spcAft>
                <a:spcPts val="0"/>
              </a:spcAft>
              <a:buFont typeface="Arial" pitchFamily="-65" charset="0"/>
              <a:buNone/>
              <a:defRPr/>
            </a:pPr>
            <a:r>
              <a:rPr lang="en-US" sz="1600" b="1" dirty="0" smtClean="0">
                <a:latin typeface="Arial"/>
                <a:ea typeface="+mj-ea"/>
                <a:cs typeface="Arial"/>
              </a:rPr>
              <a:t> </a:t>
            </a:r>
            <a:endParaRPr lang="en-US" sz="1600" b="1" dirty="0" smtClean="0">
              <a:latin typeface="Arial"/>
              <a:ea typeface="+mn-ea"/>
              <a:cs typeface="Arial"/>
            </a:endParaRPr>
          </a:p>
        </p:txBody>
      </p:sp>
      <p:sp>
        <p:nvSpPr>
          <p:cNvPr id="65540" name="Content Placeholder 6"/>
          <p:cNvSpPr>
            <a:spLocks noGrp="1"/>
          </p:cNvSpPr>
          <p:nvPr>
            <p:ph sz="half" idx="2"/>
          </p:nvPr>
        </p:nvSpPr>
        <p:spPr>
          <a:xfrm>
            <a:off x="4419600" y="685800"/>
            <a:ext cx="4267200" cy="5287963"/>
          </a:xfrm>
        </p:spPr>
        <p:txBody>
          <a:bodyPr>
            <a:normAutofit lnSpcReduction="10000"/>
          </a:bodyPr>
          <a:lstStyle/>
          <a:p>
            <a:pPr eaLnBrk="1" hangingPunct="1">
              <a:buFont typeface="Arial" pitchFamily="-109" charset="0"/>
              <a:buNone/>
            </a:pPr>
            <a:r>
              <a:rPr lang="en-US" sz="1600" b="1" dirty="0" smtClean="0">
                <a:latin typeface="Arial" pitchFamily="-109" charset="0"/>
                <a:ea typeface="Arial" pitchFamily="-109" charset="0"/>
                <a:cs typeface="Arial" pitchFamily="-109" charset="0"/>
              </a:rPr>
              <a:t>5. Correction Hypothesis Time</a:t>
            </a:r>
            <a:endParaRPr lang="en-GB" sz="1600" b="1" dirty="0" smtClean="0">
              <a:latin typeface="Arial" pitchFamily="-109" charset="0"/>
              <a:ea typeface="Arial" pitchFamily="-109" charset="0"/>
              <a:cs typeface="Arial" pitchFamily="-109" charset="0"/>
            </a:endParaRPr>
          </a:p>
          <a:p>
            <a:pPr eaLnBrk="1" hangingPunct="1">
              <a:buFont typeface="Arial" pitchFamily="-109" charset="0"/>
              <a:buNone/>
            </a:pPr>
            <a:r>
              <a:rPr lang="en-US" sz="1600" b="1" dirty="0" smtClean="0">
                <a:latin typeface="Arial" pitchFamily="-109" charset="0"/>
                <a:ea typeface="Arial" pitchFamily="-109" charset="0"/>
                <a:cs typeface="Arial" pitchFamily="-109" charset="0"/>
              </a:rPr>
              <a:t> </a:t>
            </a:r>
            <a:endParaRPr lang="en-GB" sz="1600" b="1" dirty="0" smtClean="0">
              <a:latin typeface="Arial" pitchFamily="-109" charset="0"/>
              <a:ea typeface="Arial" pitchFamily="-109" charset="0"/>
              <a:cs typeface="Arial" pitchFamily="-109" charset="0"/>
            </a:endParaRPr>
          </a:p>
          <a:p>
            <a:pPr eaLnBrk="1" hangingPunct="1">
              <a:buFont typeface="Arial" pitchFamily="-109" charset="0"/>
              <a:buNone/>
            </a:pPr>
            <a:r>
              <a:rPr lang="en-US" sz="1600" b="1" dirty="0" smtClean="0">
                <a:latin typeface="Arial" pitchFamily="-109" charset="0"/>
                <a:ea typeface="Arial" pitchFamily="-109" charset="0"/>
                <a:cs typeface="Arial" pitchFamily="-109" charset="0"/>
              </a:rPr>
              <a:t>6. Quality Control Time</a:t>
            </a:r>
            <a:endParaRPr lang="en-GB" sz="1600" b="1" dirty="0" smtClean="0">
              <a:latin typeface="Arial" pitchFamily="-109" charset="0"/>
              <a:ea typeface="Arial" pitchFamily="-109" charset="0"/>
              <a:cs typeface="Arial" pitchFamily="-109" charset="0"/>
            </a:endParaRPr>
          </a:p>
          <a:p>
            <a:pPr eaLnBrk="1" hangingPunct="1">
              <a:buFont typeface="Arial" pitchFamily="-109" charset="0"/>
              <a:buNone/>
            </a:pPr>
            <a:r>
              <a:rPr lang="en-US" sz="1600" b="1" dirty="0" smtClean="0">
                <a:latin typeface="Arial" pitchFamily="-109" charset="0"/>
                <a:ea typeface="Arial" pitchFamily="-109" charset="0"/>
                <a:cs typeface="Arial" pitchFamily="-109" charset="0"/>
              </a:rPr>
              <a:t> </a:t>
            </a:r>
            <a:endParaRPr lang="en-GB" sz="1600" b="1" dirty="0" smtClean="0">
              <a:latin typeface="Arial" pitchFamily="-109" charset="0"/>
              <a:ea typeface="Arial" pitchFamily="-109" charset="0"/>
              <a:cs typeface="Arial" pitchFamily="-109" charset="0"/>
            </a:endParaRPr>
          </a:p>
          <a:p>
            <a:pPr eaLnBrk="1" hangingPunct="1">
              <a:buFont typeface="Arial" pitchFamily="-109" charset="0"/>
              <a:buNone/>
            </a:pPr>
            <a:r>
              <a:rPr lang="en-US" sz="1600" b="1" dirty="0" smtClean="0">
                <a:latin typeface="Arial" pitchFamily="-109" charset="0"/>
                <a:ea typeface="Arial" pitchFamily="-109" charset="0"/>
                <a:cs typeface="Arial" pitchFamily="-109" charset="0"/>
              </a:rPr>
              <a:t>7. Change Time</a:t>
            </a:r>
            <a:endParaRPr lang="en-GB" sz="1600" b="1" dirty="0" smtClean="0">
              <a:latin typeface="Arial" pitchFamily="-109" charset="0"/>
              <a:ea typeface="Arial" pitchFamily="-109" charset="0"/>
              <a:cs typeface="Arial" pitchFamily="-109" charset="0"/>
            </a:endParaRPr>
          </a:p>
          <a:p>
            <a:pPr eaLnBrk="1" hangingPunct="1">
              <a:buFont typeface="Arial" pitchFamily="-109" charset="0"/>
              <a:buNone/>
            </a:pPr>
            <a:r>
              <a:rPr lang="en-US" sz="1600" b="1" dirty="0" smtClean="0">
                <a:latin typeface="Arial" pitchFamily="-109" charset="0"/>
                <a:ea typeface="Arial" pitchFamily="-109" charset="0"/>
                <a:cs typeface="Arial" pitchFamily="-109" charset="0"/>
              </a:rPr>
              <a:t> </a:t>
            </a:r>
            <a:endParaRPr lang="en-GB" sz="1600" b="1" dirty="0" smtClean="0">
              <a:latin typeface="Arial" pitchFamily="-109" charset="0"/>
              <a:ea typeface="Arial" pitchFamily="-109" charset="0"/>
              <a:cs typeface="Arial" pitchFamily="-109" charset="0"/>
            </a:endParaRPr>
          </a:p>
          <a:p>
            <a:pPr eaLnBrk="1" hangingPunct="1">
              <a:buFont typeface="Arial" pitchFamily="-109" charset="0"/>
              <a:buNone/>
            </a:pPr>
            <a:r>
              <a:rPr lang="en-US" sz="1600" b="1" dirty="0" smtClean="0">
                <a:latin typeface="Arial" pitchFamily="-109" charset="0"/>
                <a:ea typeface="Arial" pitchFamily="-109" charset="0"/>
                <a:cs typeface="Arial" pitchFamily="-109" charset="0"/>
              </a:rPr>
              <a:t>8. Local Test Time</a:t>
            </a:r>
            <a:endParaRPr lang="en-GB" sz="1600" b="1" dirty="0" smtClean="0">
              <a:latin typeface="Arial" pitchFamily="-109" charset="0"/>
              <a:ea typeface="Arial" pitchFamily="-109" charset="0"/>
              <a:cs typeface="Arial" pitchFamily="-109" charset="0"/>
            </a:endParaRPr>
          </a:p>
          <a:p>
            <a:pPr eaLnBrk="1" hangingPunct="1">
              <a:buFont typeface="Arial" pitchFamily="-109" charset="0"/>
              <a:buNone/>
            </a:pPr>
            <a:r>
              <a:rPr lang="en-US" sz="1600" b="1" dirty="0" smtClean="0">
                <a:latin typeface="Arial" pitchFamily="-109" charset="0"/>
                <a:ea typeface="Arial" pitchFamily="-109" charset="0"/>
                <a:cs typeface="Arial" pitchFamily="-109" charset="0"/>
              </a:rPr>
              <a:t> </a:t>
            </a:r>
            <a:endParaRPr lang="en-GB" sz="1600" b="1" dirty="0" smtClean="0">
              <a:latin typeface="Arial" pitchFamily="-109" charset="0"/>
              <a:ea typeface="Arial" pitchFamily="-109" charset="0"/>
              <a:cs typeface="Arial" pitchFamily="-109" charset="0"/>
            </a:endParaRPr>
          </a:p>
          <a:p>
            <a:pPr eaLnBrk="1" hangingPunct="1">
              <a:buFont typeface="Arial" pitchFamily="-109" charset="0"/>
              <a:buNone/>
            </a:pPr>
            <a:r>
              <a:rPr lang="en-US" sz="1600" b="1" dirty="0" smtClean="0">
                <a:latin typeface="Arial" pitchFamily="-109" charset="0"/>
                <a:ea typeface="Arial" pitchFamily="-109" charset="0"/>
                <a:cs typeface="Arial" pitchFamily="-109" charset="0"/>
              </a:rPr>
              <a:t>9. Field Pilot Test Time</a:t>
            </a:r>
            <a:endParaRPr lang="en-GB" sz="1600" b="1" dirty="0" smtClean="0">
              <a:latin typeface="Arial" pitchFamily="-109" charset="0"/>
              <a:ea typeface="Arial" pitchFamily="-109" charset="0"/>
              <a:cs typeface="Arial" pitchFamily="-109" charset="0"/>
            </a:endParaRPr>
          </a:p>
          <a:p>
            <a:pPr eaLnBrk="1" hangingPunct="1">
              <a:buFont typeface="Arial" pitchFamily="-109" charset="0"/>
              <a:buNone/>
            </a:pPr>
            <a:r>
              <a:rPr lang="en-US" sz="1600" b="1" dirty="0" smtClean="0">
                <a:latin typeface="Arial" pitchFamily="-109" charset="0"/>
                <a:ea typeface="Arial" pitchFamily="-109" charset="0"/>
                <a:cs typeface="Arial" pitchFamily="-109" charset="0"/>
              </a:rPr>
              <a:t> </a:t>
            </a:r>
            <a:endParaRPr lang="en-GB" sz="1600" b="1" dirty="0" smtClean="0">
              <a:latin typeface="Arial" pitchFamily="-109" charset="0"/>
              <a:ea typeface="Arial" pitchFamily="-109" charset="0"/>
              <a:cs typeface="Arial" pitchFamily="-109" charset="0"/>
            </a:endParaRPr>
          </a:p>
          <a:p>
            <a:pPr eaLnBrk="1" hangingPunct="1">
              <a:buFont typeface="Arial" pitchFamily="-109" charset="0"/>
              <a:buNone/>
            </a:pPr>
            <a:r>
              <a:rPr lang="en-US" sz="1600" b="1" dirty="0" smtClean="0">
                <a:latin typeface="Arial" pitchFamily="-109" charset="0"/>
                <a:ea typeface="Arial" pitchFamily="-109" charset="0"/>
                <a:cs typeface="Arial" pitchFamily="-109" charset="0"/>
              </a:rPr>
              <a:t>10. Change Distribution Time</a:t>
            </a:r>
            <a:endParaRPr lang="en-GB" sz="1600" b="1" dirty="0" smtClean="0">
              <a:latin typeface="Arial" pitchFamily="-109" charset="0"/>
              <a:ea typeface="Arial" pitchFamily="-109" charset="0"/>
              <a:cs typeface="Arial" pitchFamily="-109" charset="0"/>
            </a:endParaRPr>
          </a:p>
          <a:p>
            <a:pPr eaLnBrk="1" hangingPunct="1">
              <a:buFont typeface="Arial" pitchFamily="-109" charset="0"/>
              <a:buNone/>
            </a:pPr>
            <a:r>
              <a:rPr lang="en-US" sz="1600" b="1" dirty="0" smtClean="0">
                <a:latin typeface="Arial" pitchFamily="-109" charset="0"/>
                <a:ea typeface="Arial" pitchFamily="-109" charset="0"/>
                <a:cs typeface="Arial" pitchFamily="-109" charset="0"/>
              </a:rPr>
              <a:t> </a:t>
            </a:r>
            <a:endParaRPr lang="en-GB" sz="1600" b="1" dirty="0" smtClean="0">
              <a:latin typeface="Arial" pitchFamily="-109" charset="0"/>
              <a:ea typeface="Arial" pitchFamily="-109" charset="0"/>
              <a:cs typeface="Arial" pitchFamily="-109" charset="0"/>
            </a:endParaRPr>
          </a:p>
          <a:p>
            <a:pPr eaLnBrk="1" hangingPunct="1">
              <a:buFont typeface="Arial" pitchFamily="-109" charset="0"/>
              <a:buNone/>
            </a:pPr>
            <a:r>
              <a:rPr lang="en-US" sz="1600" b="1" dirty="0" smtClean="0">
                <a:latin typeface="Arial" pitchFamily="-109" charset="0"/>
                <a:ea typeface="Arial" pitchFamily="-109" charset="0"/>
                <a:cs typeface="Arial" pitchFamily="-109" charset="0"/>
              </a:rPr>
              <a:t>11. Customer Installation Time</a:t>
            </a:r>
            <a:endParaRPr lang="en-GB" sz="1600" b="1" dirty="0" smtClean="0">
              <a:latin typeface="Arial" pitchFamily="-109" charset="0"/>
              <a:ea typeface="Arial" pitchFamily="-109" charset="0"/>
              <a:cs typeface="Arial" pitchFamily="-109" charset="0"/>
            </a:endParaRPr>
          </a:p>
          <a:p>
            <a:pPr eaLnBrk="1" hangingPunct="1">
              <a:buFont typeface="Arial" pitchFamily="-109" charset="0"/>
              <a:buNone/>
            </a:pPr>
            <a:r>
              <a:rPr lang="en-US" sz="1600" b="1" dirty="0" smtClean="0">
                <a:latin typeface="Arial" pitchFamily="-109" charset="0"/>
                <a:ea typeface="Arial" pitchFamily="-109" charset="0"/>
                <a:cs typeface="Arial" pitchFamily="-109" charset="0"/>
              </a:rPr>
              <a:t> </a:t>
            </a:r>
            <a:endParaRPr lang="en-GB" sz="1600" b="1" dirty="0" smtClean="0">
              <a:latin typeface="Arial" pitchFamily="-109" charset="0"/>
              <a:ea typeface="Arial" pitchFamily="-109" charset="0"/>
              <a:cs typeface="Arial" pitchFamily="-109" charset="0"/>
            </a:endParaRPr>
          </a:p>
          <a:p>
            <a:pPr eaLnBrk="1" hangingPunct="1">
              <a:buFont typeface="Arial" pitchFamily="-109" charset="0"/>
              <a:buNone/>
            </a:pPr>
            <a:r>
              <a:rPr lang="en-US" sz="1600" b="1" dirty="0" smtClean="0">
                <a:latin typeface="Arial" pitchFamily="-109" charset="0"/>
                <a:ea typeface="Arial" pitchFamily="-109" charset="0"/>
                <a:cs typeface="Arial" pitchFamily="-109" charset="0"/>
              </a:rPr>
              <a:t>12. Customer Damage Analysis Time</a:t>
            </a:r>
          </a:p>
          <a:p>
            <a:pPr eaLnBrk="1" hangingPunct="1">
              <a:buFont typeface="Arial" pitchFamily="-109" charset="0"/>
              <a:buNone/>
            </a:pPr>
            <a:endParaRPr lang="en-US" sz="1600" b="1" dirty="0" smtClean="0">
              <a:latin typeface="Arial" pitchFamily="-109" charset="0"/>
              <a:ea typeface="Arial" pitchFamily="-109" charset="0"/>
              <a:cs typeface="Arial" pitchFamily="-109" charset="0"/>
            </a:endParaRPr>
          </a:p>
          <a:p>
            <a:pPr eaLnBrk="1" hangingPunct="1">
              <a:buFont typeface="Arial" pitchFamily="-109" charset="0"/>
              <a:buNone/>
            </a:pPr>
            <a:r>
              <a:rPr lang="en-US" sz="1600" b="1" dirty="0" smtClean="0">
                <a:latin typeface="Arial" pitchFamily="-109" charset="0"/>
                <a:ea typeface="Arial" pitchFamily="-109" charset="0"/>
                <a:cs typeface="Arial" pitchFamily="-109" charset="0"/>
              </a:rPr>
              <a:t>13. Customer Level Recovery Time</a:t>
            </a:r>
            <a:endParaRPr lang="en-GB" sz="1600" b="1" dirty="0" smtClean="0">
              <a:latin typeface="Arial" pitchFamily="-109" charset="0"/>
              <a:ea typeface="Arial" pitchFamily="-109" charset="0"/>
              <a:cs typeface="Arial" pitchFamily="-109" charset="0"/>
            </a:endParaRPr>
          </a:p>
          <a:p>
            <a:pPr eaLnBrk="1" hangingPunct="1">
              <a:buFont typeface="Arial" pitchFamily="-109" charset="0"/>
              <a:buNone/>
            </a:pPr>
            <a:r>
              <a:rPr lang="en-US" sz="1600" b="1" dirty="0" smtClean="0">
                <a:latin typeface="Arial" pitchFamily="-109" charset="0"/>
                <a:ea typeface="Arial" pitchFamily="-109" charset="0"/>
                <a:cs typeface="Arial" pitchFamily="-109" charset="0"/>
              </a:rPr>
              <a:t> </a:t>
            </a:r>
            <a:endParaRPr lang="en-GB" sz="1600" b="1" dirty="0" smtClean="0">
              <a:latin typeface="Arial" pitchFamily="-109" charset="0"/>
              <a:ea typeface="Arial" pitchFamily="-109" charset="0"/>
              <a:cs typeface="Arial" pitchFamily="-109" charset="0"/>
            </a:endParaRPr>
          </a:p>
          <a:p>
            <a:pPr eaLnBrk="1" hangingPunct="1">
              <a:buFont typeface="Arial" pitchFamily="-109" charset="0"/>
              <a:buNone/>
            </a:pPr>
            <a:r>
              <a:rPr lang="en-US" sz="1600" b="1" dirty="0" smtClean="0">
                <a:latin typeface="Arial" pitchFamily="-109" charset="0"/>
                <a:ea typeface="Arial" pitchFamily="-109" charset="0"/>
                <a:cs typeface="Arial" pitchFamily="-109" charset="0"/>
              </a:rPr>
              <a:t>14. Customer QC of Recovery Time</a:t>
            </a:r>
            <a:endParaRPr lang="en-GB" sz="1600" b="1" dirty="0" smtClean="0">
              <a:latin typeface="Arial" pitchFamily="-109" charset="0"/>
              <a:ea typeface="Arial" pitchFamily="-109" charset="0"/>
              <a:cs typeface="Arial" pitchFamily="-109" charset="0"/>
            </a:endParaRPr>
          </a:p>
          <a:p>
            <a:endParaRPr lang="en-US" sz="1600" b="1" dirty="0" smtClean="0">
              <a:latin typeface="Arial" pitchFamily="-109" charset="0"/>
              <a:ea typeface="Arial" pitchFamily="-109" charset="0"/>
              <a:cs typeface="Arial" pitchFamily="-109" charset="0"/>
            </a:endParaRPr>
          </a:p>
        </p:txBody>
      </p:sp>
      <p:sp>
        <p:nvSpPr>
          <p:cNvPr id="4" name="Date Placeholder 3"/>
          <p:cNvSpPr>
            <a:spLocks noGrp="1"/>
          </p:cNvSpPr>
          <p:nvPr>
            <p:ph type="dt" sz="quarter" idx="10"/>
          </p:nvPr>
        </p:nvSpPr>
        <p:spPr/>
        <p:txBody>
          <a:bodyPr/>
          <a:lstStyle/>
          <a:p>
            <a:pPr>
              <a:defRPr/>
            </a:pPr>
            <a:fld id="{491E07AC-6602-3D4E-B7E9-CB0B8F3BC779}" type="datetime4">
              <a:rPr lang="en-US"/>
              <a:pPr>
                <a:defRPr/>
              </a:pPr>
              <a:t>April 16, 2015</a:t>
            </a:fld>
            <a:endParaRPr lang="en-US"/>
          </a:p>
        </p:txBody>
      </p:sp>
      <p:sp>
        <p:nvSpPr>
          <p:cNvPr id="65542" name="Footer Placeholder 5"/>
          <p:cNvSpPr>
            <a:spLocks noGrp="1"/>
          </p:cNvSpPr>
          <p:nvPr>
            <p:ph type="ftr" sz="quarter" idx="11"/>
          </p:nvPr>
        </p:nvSpPr>
        <p:spPr bwMode="auto">
          <a:noFill/>
          <a:ln>
            <a:miter lim="800000"/>
            <a:headEnd/>
            <a:tailEnd/>
          </a:ln>
        </p:spPr>
        <p:txBody>
          <a:bodyPr/>
          <a:lstStyle/>
          <a:p>
            <a:r>
              <a:rPr lang="en-US" smtClean="0">
                <a:latin typeface="Calibri" pitchFamily="-109" charset="0"/>
                <a:ea typeface="ＭＳ Ｐゴシック" pitchFamily="-109" charset="-128"/>
                <a:cs typeface="ＭＳ Ｐゴシック" pitchFamily="-109" charset="-128"/>
              </a:rPr>
              <a:t>www.gilb.com</a:t>
            </a:r>
          </a:p>
        </p:txBody>
      </p:sp>
      <p:sp>
        <p:nvSpPr>
          <p:cNvPr id="5" name="Slide Number Placeholder 4"/>
          <p:cNvSpPr>
            <a:spLocks noGrp="1"/>
          </p:cNvSpPr>
          <p:nvPr>
            <p:ph type="sldNum" sz="quarter" idx="12"/>
          </p:nvPr>
        </p:nvSpPr>
        <p:spPr/>
        <p:txBody>
          <a:bodyPr/>
          <a:lstStyle/>
          <a:p>
            <a:pPr>
              <a:defRPr/>
            </a:pPr>
            <a:fld id="{54C8DA94-5DD9-0842-919E-54CA33F4AC66}" type="slidenum">
              <a:rPr lang="en-US" smtClean="0"/>
              <a:pPr>
                <a:defRPr/>
              </a:pPr>
              <a:t>67</a:t>
            </a:fld>
            <a:endParaRPr lang="en-US"/>
          </a:p>
        </p:txBody>
      </p:sp>
      <p:pic>
        <p:nvPicPr>
          <p:cNvPr id="65544" name="Picture 7" descr="splitarray.gif"/>
          <p:cNvPicPr>
            <a:picLocks noChangeAspect="1"/>
          </p:cNvPicPr>
          <p:nvPr/>
        </p:nvPicPr>
        <p:blipFill>
          <a:blip r:embed="rId3"/>
          <a:srcRect/>
          <a:stretch>
            <a:fillRect/>
          </a:stretch>
        </p:blipFill>
        <p:spPr bwMode="auto">
          <a:xfrm>
            <a:off x="6929438" y="1371600"/>
            <a:ext cx="2214562" cy="1720850"/>
          </a:xfrm>
          <a:prstGeom prst="rect">
            <a:avLst/>
          </a:prstGeom>
          <a:noFill/>
          <a:ln w="9525">
            <a:noFill/>
            <a:miter lim="800000"/>
            <a:headEnd/>
            <a:tailEnd/>
          </a:ln>
        </p:spPr>
      </p:pic>
      <p:sp>
        <p:nvSpPr>
          <p:cNvPr id="2" name="TextBox 1"/>
          <p:cNvSpPr txBox="1"/>
          <p:nvPr/>
        </p:nvSpPr>
        <p:spPr>
          <a:xfrm>
            <a:off x="4380734" y="5825075"/>
            <a:ext cx="4763266" cy="923330"/>
          </a:xfrm>
          <a:prstGeom prst="rect">
            <a:avLst/>
          </a:prstGeom>
          <a:noFill/>
        </p:spPr>
        <p:txBody>
          <a:bodyPr wrap="square" rtlCol="0">
            <a:spAutoFit/>
          </a:bodyPr>
          <a:lstStyle/>
          <a:p>
            <a:pPr algn="ctr"/>
            <a:r>
              <a:rPr lang="en-GB" dirty="0" smtClean="0">
                <a:solidFill>
                  <a:srgbClr val="FFFF00"/>
                </a:solidFill>
              </a:rPr>
              <a:t>Source: Competitive Engineering </a:t>
            </a:r>
            <a:r>
              <a:rPr lang="en-GB" dirty="0" err="1" smtClean="0">
                <a:solidFill>
                  <a:srgbClr val="FFFF00"/>
                </a:solidFill>
              </a:rPr>
              <a:t>Ch</a:t>
            </a:r>
            <a:r>
              <a:rPr lang="en-GB" dirty="0" smtClean="0">
                <a:solidFill>
                  <a:srgbClr val="FFFF00"/>
                </a:solidFill>
              </a:rPr>
              <a:t> 5</a:t>
            </a:r>
          </a:p>
          <a:p>
            <a:pPr algn="ctr"/>
            <a:r>
              <a:rPr lang="en-GB" dirty="0" smtClean="0">
                <a:solidFill>
                  <a:srgbClr val="FFFF00"/>
                </a:solidFill>
              </a:rPr>
              <a:t> &amp; </a:t>
            </a:r>
            <a:r>
              <a:rPr lang="en-GB" dirty="0" err="1" smtClean="0">
                <a:solidFill>
                  <a:srgbClr val="FFFF00"/>
                </a:solidFill>
              </a:rPr>
              <a:t>Ireson</a:t>
            </a:r>
            <a:r>
              <a:rPr lang="en-GB" dirty="0" smtClean="0">
                <a:solidFill>
                  <a:srgbClr val="FFFF00"/>
                </a:solidFill>
              </a:rPr>
              <a:t> (ed.) Reliability Handbook, 1966</a:t>
            </a:r>
            <a:endParaRPr lang="en-GB" dirty="0">
              <a:solidFill>
                <a:srgbClr val="FFFF00"/>
              </a:solidFill>
            </a:endParaRPr>
          </a:p>
        </p:txBody>
      </p:sp>
    </p:spTree>
    <p:extLst>
      <p:ext uri="{BB962C8B-B14F-4D97-AF65-F5344CB8AC3E}">
        <p14:creationId xmlns:p14="http://schemas.microsoft.com/office/powerpoint/2010/main" val="17035854"/>
      </p:ext>
    </p:extLst>
  </p:cSld>
  <p:clrMapOvr>
    <a:masterClrMapping/>
  </p:clrMapOvr>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a:xfrm>
            <a:off x="612774" y="164405"/>
            <a:ext cx="8074025" cy="487363"/>
          </a:xfrm>
        </p:spPr>
        <p:txBody>
          <a:bodyPr>
            <a:normAutofit fontScale="90000"/>
          </a:bodyPr>
          <a:lstStyle/>
          <a:p>
            <a:pPr algn="ctr"/>
            <a:r>
              <a:rPr lang="en-US" sz="3100" dirty="0" smtClean="0">
                <a:latin typeface="Arial Black"/>
                <a:ea typeface="ＭＳ Ｐゴシック" pitchFamily="-109" charset="-128"/>
                <a:cs typeface="Arial Black"/>
              </a:rPr>
              <a:t>An Example of Specifying 1 Attribute</a:t>
            </a:r>
            <a:br>
              <a:rPr lang="en-US" sz="3100" dirty="0" smtClean="0">
                <a:latin typeface="Arial Black"/>
                <a:ea typeface="ＭＳ Ｐゴシック" pitchFamily="-109" charset="-128"/>
                <a:cs typeface="Arial Black"/>
              </a:rPr>
            </a:br>
            <a:r>
              <a:rPr lang="en-US" sz="3100" dirty="0" smtClean="0">
                <a:latin typeface="Arial Black"/>
                <a:ea typeface="ＭＳ Ｐゴシック" pitchFamily="-109" charset="-128"/>
                <a:cs typeface="Arial Black"/>
              </a:rPr>
              <a:t> in ‘</a:t>
            </a:r>
            <a:r>
              <a:rPr lang="en-US" sz="3100" dirty="0" err="1" smtClean="0">
                <a:latin typeface="Arial Black"/>
                <a:ea typeface="ＭＳ Ｐゴシック" pitchFamily="-109" charset="-128"/>
                <a:cs typeface="Arial Black"/>
              </a:rPr>
              <a:t>Planguage</a:t>
            </a:r>
            <a:r>
              <a:rPr lang="en-US" sz="3600" dirty="0" smtClean="0">
                <a:latin typeface="Arial Black"/>
                <a:ea typeface="ＭＳ Ｐゴシック" pitchFamily="-109" charset="-128"/>
                <a:cs typeface="Arial Black"/>
              </a:rPr>
              <a:t>’</a:t>
            </a:r>
            <a:endParaRPr lang="en-US" sz="3600" dirty="0" smtClean="0">
              <a:solidFill>
                <a:srgbClr val="0000FF"/>
              </a:solidFill>
              <a:latin typeface="Arial Black"/>
              <a:ea typeface="ＭＳ Ｐゴシック" pitchFamily="-109" charset="-128"/>
              <a:cs typeface="Arial Black"/>
            </a:endParaRPr>
          </a:p>
        </p:txBody>
      </p:sp>
      <p:sp>
        <p:nvSpPr>
          <p:cNvPr id="52227" name="Content Placeholder 2"/>
          <p:cNvSpPr>
            <a:spLocks noGrp="1"/>
          </p:cNvSpPr>
          <p:nvPr>
            <p:ph idx="1"/>
          </p:nvPr>
        </p:nvSpPr>
        <p:spPr>
          <a:xfrm>
            <a:off x="457200" y="609600"/>
            <a:ext cx="8686800" cy="6172200"/>
          </a:xfrm>
        </p:spPr>
        <p:txBody>
          <a:bodyPr>
            <a:normAutofit fontScale="92500" lnSpcReduction="20000"/>
          </a:bodyPr>
          <a:lstStyle/>
          <a:p>
            <a:pPr>
              <a:buFontTx/>
              <a:buNone/>
            </a:pPr>
            <a:r>
              <a:rPr lang="en-US" sz="1800" b="1" i="1" u="sng" dirty="0" smtClean="0">
                <a:ea typeface="ＭＳ Ｐゴシック" pitchFamily="-109" charset="-128"/>
                <a:cs typeface="ＭＳ Ｐゴシック" pitchFamily="-109" charset="-128"/>
              </a:rPr>
              <a:t>Restore Speed</a:t>
            </a:r>
            <a:r>
              <a:rPr lang="en-US" sz="1800" b="1" i="1" dirty="0" smtClean="0">
                <a:ea typeface="ＭＳ Ｐゴシック" pitchFamily="-109" charset="-128"/>
                <a:cs typeface="ＭＳ Ｐゴシック" pitchFamily="-109" charset="-128"/>
              </a:rPr>
              <a:t>: </a:t>
            </a:r>
          </a:p>
          <a:p>
            <a:pPr>
              <a:buFontTx/>
              <a:buNone/>
            </a:pPr>
            <a:r>
              <a:rPr lang="en-US" sz="1800" b="1" i="1" dirty="0" smtClean="0">
                <a:ea typeface="ＭＳ Ｐゴシック" pitchFamily="-109" charset="-128"/>
                <a:cs typeface="ＭＳ Ｐゴシック" pitchFamily="-109" charset="-128"/>
              </a:rPr>
              <a:t>Type</a:t>
            </a:r>
            <a:r>
              <a:rPr lang="en-US" sz="1800" i="1" dirty="0" smtClean="0">
                <a:ea typeface="ＭＳ Ｐゴシック" pitchFamily="-109" charset="-128"/>
                <a:cs typeface="ＭＳ Ｐゴシック" pitchFamily="-109" charset="-128"/>
              </a:rPr>
              <a:t>: Software Quality Requirement.  </a:t>
            </a:r>
            <a:r>
              <a:rPr lang="en-US" sz="1800" b="1" i="1" dirty="0" smtClean="0">
                <a:ea typeface="ＭＳ Ｐゴシック" pitchFamily="-109" charset="-128"/>
                <a:cs typeface="ＭＳ Ｐゴシック" pitchFamily="-109" charset="-128"/>
              </a:rPr>
              <a:t>Version</a:t>
            </a:r>
            <a:r>
              <a:rPr lang="en-US" sz="1800" i="1" dirty="0" smtClean="0">
                <a:ea typeface="ＭＳ Ｐゴシック" pitchFamily="-109" charset="-128"/>
                <a:cs typeface="ＭＳ Ｐゴシック" pitchFamily="-109" charset="-128"/>
              </a:rPr>
              <a:t>: 25 October 2007.</a:t>
            </a:r>
            <a:endParaRPr lang="en-GB" sz="1800" i="1" dirty="0" smtClean="0">
              <a:ea typeface="ＭＳ Ｐゴシック" pitchFamily="-109" charset="-128"/>
              <a:cs typeface="ＭＳ Ｐゴシック" pitchFamily="-109" charset="-128"/>
            </a:endParaRPr>
          </a:p>
          <a:p>
            <a:pPr>
              <a:buFontTx/>
              <a:buNone/>
            </a:pPr>
            <a:r>
              <a:rPr lang="en-US" sz="1800" b="1" i="1" dirty="0" smtClean="0">
                <a:ea typeface="ＭＳ Ｐゴシック" pitchFamily="-109" charset="-128"/>
                <a:cs typeface="ＭＳ Ｐゴシック" pitchFamily="-109" charset="-128"/>
              </a:rPr>
              <a:t>Part of</a:t>
            </a:r>
            <a:r>
              <a:rPr lang="en-US" sz="1800" i="1" dirty="0" smtClean="0">
                <a:ea typeface="ＭＳ Ｐゴシック" pitchFamily="-109" charset="-128"/>
                <a:cs typeface="ＭＳ Ｐゴシック" pitchFamily="-109" charset="-128"/>
              </a:rPr>
              <a:t>: Rock Solid Robustness</a:t>
            </a:r>
            <a:r>
              <a:rPr lang="en-US" sz="1800" b="1" i="1" dirty="0" smtClean="0">
                <a:ea typeface="ＭＳ Ｐゴシック" pitchFamily="-109" charset="-128"/>
                <a:cs typeface="ＭＳ Ｐゴシック" pitchFamily="-109" charset="-128"/>
              </a:rPr>
              <a:t> </a:t>
            </a:r>
            <a:endParaRPr lang="en-GB" sz="1800" i="1" dirty="0" smtClean="0">
              <a:ea typeface="ＭＳ Ｐゴシック" pitchFamily="-109" charset="-128"/>
              <a:cs typeface="ＭＳ Ｐゴシック" pitchFamily="-109" charset="-128"/>
            </a:endParaRPr>
          </a:p>
          <a:p>
            <a:pPr>
              <a:buFontTx/>
              <a:buNone/>
            </a:pPr>
            <a:r>
              <a:rPr lang="en-US" sz="1800" b="1" i="1" dirty="0" smtClean="0">
                <a:ea typeface="ＭＳ Ｐゴシック" pitchFamily="-109" charset="-128"/>
                <a:cs typeface="ＭＳ Ｐゴシック" pitchFamily="-109" charset="-128"/>
              </a:rPr>
              <a:t>Ambition</a:t>
            </a:r>
            <a:r>
              <a:rPr lang="en-US" sz="1800" i="1" dirty="0" smtClean="0">
                <a:ea typeface="ＭＳ Ｐゴシック" pitchFamily="-109" charset="-128"/>
                <a:cs typeface="ＭＳ Ｐゴシック" pitchFamily="-109" charset="-128"/>
              </a:rPr>
              <a:t>: Should an error occur (or the user otherwise desire to do so), the system shall be able to restore the system to a previously saved state in less than 10 minutes. &lt;-6.1.2 HFA.</a:t>
            </a:r>
            <a:endParaRPr lang="en-GB" sz="1800" i="1" dirty="0" smtClean="0">
              <a:ea typeface="ＭＳ Ｐゴシック" pitchFamily="-109" charset="-128"/>
              <a:cs typeface="ＭＳ Ｐゴシック" pitchFamily="-109" charset="-128"/>
            </a:endParaRPr>
          </a:p>
          <a:p>
            <a:pPr>
              <a:buFontTx/>
              <a:buNone/>
            </a:pPr>
            <a:r>
              <a:rPr lang="en-US" sz="1800" b="1" dirty="0" smtClean="0">
                <a:ea typeface="ＭＳ Ｐゴシック" pitchFamily="-109" charset="-128"/>
                <a:cs typeface="ＭＳ Ｐゴシック" pitchFamily="-109" charset="-128"/>
              </a:rPr>
              <a:t>Scale</a:t>
            </a:r>
            <a:r>
              <a:rPr lang="en-US" sz="1800" dirty="0" smtClean="0">
                <a:ea typeface="ＭＳ Ｐゴシック" pitchFamily="-109" charset="-128"/>
                <a:cs typeface="ＭＳ Ｐゴシック" pitchFamily="-109" charset="-128"/>
              </a:rPr>
              <a:t>:  Duration from Initiation of Restore to Complete and verified state of a defined [Previous: Default =  Immediately Previous]] saved state.</a:t>
            </a:r>
            <a:endParaRPr lang="en-GB" sz="1800" dirty="0" smtClean="0">
              <a:ea typeface="ＭＳ Ｐゴシック" pitchFamily="-109" charset="-128"/>
              <a:cs typeface="ＭＳ Ｐゴシック" pitchFamily="-109" charset="-128"/>
            </a:endParaRPr>
          </a:p>
          <a:p>
            <a:pPr>
              <a:buFontTx/>
              <a:buNone/>
            </a:pPr>
            <a:r>
              <a:rPr lang="en-US" sz="1800" dirty="0" smtClean="0">
                <a:ea typeface="ＭＳ Ｐゴシック" pitchFamily="-109" charset="-128"/>
                <a:cs typeface="ＭＳ Ｐゴシック" pitchFamily="-109" charset="-128"/>
              </a:rPr>
              <a:t> </a:t>
            </a:r>
            <a:r>
              <a:rPr lang="en-US" sz="1800" b="1" u="sng" dirty="0" smtClean="0">
                <a:ea typeface="ＭＳ Ｐゴシック" pitchFamily="-109" charset="-128"/>
                <a:cs typeface="ＭＳ Ｐゴシック" pitchFamily="-109" charset="-128"/>
              </a:rPr>
              <a:t>Initiation</a:t>
            </a:r>
            <a:r>
              <a:rPr lang="en-US" sz="1800" dirty="0" smtClean="0">
                <a:ea typeface="ＭＳ Ｐゴシック" pitchFamily="-109" charset="-128"/>
                <a:cs typeface="ＭＳ Ｐゴシック" pitchFamily="-109" charset="-128"/>
              </a:rPr>
              <a:t>: defined as {Operator Initiation, System Initiation, ?}. Default = Any.</a:t>
            </a:r>
            <a:endParaRPr lang="en-GB" sz="1800" dirty="0" smtClean="0">
              <a:ea typeface="ＭＳ Ｐゴシック" pitchFamily="-109" charset="-128"/>
              <a:cs typeface="ＭＳ Ｐゴシック" pitchFamily="-109" charset="-128"/>
            </a:endParaRPr>
          </a:p>
          <a:p>
            <a:pPr>
              <a:buFontTx/>
              <a:buNone/>
            </a:pPr>
            <a:r>
              <a:rPr lang="en-US" sz="3800" b="1" dirty="0" smtClean="0">
                <a:solidFill>
                  <a:srgbClr val="0000FF"/>
                </a:solidFill>
                <a:ea typeface="ＭＳ Ｐゴシック" pitchFamily="-109" charset="-128"/>
                <a:cs typeface="ＭＳ Ｐゴシック" pitchFamily="-109" charset="-128"/>
              </a:rPr>
              <a:t>Goal</a:t>
            </a:r>
            <a:r>
              <a:rPr lang="en-US" sz="3800" dirty="0" smtClean="0">
                <a:solidFill>
                  <a:srgbClr val="0000FF"/>
                </a:solidFill>
                <a:ea typeface="ＭＳ Ｐゴシック" pitchFamily="-109" charset="-128"/>
                <a:cs typeface="ＭＳ Ｐゴシック" pitchFamily="-109" charset="-128"/>
              </a:rPr>
              <a:t> [ Initial and all subsequent released and </a:t>
            </a:r>
            <a:r>
              <a:rPr lang="en-US" sz="3800" dirty="0" err="1" smtClean="0">
                <a:solidFill>
                  <a:srgbClr val="0000FF"/>
                </a:solidFill>
                <a:ea typeface="ＭＳ Ｐゴシック" pitchFamily="-109" charset="-128"/>
                <a:cs typeface="ＭＳ Ｐゴシック" pitchFamily="-109" charset="-128"/>
              </a:rPr>
              <a:t>Evo</a:t>
            </a:r>
            <a:r>
              <a:rPr lang="en-US" sz="3800" dirty="0" smtClean="0">
                <a:solidFill>
                  <a:srgbClr val="0000FF"/>
                </a:solidFill>
                <a:ea typeface="ＭＳ Ｐゴシック" pitchFamily="-109" charset="-128"/>
                <a:cs typeface="ＭＳ Ｐゴシック" pitchFamily="-109" charset="-128"/>
              </a:rPr>
              <a:t> steps]  </a:t>
            </a:r>
            <a:r>
              <a:rPr lang="en-US" sz="3800" dirty="0" smtClean="0">
                <a:solidFill>
                  <a:srgbClr val="0000FF"/>
                </a:solidFill>
                <a:latin typeface="Arial"/>
                <a:ea typeface="Braggadocio" pitchFamily="-109" charset="0"/>
                <a:cs typeface="Arial"/>
              </a:rPr>
              <a:t>1</a:t>
            </a:r>
            <a:r>
              <a:rPr lang="en-US" sz="3800" dirty="0" smtClean="0">
                <a:solidFill>
                  <a:srgbClr val="0000FF"/>
                </a:solidFill>
                <a:ea typeface="ＭＳ Ｐゴシック" pitchFamily="-109" charset="-128"/>
                <a:cs typeface="ＭＳ Ｐゴシック" pitchFamily="-109" charset="-128"/>
              </a:rPr>
              <a:t> minute?</a:t>
            </a:r>
            <a:endParaRPr lang="en-GB" sz="3800" dirty="0" smtClean="0">
              <a:solidFill>
                <a:srgbClr val="0000FF"/>
              </a:solidFill>
              <a:ea typeface="ＭＳ Ｐゴシック" pitchFamily="-109" charset="-128"/>
              <a:cs typeface="ＭＳ Ｐゴシック" pitchFamily="-109" charset="-128"/>
            </a:endParaRPr>
          </a:p>
          <a:p>
            <a:pPr>
              <a:buFontTx/>
              <a:buNone/>
            </a:pPr>
            <a:r>
              <a:rPr lang="en-US" sz="3800" b="1" dirty="0" smtClean="0">
                <a:solidFill>
                  <a:srgbClr val="C0504D"/>
                </a:solidFill>
                <a:ea typeface="ＭＳ Ｐゴシック" pitchFamily="-109" charset="-128"/>
                <a:cs typeface="ＭＳ Ｐゴシック" pitchFamily="-109" charset="-128"/>
              </a:rPr>
              <a:t>Fail</a:t>
            </a:r>
            <a:r>
              <a:rPr lang="en-US" sz="3800" dirty="0" smtClean="0">
                <a:solidFill>
                  <a:srgbClr val="C0504D"/>
                </a:solidFill>
                <a:ea typeface="ＭＳ Ｐゴシック" pitchFamily="-109" charset="-128"/>
                <a:cs typeface="ＭＳ Ｐゴシック" pitchFamily="-109" charset="-128"/>
              </a:rPr>
              <a:t> [ Initial and all subsequent released and </a:t>
            </a:r>
            <a:r>
              <a:rPr lang="en-US" sz="3800" dirty="0" err="1" smtClean="0">
                <a:solidFill>
                  <a:srgbClr val="C0504D"/>
                </a:solidFill>
                <a:ea typeface="ＭＳ Ｐゴシック" pitchFamily="-109" charset="-128"/>
                <a:cs typeface="ＭＳ Ｐゴシック" pitchFamily="-109" charset="-128"/>
              </a:rPr>
              <a:t>Evo</a:t>
            </a:r>
            <a:r>
              <a:rPr lang="en-US" sz="3800" dirty="0" smtClean="0">
                <a:solidFill>
                  <a:srgbClr val="C0504D"/>
                </a:solidFill>
                <a:ea typeface="ＭＳ Ｐゴシック" pitchFamily="-109" charset="-128"/>
                <a:cs typeface="ＭＳ Ｐゴシック" pitchFamily="-109" charset="-128"/>
              </a:rPr>
              <a:t> steps]  </a:t>
            </a:r>
            <a:r>
              <a:rPr lang="en-US" sz="3800" dirty="0" smtClean="0">
                <a:solidFill>
                  <a:srgbClr val="C0504D"/>
                </a:solidFill>
                <a:latin typeface="Arial"/>
                <a:ea typeface="Braggadocio" pitchFamily="-109" charset="0"/>
                <a:cs typeface="Arial"/>
              </a:rPr>
              <a:t>10</a:t>
            </a:r>
            <a:r>
              <a:rPr lang="en-US" sz="3800" dirty="0" smtClean="0">
                <a:solidFill>
                  <a:srgbClr val="C0504D"/>
                </a:solidFill>
                <a:ea typeface="ＭＳ Ｐゴシック" pitchFamily="-109" charset="-128"/>
                <a:cs typeface="ＭＳ Ｐゴシック" pitchFamily="-109" charset="-128"/>
              </a:rPr>
              <a:t> minutes. &lt;- 6.1.2 HFA</a:t>
            </a:r>
            <a:endParaRPr lang="en-GB" sz="3800" dirty="0" smtClean="0">
              <a:solidFill>
                <a:srgbClr val="C0504D"/>
              </a:solidFill>
              <a:ea typeface="ＭＳ Ｐゴシック" pitchFamily="-109" charset="-128"/>
              <a:cs typeface="ＭＳ Ｐゴシック" pitchFamily="-109" charset="-128"/>
            </a:endParaRPr>
          </a:p>
          <a:p>
            <a:pPr>
              <a:buFontTx/>
              <a:buNone/>
            </a:pPr>
            <a:r>
              <a:rPr lang="en-US" sz="3800" b="1" dirty="0" smtClean="0">
                <a:solidFill>
                  <a:srgbClr val="C0504D"/>
                </a:solidFill>
                <a:ea typeface="ＭＳ Ｐゴシック" pitchFamily="-109" charset="-128"/>
                <a:cs typeface="ＭＳ Ｐゴシック" pitchFamily="-109" charset="-128"/>
              </a:rPr>
              <a:t>Catastrophe</a:t>
            </a:r>
            <a:r>
              <a:rPr lang="en-US" sz="3800" dirty="0" smtClean="0">
                <a:solidFill>
                  <a:srgbClr val="C0504D"/>
                </a:solidFill>
                <a:ea typeface="ＭＳ Ｐゴシック" pitchFamily="-109" charset="-128"/>
                <a:cs typeface="ＭＳ Ｐゴシック" pitchFamily="-109" charset="-128"/>
              </a:rPr>
              <a:t>: </a:t>
            </a:r>
            <a:r>
              <a:rPr lang="en-US" sz="3800" dirty="0" smtClean="0">
                <a:solidFill>
                  <a:srgbClr val="C0504D"/>
                </a:solidFill>
                <a:latin typeface="Arial"/>
                <a:ea typeface="Braggadocio" pitchFamily="-109" charset="0"/>
                <a:cs typeface="Arial"/>
              </a:rPr>
              <a:t>100</a:t>
            </a:r>
            <a:r>
              <a:rPr lang="en-US" sz="3800" dirty="0" smtClean="0">
                <a:solidFill>
                  <a:srgbClr val="C0504D"/>
                </a:solidFill>
                <a:latin typeface="Braggadocio" pitchFamily="-109" charset="0"/>
                <a:ea typeface="Braggadocio" pitchFamily="-109" charset="0"/>
                <a:cs typeface="Braggadocio" pitchFamily="-109" charset="0"/>
              </a:rPr>
              <a:t> </a:t>
            </a:r>
            <a:r>
              <a:rPr lang="en-US" sz="3800" dirty="0" smtClean="0">
                <a:solidFill>
                  <a:srgbClr val="C0504D"/>
                </a:solidFill>
                <a:ea typeface="ＭＳ Ｐゴシック" pitchFamily="-109" charset="-128"/>
                <a:cs typeface="ＭＳ Ｐゴシック" pitchFamily="-109" charset="-128"/>
              </a:rPr>
              <a:t>minutes.</a:t>
            </a:r>
            <a:endParaRPr lang="en-GB" sz="3800" dirty="0" smtClean="0">
              <a:solidFill>
                <a:srgbClr val="C0504D"/>
              </a:solidFill>
              <a:ea typeface="ＭＳ Ｐゴシック" pitchFamily="-109" charset="-128"/>
              <a:cs typeface="ＭＳ Ｐゴシック" pitchFamily="-109" charset="-128"/>
            </a:endParaRPr>
          </a:p>
          <a:p>
            <a:pPr>
              <a:buFontTx/>
              <a:buNone/>
            </a:pPr>
            <a:endParaRPr lang="en-GB" sz="2400" i="1" dirty="0" smtClean="0">
              <a:ea typeface="ＭＳ Ｐゴシック" pitchFamily="-109" charset="-128"/>
              <a:cs typeface="ＭＳ Ｐゴシック" pitchFamily="-109" charset="-128"/>
            </a:endParaRPr>
          </a:p>
          <a:p>
            <a:pPr>
              <a:buFontTx/>
              <a:buNone/>
            </a:pPr>
            <a:r>
              <a:rPr lang="en-US" sz="2400" dirty="0" smtClean="0">
                <a:ea typeface="ＭＳ Ｐゴシック" pitchFamily="-109" charset="-128"/>
                <a:cs typeface="ＭＳ Ｐゴシック" pitchFamily="-109" charset="-128"/>
              </a:rPr>
              <a:t> </a:t>
            </a:r>
            <a:endParaRPr lang="en-GB" sz="2400" dirty="0" smtClean="0">
              <a:ea typeface="ＭＳ Ｐゴシック" pitchFamily="-109" charset="-128"/>
              <a:cs typeface="ＭＳ Ｐゴシック" pitchFamily="-109" charset="-128"/>
            </a:endParaRPr>
          </a:p>
        </p:txBody>
      </p:sp>
      <p:sp>
        <p:nvSpPr>
          <p:cNvPr id="4" name="Left Brace 3"/>
          <p:cNvSpPr/>
          <p:nvPr/>
        </p:nvSpPr>
        <p:spPr>
          <a:xfrm>
            <a:off x="0" y="2810941"/>
            <a:ext cx="612775" cy="3124200"/>
          </a:xfrm>
          <a:prstGeom prst="leftBrace">
            <a:avLst/>
          </a:prstGeom>
          <a:ln w="76200" cap="flat" cmpd="sng" algn="ctr">
            <a:solidFill>
              <a:schemeClr val="accent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5" name="Date Placeholder 4"/>
          <p:cNvSpPr>
            <a:spLocks noGrp="1"/>
          </p:cNvSpPr>
          <p:nvPr>
            <p:ph type="dt" sz="quarter" idx="10"/>
          </p:nvPr>
        </p:nvSpPr>
        <p:spPr/>
        <p:txBody>
          <a:bodyPr/>
          <a:lstStyle/>
          <a:p>
            <a:pPr>
              <a:defRPr/>
            </a:pPr>
            <a:fld id="{6AD7EBB5-6E97-5546-BDD2-7CFB7C68AFAB}" type="datetime4">
              <a:rPr lang="en-US"/>
              <a:pPr>
                <a:defRPr/>
              </a:pPr>
              <a:t>April 16, 2015</a:t>
            </a:fld>
            <a:endParaRPr lang="en-US"/>
          </a:p>
        </p:txBody>
      </p:sp>
      <p:sp>
        <p:nvSpPr>
          <p:cNvPr id="6" name="Slide Number Placeholder 5"/>
          <p:cNvSpPr>
            <a:spLocks noGrp="1"/>
          </p:cNvSpPr>
          <p:nvPr>
            <p:ph type="sldNum" sz="quarter" idx="12"/>
          </p:nvPr>
        </p:nvSpPr>
        <p:spPr/>
        <p:txBody>
          <a:bodyPr/>
          <a:lstStyle/>
          <a:p>
            <a:pPr>
              <a:defRPr/>
            </a:pPr>
            <a:fld id="{E8136040-22E5-A249-8ACC-A231D328BC5D}" type="slidenum">
              <a:rPr lang="en-US" smtClean="0"/>
              <a:pPr>
                <a:defRPr/>
              </a:pPr>
              <a:t>68</a:t>
            </a:fld>
            <a:endParaRPr lang="en-US"/>
          </a:p>
        </p:txBody>
      </p:sp>
      <p:sp>
        <p:nvSpPr>
          <p:cNvPr id="52231" name="Footer Placeholder 6"/>
          <p:cNvSpPr>
            <a:spLocks noGrp="1"/>
          </p:cNvSpPr>
          <p:nvPr>
            <p:ph type="ftr" sz="quarter" idx="11"/>
          </p:nvPr>
        </p:nvSpPr>
        <p:spPr bwMode="auto">
          <a:noFill/>
          <a:ln>
            <a:miter lim="800000"/>
            <a:headEnd/>
            <a:tailEnd/>
          </a:ln>
        </p:spPr>
        <p:txBody>
          <a:bodyPr/>
          <a:lstStyle/>
          <a:p>
            <a:r>
              <a:rPr lang="en-US" smtClean="0">
                <a:latin typeface="Calibri" pitchFamily="-109" charset="0"/>
                <a:ea typeface="ＭＳ Ｐゴシック" pitchFamily="-109" charset="-128"/>
                <a:cs typeface="ＭＳ Ｐゴシック" pitchFamily="-109" charset="-128"/>
              </a:rPr>
              <a:t>www.gilb.com</a:t>
            </a:r>
          </a:p>
        </p:txBody>
      </p:sp>
    </p:spTree>
    <p:extLst>
      <p:ext uri="{BB962C8B-B14F-4D97-AF65-F5344CB8AC3E}">
        <p14:creationId xmlns:p14="http://schemas.microsoft.com/office/powerpoint/2010/main" val="2548372958"/>
      </p:ext>
    </p:extLst>
  </p:cSld>
  <p:clrMapOvr>
    <a:masterClrMapping/>
  </p:clrMapOvr>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GB" dirty="0" smtClean="0"/>
              <a:t>Let’s Vote</a:t>
            </a:r>
            <a:endParaRPr lang="en-GB" dirty="0"/>
          </a:p>
        </p:txBody>
      </p:sp>
      <p:sp>
        <p:nvSpPr>
          <p:cNvPr id="8" name="Content Placeholder 7"/>
          <p:cNvSpPr>
            <a:spLocks noGrp="1"/>
          </p:cNvSpPr>
          <p:nvPr>
            <p:ph sz="half" idx="1"/>
          </p:nvPr>
        </p:nvSpPr>
        <p:spPr/>
        <p:txBody>
          <a:bodyPr/>
          <a:lstStyle/>
          <a:p>
            <a:pPr marL="0" indent="0">
              <a:buNone/>
            </a:pPr>
            <a:r>
              <a:rPr lang="en-GB" dirty="0" smtClean="0">
                <a:latin typeface="Arial"/>
                <a:cs typeface="Arial"/>
              </a:rPr>
              <a:t>1. How many of you would </a:t>
            </a:r>
            <a:r>
              <a:rPr lang="en-GB" b="1" dirty="0" smtClean="0">
                <a:latin typeface="Arial"/>
                <a:cs typeface="Arial"/>
              </a:rPr>
              <a:t>prefer</a:t>
            </a:r>
            <a:r>
              <a:rPr lang="en-GB" dirty="0" smtClean="0">
                <a:latin typeface="Arial"/>
                <a:cs typeface="Arial"/>
              </a:rPr>
              <a:t> to keep doing conventional ‘</a:t>
            </a:r>
            <a:r>
              <a:rPr lang="en-GB" dirty="0" err="1" smtClean="0">
                <a:latin typeface="Arial"/>
                <a:cs typeface="Arial"/>
              </a:rPr>
              <a:t>softcrafter</a:t>
            </a:r>
            <a:r>
              <a:rPr lang="en-GB" dirty="0" smtClean="0">
                <a:latin typeface="Arial"/>
                <a:cs typeface="Arial"/>
              </a:rPr>
              <a:t>’ refactoring; even if the results were not measurable</a:t>
            </a:r>
            <a:endParaRPr lang="en-GB" dirty="0">
              <a:latin typeface="Arial"/>
              <a:cs typeface="Arial"/>
            </a:endParaRPr>
          </a:p>
        </p:txBody>
      </p:sp>
      <p:sp>
        <p:nvSpPr>
          <p:cNvPr id="9" name="Content Placeholder 8"/>
          <p:cNvSpPr>
            <a:spLocks noGrp="1"/>
          </p:cNvSpPr>
          <p:nvPr>
            <p:ph sz="half" idx="2"/>
          </p:nvPr>
        </p:nvSpPr>
        <p:spPr/>
        <p:txBody>
          <a:bodyPr>
            <a:normAutofit fontScale="92500"/>
          </a:bodyPr>
          <a:lstStyle/>
          <a:p>
            <a:pPr marL="0" indent="0">
              <a:buNone/>
            </a:pPr>
            <a:r>
              <a:rPr lang="en-GB" sz="3200" dirty="0" smtClean="0">
                <a:latin typeface="Arial"/>
                <a:cs typeface="Arial"/>
              </a:rPr>
              <a:t>2. How many of you think you </a:t>
            </a:r>
            <a:r>
              <a:rPr lang="en-GB" sz="3200" b="1" dirty="0" smtClean="0">
                <a:latin typeface="Arial"/>
                <a:cs typeface="Arial"/>
              </a:rPr>
              <a:t>ought</a:t>
            </a:r>
            <a:r>
              <a:rPr lang="en-GB" sz="3200" dirty="0" smtClean="0">
                <a:latin typeface="Arial"/>
                <a:cs typeface="Arial"/>
              </a:rPr>
              <a:t> to try to engineer measurable software maintainability results into your systems</a:t>
            </a:r>
          </a:p>
          <a:p>
            <a:pPr lvl="1"/>
            <a:r>
              <a:rPr lang="en-GB" sz="2800" dirty="0" smtClean="0">
                <a:latin typeface="Arial"/>
                <a:cs typeface="Arial"/>
              </a:rPr>
              <a:t>Even if your boss is not smart enough to ask you, or support you doing it?</a:t>
            </a:r>
            <a:endParaRPr lang="en-GB" sz="2800" dirty="0">
              <a:latin typeface="Arial"/>
              <a:cs typeface="Arial"/>
            </a:endParaRPr>
          </a:p>
        </p:txBody>
      </p:sp>
      <p:sp>
        <p:nvSpPr>
          <p:cNvPr id="4" name="Date Placeholder 3"/>
          <p:cNvSpPr>
            <a:spLocks noGrp="1"/>
          </p:cNvSpPr>
          <p:nvPr>
            <p:ph type="dt" sz="half" idx="10"/>
          </p:nvPr>
        </p:nvSpPr>
        <p:spPr/>
        <p:txBody>
          <a:bodyPr/>
          <a:lstStyle/>
          <a:p>
            <a:fld id="{C31665B5-FB99-A848-A753-EFF9DA9D6FA1}" type="datetime4">
              <a:rPr lang="en-GB" smtClean="0"/>
              <a:t>April 16, 2015</a:t>
            </a:fld>
            <a:endParaRPr lang="en-GB"/>
          </a:p>
        </p:txBody>
      </p:sp>
      <p:sp>
        <p:nvSpPr>
          <p:cNvPr id="5" name="Footer Placeholder 4"/>
          <p:cNvSpPr>
            <a:spLocks noGrp="1"/>
          </p:cNvSpPr>
          <p:nvPr>
            <p:ph type="ftr" sz="quarter" idx="11"/>
          </p:nvPr>
        </p:nvSpPr>
        <p:spPr/>
        <p:txBody>
          <a:bodyPr/>
          <a:lstStyle/>
          <a:p>
            <a:r>
              <a:rPr lang="en-GB" smtClean="0"/>
              <a:t>© Tom @ Gilb.com</a:t>
            </a:r>
            <a:endParaRPr lang="en-GB"/>
          </a:p>
        </p:txBody>
      </p:sp>
      <p:sp>
        <p:nvSpPr>
          <p:cNvPr id="6" name="Slide Number Placeholder 5"/>
          <p:cNvSpPr>
            <a:spLocks noGrp="1"/>
          </p:cNvSpPr>
          <p:nvPr>
            <p:ph type="sldNum" sz="quarter" idx="12"/>
          </p:nvPr>
        </p:nvSpPr>
        <p:spPr/>
        <p:txBody>
          <a:bodyPr/>
          <a:lstStyle/>
          <a:p>
            <a:fld id="{D971A7C9-789A-D848-A965-B4F340DA0982}" type="slidenum">
              <a:rPr lang="en-GB" smtClean="0"/>
              <a:t>69</a:t>
            </a:fld>
            <a:endParaRPr lang="en-GB"/>
          </a:p>
        </p:txBody>
      </p:sp>
    </p:spTree>
    <p:extLst>
      <p:ext uri="{BB962C8B-B14F-4D97-AF65-F5344CB8AC3E}">
        <p14:creationId xmlns:p14="http://schemas.microsoft.com/office/powerpoint/2010/main" val="1350326950"/>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14 PITFALLS OF AGILE METHODS </a:t>
            </a:r>
            <a:r>
              <a:rPr lang="en-US" dirty="0" smtClean="0"/>
              <a:t/>
            </a:r>
            <a:br>
              <a:rPr lang="en-US" dirty="0" smtClean="0"/>
            </a:br>
            <a:endParaRPr lang="en-GB" dirty="0"/>
          </a:p>
        </p:txBody>
      </p:sp>
      <p:sp>
        <p:nvSpPr>
          <p:cNvPr id="3" name="Content Placeholder 2"/>
          <p:cNvSpPr>
            <a:spLocks noGrp="1"/>
          </p:cNvSpPr>
          <p:nvPr>
            <p:ph idx="1"/>
          </p:nvPr>
        </p:nvSpPr>
        <p:spPr>
          <a:xfrm>
            <a:off x="207073" y="938790"/>
            <a:ext cx="8936927" cy="5591324"/>
          </a:xfrm>
        </p:spPr>
        <p:txBody>
          <a:bodyPr>
            <a:noAutofit/>
          </a:bodyPr>
          <a:lstStyle/>
          <a:p>
            <a:pPr marL="0" indent="0">
              <a:lnSpc>
                <a:spcPct val="130000"/>
              </a:lnSpc>
              <a:buNone/>
            </a:pPr>
            <a:r>
              <a:rPr lang="en-US" sz="1400" dirty="0" smtClean="0">
                <a:latin typeface="Arial"/>
                <a:cs typeface="Arial"/>
              </a:rPr>
              <a:t>● </a:t>
            </a:r>
            <a:r>
              <a:rPr lang="en-US" sz="1400" b="1" dirty="0">
                <a:latin typeface="Arial"/>
                <a:cs typeface="Arial"/>
              </a:rPr>
              <a:t>Change </a:t>
            </a:r>
            <a:r>
              <a:rPr lang="en-US" sz="1400" dirty="0">
                <a:latin typeface="Arial"/>
                <a:cs typeface="Arial"/>
              </a:rPr>
              <a:t>– Use of top-down, big-bang organization change, adoption, and institutionalization.</a:t>
            </a:r>
            <a:br>
              <a:rPr lang="en-US" sz="1400" dirty="0">
                <a:latin typeface="Arial"/>
                <a:cs typeface="Arial"/>
              </a:rPr>
            </a:br>
            <a:r>
              <a:rPr lang="en-US" sz="1400" dirty="0">
                <a:latin typeface="Arial"/>
                <a:cs typeface="Arial"/>
              </a:rPr>
              <a:t>● </a:t>
            </a:r>
            <a:r>
              <a:rPr lang="en-US" sz="1400" b="1" dirty="0">
                <a:latin typeface="Arial"/>
                <a:cs typeface="Arial"/>
              </a:rPr>
              <a:t>Culture </a:t>
            </a:r>
            <a:r>
              <a:rPr lang="en-US" sz="1400" dirty="0">
                <a:latin typeface="Arial"/>
                <a:cs typeface="Arial"/>
              </a:rPr>
              <a:t>– Agile concepts, practices, and terminology collide with well-entrenched traditional methods</a:t>
            </a:r>
            <a:r>
              <a:rPr lang="en-US" sz="1400" dirty="0" smtClean="0">
                <a:latin typeface="Arial"/>
                <a:cs typeface="Arial"/>
              </a:rPr>
              <a:t>.</a:t>
            </a:r>
          </a:p>
          <a:p>
            <a:pPr marL="0" indent="0">
              <a:lnSpc>
                <a:spcPct val="130000"/>
              </a:lnSpc>
              <a:buNone/>
            </a:pPr>
            <a:r>
              <a:rPr lang="en-US" sz="1400" dirty="0" smtClean="0">
                <a:latin typeface="Arial"/>
                <a:cs typeface="Arial"/>
              </a:rPr>
              <a:t> </a:t>
            </a:r>
            <a:r>
              <a:rPr lang="en-US" sz="1400" dirty="0">
                <a:latin typeface="Arial"/>
                <a:cs typeface="Arial"/>
              </a:rPr>
              <a:t>● </a:t>
            </a:r>
            <a:r>
              <a:rPr lang="en-US" sz="1400" b="1" dirty="0">
                <a:latin typeface="Arial"/>
                <a:cs typeface="Arial"/>
              </a:rPr>
              <a:t>Acquisition </a:t>
            </a:r>
            <a:r>
              <a:rPr lang="en-US" sz="1400" dirty="0">
                <a:latin typeface="Arial"/>
                <a:cs typeface="Arial"/>
              </a:rPr>
              <a:t>– Using traditional, fixed-price contracting for large agile delivery contracts and projects. </a:t>
            </a:r>
            <a:endParaRPr lang="en-US" sz="1400" dirty="0" smtClean="0">
              <a:latin typeface="Arial"/>
              <a:cs typeface="Arial"/>
            </a:endParaRPr>
          </a:p>
          <a:p>
            <a:pPr marL="0" indent="0">
              <a:lnSpc>
                <a:spcPct val="130000"/>
              </a:lnSpc>
              <a:buNone/>
            </a:pPr>
            <a:r>
              <a:rPr lang="en-US" sz="1400" dirty="0" smtClean="0">
                <a:latin typeface="Arial"/>
                <a:cs typeface="Arial"/>
              </a:rPr>
              <a:t>● </a:t>
            </a:r>
            <a:r>
              <a:rPr lang="en-US" sz="1400" b="1" dirty="0" smtClean="0">
                <a:latin typeface="Arial"/>
                <a:cs typeface="Arial"/>
              </a:rPr>
              <a:t>Misuse </a:t>
            </a:r>
            <a:r>
              <a:rPr lang="en-US" sz="1400" dirty="0" smtClean="0">
                <a:latin typeface="Arial"/>
                <a:cs typeface="Arial"/>
              </a:rPr>
              <a:t>– Scaling up to extremely complex large-scale projects instead of reducing scope and size.</a:t>
            </a:r>
            <a:br>
              <a:rPr lang="en-US" sz="1400" dirty="0" smtClean="0">
                <a:latin typeface="Arial"/>
                <a:cs typeface="Arial"/>
              </a:rPr>
            </a:br>
            <a:r>
              <a:rPr lang="en-US" sz="1400" dirty="0" smtClean="0">
                <a:latin typeface="Arial"/>
                <a:cs typeface="Arial"/>
              </a:rPr>
              <a:t>● </a:t>
            </a:r>
            <a:r>
              <a:rPr lang="en-US" sz="1400" b="1" dirty="0" smtClean="0">
                <a:latin typeface="Arial"/>
                <a:cs typeface="Arial"/>
              </a:rPr>
              <a:t>Organization </a:t>
            </a:r>
            <a:r>
              <a:rPr lang="en-US" sz="1400" dirty="0" smtClean="0">
                <a:latin typeface="Arial"/>
                <a:cs typeface="Arial"/>
              </a:rPr>
              <a:t>– Unwillingness to integrate and dissolve testing/QA functional silos and departments. </a:t>
            </a:r>
          </a:p>
          <a:p>
            <a:pPr marL="0" indent="0">
              <a:lnSpc>
                <a:spcPct val="130000"/>
              </a:lnSpc>
              <a:buNone/>
            </a:pPr>
            <a:r>
              <a:rPr lang="en-US" sz="1400" dirty="0" smtClean="0">
                <a:latin typeface="Arial"/>
                <a:cs typeface="Arial"/>
              </a:rPr>
              <a:t>● </a:t>
            </a:r>
            <a:r>
              <a:rPr lang="en-US" sz="1400" b="1" dirty="0" smtClean="0">
                <a:latin typeface="Arial"/>
                <a:cs typeface="Arial"/>
              </a:rPr>
              <a:t>Training </a:t>
            </a:r>
            <a:r>
              <a:rPr lang="en-US" sz="1400" dirty="0" smtClean="0">
                <a:latin typeface="Arial"/>
                <a:cs typeface="Arial"/>
              </a:rPr>
              <a:t>– Inadequate, insufficient, or non-existent agile training (and availability of agile coaches).</a:t>
            </a:r>
            <a:br>
              <a:rPr lang="en-US" sz="1400" dirty="0" smtClean="0">
                <a:latin typeface="Arial"/>
                <a:cs typeface="Arial"/>
              </a:rPr>
            </a:br>
            <a:r>
              <a:rPr lang="en-US" sz="1400" dirty="0" smtClean="0">
                <a:latin typeface="Arial"/>
                <a:cs typeface="Arial"/>
              </a:rPr>
              <a:t>● </a:t>
            </a:r>
            <a:r>
              <a:rPr lang="en-US" sz="1400" b="1" dirty="0" smtClean="0">
                <a:latin typeface="Arial"/>
                <a:cs typeface="Arial"/>
              </a:rPr>
              <a:t>Infrastructure </a:t>
            </a:r>
            <a:r>
              <a:rPr lang="en-US" sz="1400" dirty="0" smtClean="0">
                <a:latin typeface="Arial"/>
                <a:cs typeface="Arial"/>
              </a:rPr>
              <a:t>– Inadequate management and development tools, technologies, and environment.</a:t>
            </a:r>
            <a:br>
              <a:rPr lang="en-US" sz="1400" dirty="0" smtClean="0">
                <a:latin typeface="Arial"/>
                <a:cs typeface="Arial"/>
              </a:rPr>
            </a:br>
            <a:r>
              <a:rPr lang="en-US" sz="1400" dirty="0" smtClean="0">
                <a:latin typeface="Arial"/>
                <a:cs typeface="Arial"/>
              </a:rPr>
              <a:t>● </a:t>
            </a:r>
            <a:r>
              <a:rPr lang="en-US" sz="1400" b="1" dirty="0" smtClean="0">
                <a:latin typeface="Arial"/>
                <a:cs typeface="Arial"/>
              </a:rPr>
              <a:t>Interfacing </a:t>
            </a:r>
            <a:r>
              <a:rPr lang="en-US" sz="1400" dirty="0" smtClean="0">
                <a:latin typeface="Arial"/>
                <a:cs typeface="Arial"/>
              </a:rPr>
              <a:t>– Integration with portfolio, architecture, test, quality, security, and usability functions.</a:t>
            </a:r>
            <a:br>
              <a:rPr lang="en-US" sz="1400" dirty="0" smtClean="0">
                <a:latin typeface="Arial"/>
                <a:cs typeface="Arial"/>
              </a:rPr>
            </a:br>
            <a:r>
              <a:rPr lang="en-US" sz="1400" dirty="0" smtClean="0">
                <a:latin typeface="Arial"/>
                <a:cs typeface="Arial"/>
              </a:rPr>
              <a:t>● </a:t>
            </a:r>
            <a:r>
              <a:rPr lang="en-US" sz="1400" b="1" dirty="0" smtClean="0">
                <a:latin typeface="Arial"/>
                <a:cs typeface="Arial"/>
              </a:rPr>
              <a:t>Planning </a:t>
            </a:r>
            <a:r>
              <a:rPr lang="en-US" sz="1400" dirty="0" smtClean="0">
                <a:latin typeface="Arial"/>
                <a:cs typeface="Arial"/>
              </a:rPr>
              <a:t>– Inconsistency, ambiguity, and non-standardization of release and iteration planning.</a:t>
            </a:r>
            <a:br>
              <a:rPr lang="en-US" sz="1400" dirty="0" smtClean="0">
                <a:latin typeface="Arial"/>
                <a:cs typeface="Arial"/>
              </a:rPr>
            </a:br>
            <a:r>
              <a:rPr lang="en-US" sz="1400" dirty="0" smtClean="0">
                <a:latin typeface="Arial"/>
                <a:cs typeface="Arial"/>
              </a:rPr>
              <a:t>● </a:t>
            </a:r>
            <a:r>
              <a:rPr lang="en-US" sz="1400" b="1" dirty="0" smtClean="0">
                <a:latin typeface="Arial"/>
                <a:cs typeface="Arial"/>
              </a:rPr>
              <a:t>Trust </a:t>
            </a:r>
            <a:r>
              <a:rPr lang="en-US" sz="1400" dirty="0" smtClean="0">
                <a:latin typeface="Arial"/>
                <a:cs typeface="Arial"/>
              </a:rPr>
              <a:t>– Micromanagement, territorialism, and conflict between project managers and developers.</a:t>
            </a:r>
            <a:br>
              <a:rPr lang="en-US" sz="1400" dirty="0" smtClean="0">
                <a:latin typeface="Arial"/>
                <a:cs typeface="Arial"/>
              </a:rPr>
            </a:br>
            <a:r>
              <a:rPr lang="en-US" sz="1400" dirty="0" smtClean="0">
                <a:latin typeface="Arial"/>
                <a:cs typeface="Arial"/>
              </a:rPr>
              <a:t>● </a:t>
            </a:r>
            <a:r>
              <a:rPr lang="en-US" sz="1400" b="1" dirty="0" smtClean="0">
                <a:latin typeface="Arial"/>
                <a:cs typeface="Arial"/>
              </a:rPr>
              <a:t>Teamwork </a:t>
            </a:r>
            <a:r>
              <a:rPr lang="en-US" sz="1400" dirty="0" smtClean="0">
                <a:latin typeface="Arial"/>
                <a:cs typeface="Arial"/>
              </a:rPr>
              <a:t>– Inadequate conflict management policies, guidelines, processes, and practices.</a:t>
            </a:r>
            <a:br>
              <a:rPr lang="en-US" sz="1400" dirty="0" smtClean="0">
                <a:latin typeface="Arial"/>
                <a:cs typeface="Arial"/>
              </a:rPr>
            </a:br>
            <a:r>
              <a:rPr lang="en-US" sz="1400" dirty="0" smtClean="0">
                <a:latin typeface="Arial"/>
                <a:cs typeface="Arial"/>
              </a:rPr>
              <a:t>● </a:t>
            </a:r>
            <a:r>
              <a:rPr lang="en-US" sz="1400" b="1" dirty="0" smtClean="0">
                <a:latin typeface="Arial"/>
                <a:cs typeface="Arial"/>
              </a:rPr>
              <a:t>Implementation </a:t>
            </a:r>
            <a:r>
              <a:rPr lang="en-US" sz="1400" dirty="0" smtClean="0">
                <a:latin typeface="Arial"/>
                <a:cs typeface="Arial"/>
              </a:rPr>
              <a:t>– Inadequate testing to meet iteration time-box constraints vs. quality objectives.</a:t>
            </a:r>
            <a:br>
              <a:rPr lang="en-US" sz="1400" dirty="0" smtClean="0">
                <a:latin typeface="Arial"/>
                <a:cs typeface="Arial"/>
              </a:rPr>
            </a:br>
            <a:r>
              <a:rPr lang="en-US" sz="1400" dirty="0" smtClean="0">
                <a:latin typeface="Arial"/>
                <a:cs typeface="Arial"/>
              </a:rPr>
              <a:t>● </a:t>
            </a:r>
            <a:r>
              <a:rPr lang="en-US" sz="1400" b="1" dirty="0" smtClean="0">
                <a:latin typeface="Arial"/>
                <a:cs typeface="Arial"/>
              </a:rPr>
              <a:t>Quality </a:t>
            </a:r>
            <a:r>
              <a:rPr lang="en-US" sz="1400" dirty="0" smtClean="0">
                <a:latin typeface="Arial"/>
                <a:cs typeface="Arial"/>
              </a:rPr>
              <a:t>- Inconsistent use of agile testing, usability, security, and other cost-effective quality practices. </a:t>
            </a:r>
          </a:p>
          <a:p>
            <a:pPr marL="0" indent="0">
              <a:lnSpc>
                <a:spcPct val="130000"/>
              </a:lnSpc>
              <a:buNone/>
            </a:pPr>
            <a:r>
              <a:rPr lang="en-US" sz="1400" dirty="0" smtClean="0">
                <a:latin typeface="Arial"/>
                <a:cs typeface="Arial"/>
              </a:rPr>
              <a:t>● </a:t>
            </a:r>
            <a:r>
              <a:rPr lang="en-US" sz="1400" b="1" dirty="0">
                <a:latin typeface="Arial"/>
                <a:cs typeface="Arial"/>
              </a:rPr>
              <a:t>Experience </a:t>
            </a:r>
            <a:r>
              <a:rPr lang="en-US" sz="1400" dirty="0">
                <a:latin typeface="Arial"/>
                <a:cs typeface="Arial"/>
              </a:rPr>
              <a:t>- Inadequate skills and experience (or not using subject matter experts and coaches). </a:t>
            </a:r>
            <a:endParaRPr lang="en-US" sz="1400" dirty="0" smtClean="0">
              <a:latin typeface="Arial"/>
              <a:cs typeface="Arial"/>
            </a:endParaRPr>
          </a:p>
          <a:p>
            <a:pPr>
              <a:lnSpc>
                <a:spcPct val="130000"/>
              </a:lnSpc>
            </a:pPr>
            <a:r>
              <a:rPr lang="en-US" sz="1400" dirty="0">
                <a:latin typeface="Arial"/>
                <a:cs typeface="Arial"/>
              </a:rPr>
              <a:t>(</a:t>
            </a:r>
            <a:r>
              <a:rPr lang="en-US" sz="1400" b="1" i="1" dirty="0">
                <a:latin typeface="Arial"/>
                <a:cs typeface="Arial"/>
              </a:rPr>
              <a:t>Note</a:t>
            </a:r>
            <a:r>
              <a:rPr lang="en-US" sz="1400" i="1" dirty="0">
                <a:latin typeface="Arial"/>
                <a:cs typeface="Arial"/>
              </a:rPr>
              <a:t>. Firms may prematurely "revert" to inexorably slower and more expensive traditional methods or "leap" onto lean methods that may not adequately address common pitfalls of adopting agile methods</a:t>
            </a:r>
            <a:r>
              <a:rPr lang="en-US" sz="1400" dirty="0">
                <a:latin typeface="Arial"/>
                <a:cs typeface="Arial"/>
              </a:rPr>
              <a:t>.) </a:t>
            </a:r>
            <a:endParaRPr lang="en-US" sz="1400" dirty="0" smtClean="0">
              <a:latin typeface="Arial"/>
              <a:cs typeface="Arial"/>
            </a:endParaRPr>
          </a:p>
          <a:p>
            <a:pPr>
              <a:lnSpc>
                <a:spcPct val="130000"/>
              </a:lnSpc>
            </a:pPr>
            <a:endParaRPr lang="en-GB" sz="1400" dirty="0" smtClean="0">
              <a:latin typeface="Arial"/>
              <a:cs typeface="Arial"/>
            </a:endParaRPr>
          </a:p>
          <a:p>
            <a:pPr>
              <a:lnSpc>
                <a:spcPct val="130000"/>
              </a:lnSpc>
            </a:pPr>
            <a:r>
              <a:rPr lang="en-GB" sz="1400" dirty="0" smtClean="0">
                <a:latin typeface="Arial"/>
                <a:cs typeface="Arial"/>
              </a:rPr>
              <a:t>Source: David Rico </a:t>
            </a:r>
            <a:r>
              <a:rPr lang="en-GB" sz="1400" dirty="0" smtClean="0">
                <a:latin typeface="Arial"/>
                <a:cs typeface="Arial"/>
                <a:hlinkClick r:id="rId2"/>
              </a:rPr>
              <a:t>http://davidfrico.com/agile-pros-cons.pdf</a:t>
            </a:r>
            <a:r>
              <a:rPr lang="en-GB" sz="1400" dirty="0" smtClean="0">
                <a:latin typeface="Arial"/>
                <a:cs typeface="Arial"/>
              </a:rPr>
              <a:t> 2012</a:t>
            </a:r>
            <a:endParaRPr lang="en-GB" sz="1400" dirty="0">
              <a:latin typeface="Arial"/>
              <a:cs typeface="Arial"/>
            </a:endParaRPr>
          </a:p>
        </p:txBody>
      </p:sp>
      <p:sp>
        <p:nvSpPr>
          <p:cNvPr id="4" name="Date Placeholder 3"/>
          <p:cNvSpPr>
            <a:spLocks noGrp="1"/>
          </p:cNvSpPr>
          <p:nvPr>
            <p:ph type="dt" sz="half" idx="10"/>
          </p:nvPr>
        </p:nvSpPr>
        <p:spPr/>
        <p:txBody>
          <a:bodyPr/>
          <a:lstStyle/>
          <a:p>
            <a:fld id="{DCAB7B06-C905-854F-BCF0-67C73C81FD12}" type="datetime2">
              <a:rPr lang="en-GB" smtClean="0"/>
              <a:t>Thursday 16 April 15</a:t>
            </a:fld>
            <a:endParaRPr lang="en-GB"/>
          </a:p>
        </p:txBody>
      </p:sp>
      <p:sp>
        <p:nvSpPr>
          <p:cNvPr id="5" name="Footer Placeholder 4"/>
          <p:cNvSpPr>
            <a:spLocks noGrp="1"/>
          </p:cNvSpPr>
          <p:nvPr>
            <p:ph type="ftr" sz="quarter" idx="11"/>
          </p:nvPr>
        </p:nvSpPr>
        <p:spPr/>
        <p:txBody>
          <a:bodyPr/>
          <a:lstStyle/>
          <a:p>
            <a:r>
              <a:rPr lang="en-GB" smtClean="0"/>
              <a:t>© Gilb.com</a:t>
            </a:r>
            <a:endParaRPr lang="en-GB"/>
          </a:p>
        </p:txBody>
      </p:sp>
      <p:sp>
        <p:nvSpPr>
          <p:cNvPr id="6" name="Slide Number Placeholder 5"/>
          <p:cNvSpPr>
            <a:spLocks noGrp="1"/>
          </p:cNvSpPr>
          <p:nvPr>
            <p:ph type="sldNum" sz="quarter" idx="12"/>
          </p:nvPr>
        </p:nvSpPr>
        <p:spPr/>
        <p:txBody>
          <a:bodyPr/>
          <a:lstStyle/>
          <a:p>
            <a:fld id="{05BE5B9A-02D3-7648-9787-90701598E634}" type="slidenum">
              <a:rPr lang="en-GB" smtClean="0"/>
              <a:t>7</a:t>
            </a:fld>
            <a:endParaRPr lang="en-GB"/>
          </a:p>
        </p:txBody>
      </p:sp>
    </p:spTree>
    <p:extLst>
      <p:ext uri="{BB962C8B-B14F-4D97-AF65-F5344CB8AC3E}">
        <p14:creationId xmlns:p14="http://schemas.microsoft.com/office/powerpoint/2010/main" val="4286834688"/>
      </p:ext>
    </p:extLst>
  </p:cSld>
  <p:clrMapOvr>
    <a:masterClrMapping/>
  </p:clrMapOvr>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29134"/>
          </a:xfrm>
        </p:spPr>
        <p:txBody>
          <a:bodyPr>
            <a:normAutofit fontScale="90000"/>
          </a:bodyPr>
          <a:lstStyle/>
          <a:p>
            <a:r>
              <a:rPr lang="en-GB" dirty="0" smtClean="0"/>
              <a:t>Further Reading: </a:t>
            </a:r>
            <a:r>
              <a:rPr lang="en-GB" dirty="0" err="1" smtClean="0"/>
              <a:t>AgileRecord.com</a:t>
            </a:r>
            <a:endParaRPr lang="en-GB" dirty="0"/>
          </a:p>
        </p:txBody>
      </p:sp>
      <p:pic>
        <p:nvPicPr>
          <p:cNvPr id="7" name="Content Placeholder 6" descr="Screen Shot 2013-11-03 at 18.35.16.png"/>
          <p:cNvPicPr>
            <a:picLocks noGrp="1" noChangeAspect="1"/>
          </p:cNvPicPr>
          <p:nvPr>
            <p:ph idx="1"/>
          </p:nvPr>
        </p:nvPicPr>
        <p:blipFill>
          <a:blip r:embed="rId2">
            <a:extLst>
              <a:ext uri="{28A0092B-C50C-407E-A947-70E740481C1C}">
                <a14:useLocalDpi xmlns:a14="http://schemas.microsoft.com/office/drawing/2010/main" val="0"/>
              </a:ext>
            </a:extLst>
          </a:blip>
          <a:srcRect l="-74758" r="-74758"/>
          <a:stretch>
            <a:fillRect/>
          </a:stretch>
        </p:blipFill>
        <p:spPr>
          <a:xfrm>
            <a:off x="-728691" y="829134"/>
            <a:ext cx="10144001" cy="5578810"/>
          </a:xfrm>
        </p:spPr>
      </p:pic>
      <p:sp>
        <p:nvSpPr>
          <p:cNvPr id="4" name="Date Placeholder 3"/>
          <p:cNvSpPr>
            <a:spLocks noGrp="1"/>
          </p:cNvSpPr>
          <p:nvPr>
            <p:ph type="dt" sz="half" idx="10"/>
          </p:nvPr>
        </p:nvSpPr>
        <p:spPr/>
        <p:txBody>
          <a:bodyPr/>
          <a:lstStyle/>
          <a:p>
            <a:fld id="{C31665B5-FB99-A848-A753-EFF9DA9D6FA1}" type="datetime4">
              <a:rPr lang="en-GB" smtClean="0"/>
              <a:t>April 16, 2015</a:t>
            </a:fld>
            <a:endParaRPr lang="en-GB"/>
          </a:p>
        </p:txBody>
      </p:sp>
      <p:sp>
        <p:nvSpPr>
          <p:cNvPr id="5" name="Footer Placeholder 4"/>
          <p:cNvSpPr>
            <a:spLocks noGrp="1"/>
          </p:cNvSpPr>
          <p:nvPr>
            <p:ph type="ftr" sz="quarter" idx="11"/>
          </p:nvPr>
        </p:nvSpPr>
        <p:spPr/>
        <p:txBody>
          <a:bodyPr/>
          <a:lstStyle/>
          <a:p>
            <a:r>
              <a:rPr lang="en-GB" smtClean="0"/>
              <a:t>© Tom @ Gilb.com</a:t>
            </a:r>
            <a:endParaRPr lang="en-GB"/>
          </a:p>
        </p:txBody>
      </p:sp>
      <p:sp>
        <p:nvSpPr>
          <p:cNvPr id="6" name="Slide Number Placeholder 5"/>
          <p:cNvSpPr>
            <a:spLocks noGrp="1"/>
          </p:cNvSpPr>
          <p:nvPr>
            <p:ph type="sldNum" sz="quarter" idx="12"/>
          </p:nvPr>
        </p:nvSpPr>
        <p:spPr/>
        <p:txBody>
          <a:bodyPr/>
          <a:lstStyle/>
          <a:p>
            <a:fld id="{D971A7C9-789A-D848-A965-B4F340DA0982}" type="slidenum">
              <a:rPr lang="en-GB" smtClean="0"/>
              <a:t>70</a:t>
            </a:fld>
            <a:endParaRPr lang="en-GB"/>
          </a:p>
        </p:txBody>
      </p:sp>
    </p:spTree>
    <p:extLst>
      <p:ext uri="{BB962C8B-B14F-4D97-AF65-F5344CB8AC3E}">
        <p14:creationId xmlns:p14="http://schemas.microsoft.com/office/powerpoint/2010/main" val="2133782812"/>
      </p:ext>
    </p:extLst>
  </p:cSld>
  <p:clrMapOvr>
    <a:masterClrMapping/>
  </p:clrMapOvr>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ChangeArrowheads="1"/>
          </p:cNvSpPr>
          <p:nvPr>
            <p:ph type="title"/>
          </p:nvPr>
        </p:nvSpPr>
        <p:spPr>
          <a:xfrm>
            <a:off x="685800" y="-322790"/>
            <a:ext cx="6400800" cy="1143000"/>
          </a:xfrm>
        </p:spPr>
        <p:txBody>
          <a:bodyPr>
            <a:normAutofit/>
          </a:bodyPr>
          <a:lstStyle/>
          <a:p>
            <a:pPr algn="ctr" eaLnBrk="1" hangingPunct="1">
              <a:defRPr/>
            </a:pPr>
            <a:r>
              <a:rPr lang="en-US" dirty="0"/>
              <a:t>My 10 Agile Values</a:t>
            </a:r>
            <a:r>
              <a:rPr lang="en-US" dirty="0" smtClean="0"/>
              <a:t>?</a:t>
            </a:r>
            <a:endParaRPr lang="en-US" dirty="0"/>
          </a:p>
        </p:txBody>
      </p:sp>
      <p:sp>
        <p:nvSpPr>
          <p:cNvPr id="5" name="Date Placeholder 3"/>
          <p:cNvSpPr>
            <a:spLocks noGrp="1"/>
          </p:cNvSpPr>
          <p:nvPr>
            <p:ph type="dt" sz="half" idx="10"/>
          </p:nvPr>
        </p:nvSpPr>
        <p:spPr/>
        <p:txBody>
          <a:bodyPr/>
          <a:lstStyle/>
          <a:p>
            <a:pPr>
              <a:defRPr/>
            </a:pPr>
            <a:fld id="{F14A8A45-5734-FE43-9E9B-29CC69759411}" type="datetime4">
              <a:rPr lang="en-US" smtClean="0"/>
              <a:pPr>
                <a:defRPr/>
              </a:pPr>
              <a:t>April 16, 2015</a:t>
            </a:fld>
            <a:endParaRPr lang="en-US"/>
          </a:p>
        </p:txBody>
      </p:sp>
      <p:sp>
        <p:nvSpPr>
          <p:cNvPr id="6" name="Footer Placeholder 4"/>
          <p:cNvSpPr>
            <a:spLocks noGrp="1"/>
          </p:cNvSpPr>
          <p:nvPr>
            <p:ph type="ftr" sz="quarter" idx="11"/>
          </p:nvPr>
        </p:nvSpPr>
        <p:spPr/>
        <p:txBody>
          <a:bodyPr/>
          <a:lstStyle/>
          <a:p>
            <a:r>
              <a:rPr lang="en-US" smtClean="0"/>
              <a:t>© Gilb.com      Agility is the Tool</a:t>
            </a:r>
            <a:endParaRPr lang="en-US"/>
          </a:p>
        </p:txBody>
      </p:sp>
      <p:sp>
        <p:nvSpPr>
          <p:cNvPr id="7" name="Slide Number Placeholder 5"/>
          <p:cNvSpPr>
            <a:spLocks noGrp="1"/>
          </p:cNvSpPr>
          <p:nvPr>
            <p:ph type="sldNum" sz="quarter" idx="12"/>
          </p:nvPr>
        </p:nvSpPr>
        <p:spPr/>
        <p:txBody>
          <a:bodyPr/>
          <a:lstStyle/>
          <a:p>
            <a:pPr>
              <a:defRPr/>
            </a:pPr>
            <a:fld id="{4317D4D8-5892-A043-A8FF-320459BBFCEA}" type="slidenum">
              <a:rPr lang="en-US" smtClean="0"/>
              <a:pPr>
                <a:defRPr/>
              </a:pPr>
              <a:t>71</a:t>
            </a:fld>
            <a:endParaRPr lang="en-US"/>
          </a:p>
        </p:txBody>
      </p:sp>
      <p:sp>
        <p:nvSpPr>
          <p:cNvPr id="153603" name="Rectangle 3"/>
          <p:cNvSpPr>
            <a:spLocks noGrp="1" noChangeArrowheads="1"/>
          </p:cNvSpPr>
          <p:nvPr>
            <p:ph sz="quarter" idx="1"/>
          </p:nvPr>
        </p:nvSpPr>
        <p:spPr>
          <a:xfrm>
            <a:off x="152400" y="762000"/>
            <a:ext cx="8839200" cy="4953645"/>
          </a:xfrm>
        </p:spPr>
        <p:txBody>
          <a:bodyPr>
            <a:normAutofit lnSpcReduction="10000"/>
          </a:bodyPr>
          <a:lstStyle/>
          <a:p>
            <a:pPr eaLnBrk="1" hangingPunct="1">
              <a:lnSpc>
                <a:spcPct val="90000"/>
              </a:lnSpc>
              <a:defRPr/>
            </a:pPr>
            <a:r>
              <a:rPr lang="en-US" sz="1800" b="1" dirty="0">
                <a:latin typeface="Arial Black"/>
                <a:cs typeface="Arial Black"/>
              </a:rPr>
              <a:t>Simplicity</a:t>
            </a:r>
          </a:p>
          <a:p>
            <a:pPr lvl="1" eaLnBrk="1" hangingPunct="1">
              <a:lnSpc>
                <a:spcPct val="90000"/>
              </a:lnSpc>
              <a:defRPr/>
            </a:pPr>
            <a:r>
              <a:rPr lang="en-US" sz="1600" b="1" dirty="0">
                <a:latin typeface="Arial Black"/>
                <a:cs typeface="Arial Black"/>
              </a:rPr>
              <a:t>1. Focus on real stakeholder values</a:t>
            </a:r>
          </a:p>
          <a:p>
            <a:pPr eaLnBrk="1" hangingPunct="1">
              <a:lnSpc>
                <a:spcPct val="90000"/>
              </a:lnSpc>
              <a:defRPr/>
            </a:pPr>
            <a:r>
              <a:rPr lang="en-US" sz="1800" b="1" dirty="0">
                <a:latin typeface="Arial Black"/>
                <a:cs typeface="Arial Black"/>
              </a:rPr>
              <a:t>Communication</a:t>
            </a:r>
          </a:p>
          <a:p>
            <a:pPr lvl="1" eaLnBrk="1" hangingPunct="1">
              <a:lnSpc>
                <a:spcPct val="90000"/>
              </a:lnSpc>
              <a:defRPr/>
            </a:pPr>
            <a:r>
              <a:rPr lang="en-US" sz="1600" b="1" dirty="0">
                <a:latin typeface="Arial Black"/>
                <a:cs typeface="Arial Black"/>
              </a:rPr>
              <a:t>2. Communicate stakeholder values quantitatively</a:t>
            </a:r>
          </a:p>
          <a:p>
            <a:pPr lvl="1" eaLnBrk="1" hangingPunct="1">
              <a:lnSpc>
                <a:spcPct val="90000"/>
              </a:lnSpc>
              <a:defRPr/>
            </a:pPr>
            <a:r>
              <a:rPr lang="en-US" sz="1600" b="1" dirty="0">
                <a:latin typeface="Arial Black"/>
                <a:cs typeface="Arial Black"/>
              </a:rPr>
              <a:t>3. Estimate expected results and costs for weekly steps</a:t>
            </a:r>
          </a:p>
          <a:p>
            <a:pPr eaLnBrk="1" hangingPunct="1">
              <a:lnSpc>
                <a:spcPct val="90000"/>
              </a:lnSpc>
              <a:defRPr/>
            </a:pPr>
            <a:r>
              <a:rPr lang="en-US" sz="1800" b="1" dirty="0">
                <a:latin typeface="Arial Black"/>
                <a:cs typeface="Arial Black"/>
              </a:rPr>
              <a:t>Feedback</a:t>
            </a:r>
          </a:p>
          <a:p>
            <a:pPr lvl="1" eaLnBrk="1" hangingPunct="1">
              <a:lnSpc>
                <a:spcPct val="90000"/>
              </a:lnSpc>
              <a:defRPr/>
            </a:pPr>
            <a:r>
              <a:rPr lang="en-US" sz="1600" b="1" dirty="0">
                <a:latin typeface="Arial Black"/>
                <a:cs typeface="Arial Black"/>
              </a:rPr>
              <a:t>4. Generate results, weekly, for stakeholders, in their environment </a:t>
            </a:r>
          </a:p>
          <a:p>
            <a:pPr lvl="1" eaLnBrk="1" hangingPunct="1">
              <a:lnSpc>
                <a:spcPct val="90000"/>
              </a:lnSpc>
              <a:defRPr/>
            </a:pPr>
            <a:r>
              <a:rPr lang="en-US" sz="1600" b="1" dirty="0">
                <a:latin typeface="Arial Black"/>
                <a:cs typeface="Arial Black"/>
              </a:rPr>
              <a:t>5. Measure all critical aspects of the improved results cycle.</a:t>
            </a:r>
          </a:p>
          <a:p>
            <a:pPr lvl="1" eaLnBrk="1" hangingPunct="1">
              <a:lnSpc>
                <a:spcPct val="90000"/>
              </a:lnSpc>
              <a:defRPr/>
            </a:pPr>
            <a:r>
              <a:rPr lang="en-US" sz="1600" b="1" dirty="0">
                <a:latin typeface="Arial Black"/>
                <a:cs typeface="Arial Black"/>
              </a:rPr>
              <a:t>6. Analyze deviation from your initial estimates</a:t>
            </a:r>
          </a:p>
          <a:p>
            <a:pPr eaLnBrk="1" hangingPunct="1">
              <a:lnSpc>
                <a:spcPct val="90000"/>
              </a:lnSpc>
              <a:defRPr/>
            </a:pPr>
            <a:r>
              <a:rPr lang="en-US" sz="1800" b="1" dirty="0">
                <a:latin typeface="Arial Black"/>
                <a:cs typeface="Arial Black"/>
              </a:rPr>
              <a:t>Courage</a:t>
            </a:r>
          </a:p>
          <a:p>
            <a:pPr lvl="1" eaLnBrk="1" hangingPunct="1">
              <a:lnSpc>
                <a:spcPct val="90000"/>
              </a:lnSpc>
              <a:defRPr/>
            </a:pPr>
            <a:r>
              <a:rPr lang="en-US" sz="1600" b="1" dirty="0">
                <a:latin typeface="Arial Black"/>
                <a:cs typeface="Arial Black"/>
              </a:rPr>
              <a:t>7. Change plans to reflect weekly learning</a:t>
            </a:r>
          </a:p>
          <a:p>
            <a:pPr lvl="1" eaLnBrk="1" hangingPunct="1">
              <a:lnSpc>
                <a:spcPct val="90000"/>
              </a:lnSpc>
              <a:defRPr/>
            </a:pPr>
            <a:r>
              <a:rPr lang="en-US" sz="1600" b="1" dirty="0">
                <a:latin typeface="Arial Black"/>
                <a:cs typeface="Arial Black"/>
              </a:rPr>
              <a:t>8. Immediately implement valued stakeholder needs, next week</a:t>
            </a:r>
          </a:p>
          <a:p>
            <a:pPr lvl="2" eaLnBrk="1" hangingPunct="1">
              <a:lnSpc>
                <a:spcPct val="90000"/>
              </a:lnSpc>
              <a:defRPr/>
            </a:pPr>
            <a:r>
              <a:rPr lang="en-US" sz="1400" b="1" i="1" dirty="0">
                <a:latin typeface="Arial Black"/>
                <a:cs typeface="Arial Black"/>
              </a:rPr>
              <a:t>Don’t wait, don’t study (analysis paralysis), don’t make excuses. </a:t>
            </a:r>
          </a:p>
          <a:p>
            <a:pPr lvl="2" eaLnBrk="1" hangingPunct="1">
              <a:lnSpc>
                <a:spcPct val="90000"/>
              </a:lnSpc>
              <a:defRPr/>
            </a:pPr>
            <a:r>
              <a:rPr lang="en-US" sz="1400" b="1" i="1" dirty="0">
                <a:latin typeface="Arial Black"/>
                <a:cs typeface="Arial Black"/>
              </a:rPr>
              <a:t>Just Do It!</a:t>
            </a:r>
          </a:p>
          <a:p>
            <a:pPr lvl="1" eaLnBrk="1" hangingPunct="1">
              <a:lnSpc>
                <a:spcPct val="90000"/>
              </a:lnSpc>
              <a:defRPr/>
            </a:pPr>
            <a:r>
              <a:rPr lang="en-US" sz="1600" b="1" dirty="0">
                <a:latin typeface="Arial Black"/>
                <a:cs typeface="Arial Black"/>
              </a:rPr>
              <a:t>9. Tell stakeholders exactly what you will deliver next week</a:t>
            </a:r>
          </a:p>
          <a:p>
            <a:pPr lvl="1" eaLnBrk="1" hangingPunct="1">
              <a:lnSpc>
                <a:spcPct val="90000"/>
              </a:lnSpc>
              <a:defRPr/>
            </a:pPr>
            <a:r>
              <a:rPr lang="en-US" sz="1600" b="1" dirty="0">
                <a:latin typeface="Arial Black"/>
                <a:cs typeface="Arial Black"/>
              </a:rPr>
              <a:t>10. Use any design, strategy, method, process that works quantitatively well - to get your results </a:t>
            </a:r>
          </a:p>
          <a:p>
            <a:pPr lvl="2" eaLnBrk="1" hangingPunct="1">
              <a:lnSpc>
                <a:spcPct val="90000"/>
              </a:lnSpc>
              <a:defRPr/>
            </a:pPr>
            <a:r>
              <a:rPr lang="en-US" sz="1400" b="1" dirty="0">
                <a:latin typeface="Arial Black"/>
                <a:cs typeface="Arial Black"/>
              </a:rPr>
              <a:t>Be a </a:t>
            </a:r>
            <a:r>
              <a:rPr lang="en-US" sz="1400" b="1" u="sng" dirty="0">
                <a:latin typeface="Arial Black"/>
                <a:cs typeface="Arial Black"/>
              </a:rPr>
              <a:t>systems</a:t>
            </a:r>
            <a:r>
              <a:rPr lang="en-US" sz="1400" b="1" dirty="0">
                <a:latin typeface="Arial Black"/>
                <a:cs typeface="Arial Black"/>
              </a:rPr>
              <a:t> </a:t>
            </a:r>
            <a:r>
              <a:rPr lang="en-US" sz="1400" b="1" u="sng" dirty="0">
                <a:latin typeface="Arial Black"/>
                <a:cs typeface="Arial Black"/>
              </a:rPr>
              <a:t>engineer</a:t>
            </a:r>
            <a:r>
              <a:rPr lang="en-US" sz="1400" b="1" dirty="0">
                <a:latin typeface="Arial Black"/>
                <a:cs typeface="Arial Black"/>
              </a:rPr>
              <a:t>, not a just programmer (a ‘</a:t>
            </a:r>
            <a:r>
              <a:rPr lang="en-US" sz="1400" b="1" dirty="0" err="1">
                <a:latin typeface="Arial Black"/>
                <a:cs typeface="Arial Black"/>
              </a:rPr>
              <a:t>Softcrafter</a:t>
            </a:r>
            <a:r>
              <a:rPr lang="en-US" sz="1400" b="1" dirty="0">
                <a:latin typeface="Arial Black"/>
                <a:cs typeface="Arial Black"/>
              </a:rPr>
              <a:t>’).</a:t>
            </a:r>
          </a:p>
          <a:p>
            <a:pPr lvl="2" eaLnBrk="1" hangingPunct="1">
              <a:lnSpc>
                <a:spcPct val="90000"/>
              </a:lnSpc>
              <a:defRPr/>
            </a:pPr>
            <a:r>
              <a:rPr lang="en-US" sz="1400" b="1" dirty="0">
                <a:latin typeface="Arial Black"/>
                <a:cs typeface="Arial Black"/>
              </a:rPr>
              <a:t>Do not be limited by your craft background, in serving your paymasters</a:t>
            </a:r>
          </a:p>
        </p:txBody>
      </p:sp>
      <p:pic>
        <p:nvPicPr>
          <p:cNvPr id="137223" name="Picture 4" descr="Tom AOL DE 2003 White balance"/>
          <p:cNvPicPr>
            <a:picLocks noChangeAspect="1" noChangeArrowheads="1"/>
          </p:cNvPicPr>
          <p:nvPr/>
        </p:nvPicPr>
        <p:blipFill>
          <a:blip r:embed="rId3"/>
          <a:srcRect/>
          <a:stretch>
            <a:fillRect/>
          </a:stretch>
        </p:blipFill>
        <p:spPr bwMode="auto">
          <a:xfrm>
            <a:off x="7105650" y="-152400"/>
            <a:ext cx="2038350" cy="2667000"/>
          </a:xfrm>
          <a:prstGeom prst="rect">
            <a:avLst/>
          </a:prstGeom>
          <a:noFill/>
          <a:ln w="9525">
            <a:noFill/>
            <a:miter lim="800000"/>
            <a:headEnd/>
            <a:tailEnd/>
          </a:ln>
        </p:spPr>
      </p:pic>
      <p:sp>
        <p:nvSpPr>
          <p:cNvPr id="137224" name="Text Box 4"/>
          <p:cNvSpPr txBox="1">
            <a:spLocks noChangeArrowheads="1"/>
          </p:cNvSpPr>
          <p:nvPr/>
        </p:nvSpPr>
        <p:spPr bwMode="auto">
          <a:xfrm>
            <a:off x="3124200" y="6308725"/>
            <a:ext cx="2992438" cy="246063"/>
          </a:xfrm>
          <a:prstGeom prst="rect">
            <a:avLst/>
          </a:prstGeom>
          <a:noFill/>
          <a:ln w="9525">
            <a:noFill/>
            <a:miter lim="800000"/>
            <a:headEnd/>
            <a:tailEnd/>
          </a:ln>
        </p:spPr>
        <p:txBody>
          <a:bodyPr wrap="none">
            <a:prstTxWarp prst="textNoShape">
              <a:avLst/>
            </a:prstTxWarp>
            <a:spAutoFit/>
          </a:bodyPr>
          <a:lstStyle/>
          <a:p>
            <a:r>
              <a:rPr lang="en-US" sz="1000"/>
              <a:t>Copyright 2004-8 Gilb, may be used citing source</a:t>
            </a:r>
          </a:p>
        </p:txBody>
      </p:sp>
      <p:sp>
        <p:nvSpPr>
          <p:cNvPr id="2" name="TextBox 1"/>
          <p:cNvSpPr txBox="1"/>
          <p:nvPr/>
        </p:nvSpPr>
        <p:spPr>
          <a:xfrm>
            <a:off x="340746" y="5452309"/>
            <a:ext cx="8146930" cy="1107996"/>
          </a:xfrm>
          <a:prstGeom prst="rect">
            <a:avLst/>
          </a:prstGeom>
          <a:noFill/>
        </p:spPr>
        <p:txBody>
          <a:bodyPr wrap="square" rtlCol="0">
            <a:spAutoFit/>
          </a:bodyPr>
          <a:lstStyle/>
          <a:p>
            <a:pPr algn="ctr"/>
            <a:r>
              <a:rPr lang="en-US" sz="1600" dirty="0" smtClean="0">
                <a:latin typeface="Arial"/>
                <a:cs typeface="Arial"/>
              </a:rPr>
              <a:t>  </a:t>
            </a:r>
            <a:r>
              <a:rPr lang="en-US" sz="1600" dirty="0">
                <a:latin typeface="Arial"/>
                <a:cs typeface="Arial"/>
              </a:rPr>
              <a:t>“Values for Value”</a:t>
            </a:r>
          </a:p>
          <a:p>
            <a:pPr algn="ctr"/>
            <a:r>
              <a:rPr lang="en-US" sz="1600" dirty="0">
                <a:latin typeface="Arial"/>
                <a:cs typeface="Arial"/>
              </a:rPr>
              <a:t> http://</a:t>
            </a:r>
            <a:r>
              <a:rPr lang="en-US" sz="1600" dirty="0" err="1">
                <a:latin typeface="Arial"/>
                <a:cs typeface="Arial"/>
              </a:rPr>
              <a:t>www.gilb.com</a:t>
            </a:r>
            <a:r>
              <a:rPr lang="en-US" sz="1600" dirty="0">
                <a:latin typeface="Arial"/>
                <a:cs typeface="Arial"/>
              </a:rPr>
              <a:t>/</a:t>
            </a:r>
            <a:r>
              <a:rPr lang="en-US" sz="1600" dirty="0" err="1">
                <a:latin typeface="Arial"/>
                <a:cs typeface="Arial"/>
              </a:rPr>
              <a:t>tiki-download_file.php?fileId</a:t>
            </a:r>
            <a:r>
              <a:rPr lang="en-US" sz="1600" dirty="0">
                <a:latin typeface="Arial"/>
                <a:cs typeface="Arial"/>
              </a:rPr>
              <a:t>=448</a:t>
            </a:r>
          </a:p>
          <a:p>
            <a:pPr algn="ctr"/>
            <a:r>
              <a:rPr lang="en-US" sz="1600" dirty="0">
                <a:latin typeface="Arial"/>
                <a:cs typeface="Arial"/>
              </a:rPr>
              <a:t>  Agile Record 2010, </a:t>
            </a:r>
            <a:r>
              <a:rPr lang="en-US" sz="1600" dirty="0" err="1">
                <a:latin typeface="Arial"/>
                <a:cs typeface="Arial"/>
              </a:rPr>
              <a:t>www.agilerecord.com</a:t>
            </a:r>
            <a:r>
              <a:rPr lang="en-US" sz="1600" dirty="0">
                <a:latin typeface="Arial"/>
                <a:cs typeface="Arial"/>
              </a:rPr>
              <a:t>, October 2010, Issue 4</a:t>
            </a:r>
          </a:p>
          <a:p>
            <a:pPr algn="ctr"/>
            <a:endParaRPr lang="en-GB" dirty="0">
              <a:latin typeface="Arial Black"/>
              <a:cs typeface="Arial Black"/>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 </a:t>
            </a:r>
            <a:endParaRPr lang="en-GB" dirty="0"/>
          </a:p>
        </p:txBody>
      </p:sp>
      <p:sp>
        <p:nvSpPr>
          <p:cNvPr id="3" name="Content Placeholder 2"/>
          <p:cNvSpPr>
            <a:spLocks noGrp="1"/>
          </p:cNvSpPr>
          <p:nvPr>
            <p:ph sz="quarter" idx="1"/>
          </p:nvPr>
        </p:nvSpPr>
        <p:spPr/>
        <p:txBody>
          <a:bodyPr>
            <a:noAutofit/>
          </a:bodyPr>
          <a:lstStyle/>
          <a:p>
            <a:r>
              <a:rPr lang="en-GB" sz="4800" dirty="0" smtClean="0"/>
              <a:t>Ecstatic Stakeholder!</a:t>
            </a:r>
          </a:p>
          <a:p>
            <a:endParaRPr lang="en-GB" sz="4800" dirty="0" smtClean="0"/>
          </a:p>
          <a:p>
            <a:endParaRPr lang="en-GB" sz="4800" dirty="0" smtClean="0"/>
          </a:p>
          <a:p>
            <a:endParaRPr lang="en-GB" sz="4800" dirty="0" smtClean="0"/>
          </a:p>
          <a:p>
            <a:endParaRPr lang="en-GB" sz="4800" dirty="0" smtClean="0"/>
          </a:p>
          <a:p>
            <a:endParaRPr lang="en-GB" sz="4800" dirty="0" smtClean="0"/>
          </a:p>
          <a:p>
            <a:pPr marL="0" indent="0">
              <a:buNone/>
            </a:pPr>
            <a:r>
              <a:rPr lang="nb-NO" sz="4800" dirty="0" smtClean="0"/>
              <a:t> </a:t>
            </a:r>
            <a:endParaRPr lang="nb-NO" sz="4800" dirty="0"/>
          </a:p>
        </p:txBody>
      </p:sp>
      <p:pic>
        <p:nvPicPr>
          <p:cNvPr id="4" name="Picture 3"/>
          <p:cNvPicPr>
            <a:picLocks noChangeAspect="1"/>
          </p:cNvPicPr>
          <p:nvPr/>
        </p:nvPicPr>
        <p:blipFill>
          <a:blip r:embed="rId3"/>
          <a:stretch>
            <a:fillRect/>
          </a:stretch>
        </p:blipFill>
        <p:spPr>
          <a:xfrm>
            <a:off x="6083300" y="1417638"/>
            <a:ext cx="3060700" cy="4102100"/>
          </a:xfrm>
          <a:prstGeom prst="rect">
            <a:avLst/>
          </a:prstGeom>
        </p:spPr>
      </p:pic>
      <p:sp>
        <p:nvSpPr>
          <p:cNvPr id="5" name="Date Placeholder 4"/>
          <p:cNvSpPr>
            <a:spLocks noGrp="1"/>
          </p:cNvSpPr>
          <p:nvPr>
            <p:ph type="dt" sz="half" idx="10"/>
          </p:nvPr>
        </p:nvSpPr>
        <p:spPr/>
        <p:txBody>
          <a:bodyPr/>
          <a:lstStyle/>
          <a:p>
            <a:fld id="{3DA38AA5-27F4-F74B-A9B2-484CB2B14F90}" type="datetime4">
              <a:rPr lang="en-US" smtClean="0"/>
              <a:pPr/>
              <a:t>April 16, 2015</a:t>
            </a:fld>
            <a:endParaRPr lang="en-GB"/>
          </a:p>
        </p:txBody>
      </p:sp>
      <p:sp>
        <p:nvSpPr>
          <p:cNvPr id="6" name="Slide Number Placeholder 5"/>
          <p:cNvSpPr>
            <a:spLocks noGrp="1"/>
          </p:cNvSpPr>
          <p:nvPr>
            <p:ph type="sldNum" sz="quarter" idx="12"/>
          </p:nvPr>
        </p:nvSpPr>
        <p:spPr/>
        <p:txBody>
          <a:bodyPr/>
          <a:lstStyle/>
          <a:p>
            <a:fld id="{18F51ADA-292D-0C4D-830D-A064BE0D8AF0}" type="slidenum">
              <a:rPr lang="en-GB" smtClean="0"/>
              <a:pPr/>
              <a:t>72</a:t>
            </a:fld>
            <a:endParaRPr lang="en-GB"/>
          </a:p>
        </p:txBody>
      </p:sp>
      <p:sp>
        <p:nvSpPr>
          <p:cNvPr id="7" name="Footer Placeholder 6"/>
          <p:cNvSpPr>
            <a:spLocks noGrp="1"/>
          </p:cNvSpPr>
          <p:nvPr>
            <p:ph type="ftr" sz="quarter" idx="11"/>
          </p:nvPr>
        </p:nvSpPr>
        <p:spPr/>
        <p:txBody>
          <a:bodyPr/>
          <a:lstStyle/>
          <a:p>
            <a:r>
              <a:rPr lang="en-US" smtClean="0"/>
              <a:t>© Gilb.com      Agility is the Tool</a:t>
            </a:r>
            <a:endParaRPr lang="en-GB"/>
          </a:p>
        </p:txBody>
      </p:sp>
    </p:spTree>
    <p:extLst>
      <p:ext uri="{BB962C8B-B14F-4D97-AF65-F5344CB8AC3E}">
        <p14:creationId xmlns:p14="http://schemas.microsoft.com/office/powerpoint/2010/main" val="22201420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Title 1"/>
          <p:cNvSpPr>
            <a:spLocks noGrp="1"/>
          </p:cNvSpPr>
          <p:nvPr>
            <p:ph type="title"/>
          </p:nvPr>
        </p:nvSpPr>
        <p:spPr>
          <a:xfrm>
            <a:off x="457200" y="274638"/>
            <a:ext cx="8229600" cy="639762"/>
          </a:xfrm>
        </p:spPr>
        <p:txBody>
          <a:bodyPr>
            <a:normAutofit fontScale="90000"/>
          </a:bodyPr>
          <a:lstStyle/>
          <a:p>
            <a:pPr eaLnBrk="1" hangingPunct="1"/>
            <a:r>
              <a:rPr lang="en-GB" sz="4000" b="1">
                <a:latin typeface="Calibri" charset="0"/>
                <a:ea typeface="ＭＳ Ｐゴシック" charset="0"/>
                <a:cs typeface="ＭＳ Ｐゴシック" charset="0"/>
              </a:rPr>
              <a:t>That’s All Folks!</a:t>
            </a:r>
          </a:p>
        </p:txBody>
      </p:sp>
      <p:sp>
        <p:nvSpPr>
          <p:cNvPr id="64514" name="Content Placeholder 2"/>
          <p:cNvSpPr>
            <a:spLocks noGrp="1"/>
          </p:cNvSpPr>
          <p:nvPr>
            <p:ph idx="1"/>
          </p:nvPr>
        </p:nvSpPr>
        <p:spPr>
          <a:xfrm>
            <a:off x="457200" y="1600200"/>
            <a:ext cx="4402114" cy="4525963"/>
          </a:xfrm>
        </p:spPr>
        <p:txBody>
          <a:bodyPr>
            <a:normAutofit fontScale="70000" lnSpcReduction="20000"/>
          </a:bodyPr>
          <a:lstStyle/>
          <a:p>
            <a:pPr eaLnBrk="1" hangingPunct="1"/>
            <a:r>
              <a:rPr lang="en-GB" dirty="0" smtClean="0">
                <a:latin typeface="Calibri" charset="0"/>
                <a:ea typeface="ＭＳ Ｐゴシック" charset="0"/>
                <a:cs typeface="ＭＳ Ｐゴシック" charset="0"/>
              </a:rPr>
              <a:t>Discussion?</a:t>
            </a:r>
          </a:p>
          <a:p>
            <a:pPr lvl="1"/>
            <a:r>
              <a:rPr lang="en-GB" dirty="0" smtClean="0">
                <a:latin typeface="Calibri" charset="0"/>
                <a:ea typeface="ＭＳ Ｐゴシック" charset="0"/>
                <a:cs typeface="ＭＳ Ｐゴシック" charset="0"/>
              </a:rPr>
              <a:t>I am here all Conference and </a:t>
            </a:r>
            <a:r>
              <a:rPr lang="en-GB" dirty="0" err="1" smtClean="0">
                <a:latin typeface="Calibri" charset="0"/>
                <a:ea typeface="ＭＳ Ｐゴシック" charset="0"/>
                <a:cs typeface="ＭＳ Ｐゴシック" charset="0"/>
              </a:rPr>
              <a:t>incl</a:t>
            </a:r>
            <a:r>
              <a:rPr lang="en-GB" dirty="0" smtClean="0">
                <a:latin typeface="Calibri" charset="0"/>
                <a:ea typeface="ＭＳ Ｐゴシック" charset="0"/>
                <a:cs typeface="ＭＳ Ｐゴシック" charset="0"/>
              </a:rPr>
              <a:t> My Friday ‘</a:t>
            </a:r>
            <a:r>
              <a:rPr lang="en-GB" dirty="0" err="1" smtClean="0">
                <a:latin typeface="Calibri" charset="0"/>
                <a:ea typeface="ＭＳ Ｐゴシック" charset="0"/>
                <a:cs typeface="ＭＳ Ｐゴシック" charset="0"/>
              </a:rPr>
              <a:t>Evo</a:t>
            </a:r>
            <a:r>
              <a:rPr lang="en-GB" dirty="0" smtClean="0">
                <a:latin typeface="Calibri" charset="0"/>
                <a:ea typeface="ＭＳ Ｐゴシック" charset="0"/>
                <a:cs typeface="ＭＳ Ｐゴシック" charset="0"/>
              </a:rPr>
              <a:t>’ Seminar</a:t>
            </a:r>
          </a:p>
          <a:p>
            <a:pPr lvl="1"/>
            <a:r>
              <a:rPr lang="en-GB" dirty="0" smtClean="0">
                <a:latin typeface="Calibri" charset="0"/>
                <a:ea typeface="ＭＳ Ｐゴシック" charset="0"/>
                <a:cs typeface="ＭＳ Ｐゴシック" charset="0"/>
              </a:rPr>
              <a:t>And love to talk with you!</a:t>
            </a:r>
            <a:endParaRPr lang="en-GB" dirty="0">
              <a:latin typeface="Calibri" charset="0"/>
              <a:ea typeface="ＭＳ Ｐゴシック" charset="0"/>
              <a:cs typeface="ＭＳ Ｐゴシック" charset="0"/>
            </a:endParaRPr>
          </a:p>
          <a:p>
            <a:pPr eaLnBrk="1" hangingPunct="1"/>
            <a:r>
              <a:rPr lang="en-GB" dirty="0">
                <a:latin typeface="Calibri" charset="0"/>
                <a:ea typeface="ＭＳ Ｐゴシック" charset="0"/>
                <a:cs typeface="ＭＳ Ｐゴシック" charset="0"/>
              </a:rPr>
              <a:t>Remarks</a:t>
            </a:r>
            <a:r>
              <a:rPr lang="en-GB" dirty="0" smtClean="0">
                <a:latin typeface="Calibri" charset="0"/>
                <a:ea typeface="ＭＳ Ｐゴシック" charset="0"/>
                <a:cs typeface="ＭＳ Ｐゴシック" charset="0"/>
              </a:rPr>
              <a:t>? Questions?</a:t>
            </a:r>
          </a:p>
          <a:p>
            <a:pPr lvl="1"/>
            <a:r>
              <a:rPr lang="en-GB" dirty="0" smtClean="0">
                <a:latin typeface="Calibri" charset="0"/>
                <a:ea typeface="ＭＳ Ｐゴシック" charset="0"/>
                <a:cs typeface="ＭＳ Ｐゴシック" charset="0"/>
              </a:rPr>
              <a:t>Email me if you like</a:t>
            </a:r>
          </a:p>
          <a:p>
            <a:pPr eaLnBrk="1" hangingPunct="1"/>
            <a:r>
              <a:rPr lang="en-GB" dirty="0" smtClean="0">
                <a:latin typeface="Arial Black"/>
                <a:ea typeface="ＭＳ Ｐゴシック" charset="0"/>
                <a:cs typeface="Arial Black"/>
              </a:rPr>
              <a:t>For free digital copy of this book, and 4 of my Agile papers, and the </a:t>
            </a:r>
            <a:r>
              <a:rPr lang="en-GB" dirty="0" err="1" smtClean="0">
                <a:latin typeface="Arial Black"/>
                <a:ea typeface="ＭＳ Ｐゴシック" charset="0"/>
                <a:cs typeface="Arial Black"/>
              </a:rPr>
              <a:t>Evo</a:t>
            </a:r>
            <a:r>
              <a:rPr lang="en-GB" dirty="0" smtClean="0">
                <a:latin typeface="Arial Black"/>
                <a:ea typeface="ＭＳ Ｐゴシック" charset="0"/>
                <a:cs typeface="Arial Black"/>
              </a:rPr>
              <a:t> book</a:t>
            </a:r>
          </a:p>
          <a:p>
            <a:pPr eaLnBrk="1" hangingPunct="1"/>
            <a:r>
              <a:rPr lang="en-GB" b="1" dirty="0" smtClean="0">
                <a:latin typeface="Arial"/>
                <a:ea typeface="ＭＳ Ｐゴシック" charset="0"/>
                <a:cs typeface="Arial"/>
              </a:rPr>
              <a:t>Email me subject </a:t>
            </a:r>
            <a:r>
              <a:rPr lang="en-GB" dirty="0" smtClean="0">
                <a:latin typeface="Arial Black"/>
                <a:ea typeface="ＭＳ Ｐゴシック" charset="0"/>
                <a:cs typeface="Arial Black"/>
              </a:rPr>
              <a:t>“Book”</a:t>
            </a:r>
          </a:p>
          <a:p>
            <a:pPr eaLnBrk="1" hangingPunct="1"/>
            <a:r>
              <a:rPr lang="en-GB" dirty="0" smtClean="0">
                <a:latin typeface="Arial Black"/>
                <a:ea typeface="ＭＳ Ｐゴシック" charset="0"/>
                <a:cs typeface="Arial Black"/>
                <a:hlinkClick r:id="rId2"/>
              </a:rPr>
              <a:t>Tom@Gilb.com</a:t>
            </a:r>
            <a:endParaRPr lang="en-GB" dirty="0" smtClean="0">
              <a:latin typeface="Arial Black"/>
              <a:ea typeface="ＭＳ Ｐゴシック" charset="0"/>
              <a:cs typeface="Arial Black"/>
            </a:endParaRPr>
          </a:p>
          <a:p>
            <a:pPr eaLnBrk="1" hangingPunct="1"/>
            <a:r>
              <a:rPr lang="en-GB" dirty="0" smtClean="0">
                <a:latin typeface="Calibri" charset="0"/>
                <a:ea typeface="ＭＳ Ｐゴシック" charset="0"/>
                <a:cs typeface="ＭＳ Ｐゴシック" charset="0"/>
              </a:rPr>
              <a:t>If you want to agree a meeting, email me</a:t>
            </a:r>
          </a:p>
          <a:p>
            <a:pPr eaLnBrk="1" hangingPunct="1"/>
            <a:r>
              <a:rPr lang="en-GB" dirty="0">
                <a:latin typeface="Calibri" charset="0"/>
                <a:ea typeface="ＭＳ Ｐゴシック" charset="0"/>
                <a:cs typeface="ＭＳ Ｐゴシック" charset="0"/>
              </a:rPr>
              <a:t> </a:t>
            </a:r>
            <a:r>
              <a:rPr lang="en-GB" dirty="0" smtClean="0">
                <a:latin typeface="Calibri" charset="0"/>
                <a:ea typeface="ＭＳ Ｐゴシック" charset="0"/>
                <a:cs typeface="ＭＳ Ｐゴシック" charset="0"/>
              </a:rPr>
              <a:t>or text +47 92066705</a:t>
            </a:r>
          </a:p>
          <a:p>
            <a:pPr eaLnBrk="1" hangingPunct="1"/>
            <a:r>
              <a:rPr lang="en-GB" dirty="0" smtClean="0">
                <a:latin typeface="Calibri" charset="0"/>
                <a:ea typeface="ＭＳ Ｐゴシック" charset="0"/>
                <a:cs typeface="ＭＳ Ｐゴシック" charset="0"/>
              </a:rPr>
              <a:t> </a:t>
            </a:r>
          </a:p>
          <a:p>
            <a:pPr eaLnBrk="1" hangingPunct="1"/>
            <a:r>
              <a:rPr lang="en-GB" dirty="0" smtClean="0">
                <a:latin typeface="Calibri" charset="0"/>
                <a:ea typeface="ＭＳ Ｐゴシック" charset="0"/>
                <a:cs typeface="ＭＳ Ｐゴシック" charset="0"/>
              </a:rPr>
              <a:t>This talk is NOW at </a:t>
            </a:r>
            <a:r>
              <a:rPr lang="en-GB" dirty="0" err="1" smtClean="0">
                <a:latin typeface="Calibri" charset="0"/>
                <a:ea typeface="ＭＳ Ｐゴシック" charset="0"/>
                <a:cs typeface="ＭＳ Ｐゴシック" charset="0"/>
              </a:rPr>
              <a:t>Gilb.com</a:t>
            </a:r>
            <a:r>
              <a:rPr lang="en-GB" dirty="0" smtClean="0">
                <a:latin typeface="Calibri" charset="0"/>
                <a:ea typeface="ＭＳ Ｐゴシック" charset="0"/>
                <a:cs typeface="ＭＳ Ｐゴシック" charset="0"/>
              </a:rPr>
              <a:t>/Downloads (Slides)</a:t>
            </a:r>
          </a:p>
          <a:p>
            <a:pPr eaLnBrk="1" hangingPunct="1"/>
            <a:endParaRPr lang="en-GB" dirty="0">
              <a:latin typeface="Calibri" charset="0"/>
              <a:ea typeface="ＭＳ Ｐゴシック" charset="0"/>
              <a:cs typeface="ＭＳ Ｐゴシック" charset="0"/>
            </a:endParaRPr>
          </a:p>
        </p:txBody>
      </p:sp>
      <p:pic>
        <p:nvPicPr>
          <p:cNvPr id="64515" name="Picture 6" descr="CE Cover.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1200150"/>
            <a:ext cx="4076700" cy="515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Date Placeholder 7"/>
          <p:cNvSpPr>
            <a:spLocks noGrp="1"/>
          </p:cNvSpPr>
          <p:nvPr>
            <p:ph type="dt" sz="quarter" idx="10"/>
          </p:nvPr>
        </p:nvSpPr>
        <p:spPr/>
        <p:txBody>
          <a:bodyPr/>
          <a:lstStyle/>
          <a:p>
            <a:pPr>
              <a:defRPr/>
            </a:pPr>
            <a:r>
              <a:rPr lang="en-GB"/>
              <a:t>17 Feb 2010</a:t>
            </a:r>
          </a:p>
        </p:txBody>
      </p:sp>
      <p:sp>
        <p:nvSpPr>
          <p:cNvPr id="64517" name="Slide Number Placeholder 8"/>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6FED9CBF-5F7F-5F4A-BE6D-EA2337EEE15E}" type="slidenum">
              <a:rPr lang="en-GB" sz="1200">
                <a:solidFill>
                  <a:srgbClr val="898989"/>
                </a:solidFill>
                <a:latin typeface="Calibri" charset="0"/>
              </a:rPr>
              <a:pPr eaLnBrk="1" hangingPunct="1"/>
              <a:t>73</a:t>
            </a:fld>
            <a:endParaRPr lang="en-GB" sz="1200">
              <a:solidFill>
                <a:srgbClr val="898989"/>
              </a:solidFill>
              <a:latin typeface="Calibri" charset="0"/>
            </a:endParaRPr>
          </a:p>
        </p:txBody>
      </p:sp>
      <p:sp>
        <p:nvSpPr>
          <p:cNvPr id="64518" name="Footer Placeholder 9"/>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200">
                <a:solidFill>
                  <a:srgbClr val="898989"/>
                </a:solidFill>
                <a:latin typeface="Calibri" charset="0"/>
              </a:rPr>
              <a:t>© Gilb.com</a:t>
            </a:r>
            <a:endParaRPr lang="en-GB" sz="1200">
              <a:solidFill>
                <a:srgbClr val="898989"/>
              </a:solidFill>
              <a:latin typeface="Calibri" charset="0"/>
            </a:endParaRPr>
          </a:p>
        </p:txBody>
      </p:sp>
    </p:spTree>
    <p:extLst>
      <p:ext uri="{BB962C8B-B14F-4D97-AF65-F5344CB8AC3E}">
        <p14:creationId xmlns:p14="http://schemas.microsoft.com/office/powerpoint/2010/main" val="3176191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E COVE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14834" y="5216770"/>
            <a:ext cx="1129166" cy="1641230"/>
          </a:xfrm>
          <a:prstGeom prst="rect">
            <a:avLst/>
          </a:prstGeom>
        </p:spPr>
      </p:pic>
      <p:sp>
        <p:nvSpPr>
          <p:cNvPr id="2" name="Title 1"/>
          <p:cNvSpPr>
            <a:spLocks noGrp="1"/>
          </p:cNvSpPr>
          <p:nvPr>
            <p:ph type="title"/>
          </p:nvPr>
        </p:nvSpPr>
        <p:spPr/>
        <p:txBody>
          <a:bodyPr/>
          <a:lstStyle/>
          <a:p>
            <a:r>
              <a:rPr lang="en-GB" dirty="0" smtClean="0"/>
              <a:t>Agile Credibility</a:t>
            </a:r>
            <a:endParaRPr lang="en-GB" dirty="0"/>
          </a:p>
        </p:txBody>
      </p:sp>
      <p:sp>
        <p:nvSpPr>
          <p:cNvPr id="3" name="Content Placeholder 2"/>
          <p:cNvSpPr>
            <a:spLocks noGrp="1"/>
          </p:cNvSpPr>
          <p:nvPr>
            <p:ph idx="1"/>
          </p:nvPr>
        </p:nvSpPr>
        <p:spPr>
          <a:xfrm>
            <a:off x="122899" y="1228910"/>
            <a:ext cx="8302485" cy="4897253"/>
          </a:xfrm>
        </p:spPr>
        <p:txBody>
          <a:bodyPr>
            <a:normAutofit fontScale="85000" lnSpcReduction="10000"/>
          </a:bodyPr>
          <a:lstStyle/>
          <a:p>
            <a:r>
              <a:rPr lang="en-GB" dirty="0" smtClean="0">
                <a:latin typeface="Arial Black"/>
                <a:cs typeface="Arial Black"/>
              </a:rPr>
              <a:t>Agile ‘Grandfather’ (Tom)</a:t>
            </a:r>
          </a:p>
          <a:p>
            <a:pPr lvl="1"/>
            <a:r>
              <a:rPr lang="en-GB" dirty="0" smtClean="0">
                <a:latin typeface="Arial Black"/>
                <a:cs typeface="Arial Black"/>
              </a:rPr>
              <a:t>Practicing ‘Agile’ IT Projects since 1960</a:t>
            </a:r>
          </a:p>
          <a:p>
            <a:pPr lvl="1"/>
            <a:r>
              <a:rPr lang="en-GB" dirty="0" smtClean="0">
                <a:latin typeface="Arial Black"/>
                <a:cs typeface="Arial Black"/>
              </a:rPr>
              <a:t>Preaching Agile since 1970’s (CW UK)</a:t>
            </a:r>
          </a:p>
          <a:p>
            <a:pPr lvl="1"/>
            <a:r>
              <a:rPr lang="en-GB" dirty="0" smtClean="0">
                <a:latin typeface="Arial Black"/>
                <a:cs typeface="Arial Black"/>
              </a:rPr>
              <a:t>Acknowledged Pioneer by Agile Gurus and Research</a:t>
            </a:r>
          </a:p>
          <a:p>
            <a:pPr lvl="2"/>
            <a:r>
              <a:rPr lang="en-GB" dirty="0" smtClean="0">
                <a:latin typeface="Arial Black"/>
                <a:cs typeface="Arial Black"/>
              </a:rPr>
              <a:t>Beck, Sutherland, </a:t>
            </a:r>
            <a:r>
              <a:rPr lang="en-GB" dirty="0" err="1" smtClean="0">
                <a:latin typeface="Arial Black"/>
                <a:cs typeface="Arial Black"/>
              </a:rPr>
              <a:t>Highsmith</a:t>
            </a:r>
            <a:r>
              <a:rPr lang="en-GB" dirty="0" smtClean="0">
                <a:latin typeface="Arial Black"/>
                <a:cs typeface="Arial Black"/>
              </a:rPr>
              <a:t>, Cohn, </a:t>
            </a:r>
            <a:r>
              <a:rPr lang="en-GB" dirty="0" err="1" smtClean="0">
                <a:latin typeface="Arial Black"/>
                <a:cs typeface="Arial Black"/>
              </a:rPr>
              <a:t>Larman</a:t>
            </a:r>
            <a:r>
              <a:rPr lang="en-GB" dirty="0" smtClean="0">
                <a:latin typeface="Arial Black"/>
                <a:cs typeface="Arial Black"/>
              </a:rPr>
              <a:t> etc.</a:t>
            </a:r>
          </a:p>
          <a:p>
            <a:pPr lvl="2"/>
            <a:r>
              <a:rPr lang="en-GB" dirty="0" smtClean="0">
                <a:latin typeface="Arial Black"/>
                <a:cs typeface="Arial Black"/>
              </a:rPr>
              <a:t>Ask me for details on this! I am too shy to show it here!</a:t>
            </a:r>
          </a:p>
          <a:p>
            <a:r>
              <a:rPr lang="en-GB" dirty="0" smtClean="0">
                <a:latin typeface="Arial Black"/>
                <a:cs typeface="Arial Black"/>
              </a:rPr>
              <a:t>Agile Practice</a:t>
            </a:r>
          </a:p>
          <a:p>
            <a:pPr lvl="1"/>
            <a:r>
              <a:rPr lang="en-GB" dirty="0" smtClean="0">
                <a:latin typeface="Arial Black"/>
                <a:cs typeface="Arial Black"/>
              </a:rPr>
              <a:t>IT: for </a:t>
            </a:r>
            <a:r>
              <a:rPr lang="en-GB" i="1" dirty="0" smtClean="0">
                <a:latin typeface="Arial Black"/>
                <a:cs typeface="Arial Black"/>
              </a:rPr>
              <a:t>decades</a:t>
            </a:r>
            <a:r>
              <a:rPr lang="en-GB" dirty="0" smtClean="0">
                <a:latin typeface="Arial Black"/>
                <a:cs typeface="Arial Black"/>
              </a:rPr>
              <a:t> (Kai and Tom)</a:t>
            </a:r>
          </a:p>
          <a:p>
            <a:pPr lvl="1"/>
            <a:r>
              <a:rPr lang="en-GB" dirty="0" smtClean="0">
                <a:latin typeface="Arial Black"/>
                <a:cs typeface="Arial Black"/>
              </a:rPr>
              <a:t>Organisations: for Decades  (Citigroup, Intel, HP, Boeing)</a:t>
            </a:r>
          </a:p>
          <a:p>
            <a:r>
              <a:rPr lang="en-GB" dirty="0" smtClean="0">
                <a:latin typeface="Arial Black"/>
                <a:cs typeface="Arial Black"/>
              </a:rPr>
              <a:t>Books:</a:t>
            </a:r>
          </a:p>
          <a:p>
            <a:pPr lvl="1"/>
            <a:r>
              <a:rPr lang="en-GB" dirty="0" smtClean="0">
                <a:latin typeface="Arial Black"/>
                <a:cs typeface="Arial Black"/>
              </a:rPr>
              <a:t>Principles of Software Engineering Management (1988)  the book Beck and others refer to</a:t>
            </a:r>
          </a:p>
          <a:p>
            <a:pPr lvl="1"/>
            <a:r>
              <a:rPr lang="en-GB" dirty="0" smtClean="0">
                <a:latin typeface="Arial Black"/>
                <a:cs typeface="Arial Black"/>
              </a:rPr>
              <a:t>Competitive Engineering (2005)</a:t>
            </a:r>
          </a:p>
          <a:p>
            <a:pPr lvl="1"/>
            <a:r>
              <a:rPr lang="en-GB" dirty="0" err="1" smtClean="0">
                <a:latin typeface="Arial Black"/>
                <a:cs typeface="Arial Black"/>
              </a:rPr>
              <a:t>Evo</a:t>
            </a:r>
            <a:r>
              <a:rPr lang="en-GB" dirty="0" smtClean="0">
                <a:latin typeface="Arial Black"/>
                <a:cs typeface="Arial Black"/>
              </a:rPr>
              <a:t>: (Kai, evolving, 55 iterations)</a:t>
            </a:r>
          </a:p>
          <a:p>
            <a:pPr lvl="1"/>
            <a:endParaRPr lang="en-GB" dirty="0">
              <a:latin typeface="Arial Black"/>
              <a:cs typeface="Arial Black"/>
            </a:endParaRPr>
          </a:p>
          <a:p>
            <a:pPr lvl="1"/>
            <a:endParaRPr lang="en-GB" dirty="0">
              <a:latin typeface="Arial Black"/>
              <a:cs typeface="Arial Black"/>
            </a:endParaRPr>
          </a:p>
        </p:txBody>
      </p:sp>
      <p:sp>
        <p:nvSpPr>
          <p:cNvPr id="4" name="Date Placeholder 3"/>
          <p:cNvSpPr>
            <a:spLocks noGrp="1"/>
          </p:cNvSpPr>
          <p:nvPr>
            <p:ph type="dt" sz="half" idx="10"/>
          </p:nvPr>
        </p:nvSpPr>
        <p:spPr/>
        <p:txBody>
          <a:bodyPr/>
          <a:lstStyle/>
          <a:p>
            <a:fld id="{C772C957-9C88-704D-B61D-7F8714195613}" type="datetime2">
              <a:rPr lang="en-GB" smtClean="0"/>
              <a:t>Thursday 16 April 15</a:t>
            </a:fld>
            <a:endParaRPr lang="en-GB"/>
          </a:p>
        </p:txBody>
      </p:sp>
      <p:sp>
        <p:nvSpPr>
          <p:cNvPr id="5" name="Footer Placeholder 4"/>
          <p:cNvSpPr>
            <a:spLocks noGrp="1"/>
          </p:cNvSpPr>
          <p:nvPr>
            <p:ph type="ftr" sz="quarter" idx="11"/>
          </p:nvPr>
        </p:nvSpPr>
        <p:spPr/>
        <p:txBody>
          <a:bodyPr/>
          <a:lstStyle/>
          <a:p>
            <a:r>
              <a:rPr lang="en-GB" smtClean="0"/>
              <a:t>© Gilb.com</a:t>
            </a:r>
            <a:endParaRPr lang="en-GB"/>
          </a:p>
        </p:txBody>
      </p:sp>
      <p:sp>
        <p:nvSpPr>
          <p:cNvPr id="6" name="Slide Number Placeholder 5"/>
          <p:cNvSpPr>
            <a:spLocks noGrp="1"/>
          </p:cNvSpPr>
          <p:nvPr>
            <p:ph type="sldNum" sz="quarter" idx="12"/>
          </p:nvPr>
        </p:nvSpPr>
        <p:spPr/>
        <p:txBody>
          <a:bodyPr/>
          <a:lstStyle/>
          <a:p>
            <a:fld id="{05BE5B9A-02D3-7648-9787-90701598E634}" type="slidenum">
              <a:rPr lang="en-GB" smtClean="0"/>
              <a:t>74</a:t>
            </a:fld>
            <a:endParaRPr lang="en-GB"/>
          </a:p>
        </p:txBody>
      </p:sp>
      <p:pic>
        <p:nvPicPr>
          <p:cNvPr id="8" name="Picture 7" descr="POSEM Cover 2009.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20607" y="2817949"/>
            <a:ext cx="1323393" cy="1764524"/>
          </a:xfrm>
          <a:prstGeom prst="rect">
            <a:avLst/>
          </a:prstGeom>
        </p:spPr>
      </p:pic>
      <p:pic>
        <p:nvPicPr>
          <p:cNvPr id="9" name="Picture 8" descr="Screen Shot 2013-06-07 at 19.31.29.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34666" y="5362874"/>
            <a:ext cx="1092185" cy="1518404"/>
          </a:xfrm>
          <a:prstGeom prst="rect">
            <a:avLst/>
          </a:prstGeom>
        </p:spPr>
      </p:pic>
    </p:spTree>
    <p:extLst>
      <p:ext uri="{BB962C8B-B14F-4D97-AF65-F5344CB8AC3E}">
        <p14:creationId xmlns:p14="http://schemas.microsoft.com/office/powerpoint/2010/main" val="3870071509"/>
      </p:ext>
    </p:extLst>
  </p:cSld>
  <p:clrMapOvr>
    <a:masterClrMapping/>
  </p:clrMapOvr>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stretch>
            <a:fillRect/>
          </a:stretch>
        </p:blipFill>
        <p:spPr>
          <a:xfrm>
            <a:off x="6051826" y="5934364"/>
            <a:ext cx="3092173" cy="923636"/>
          </a:xfrm>
          <a:prstGeom prst="rect">
            <a:avLst/>
          </a:prstGeom>
        </p:spPr>
      </p:pic>
      <p:pic>
        <p:nvPicPr>
          <p:cNvPr id="10" name="Picture 9"/>
          <p:cNvPicPr>
            <a:picLocks noChangeAspect="1"/>
          </p:cNvPicPr>
          <p:nvPr/>
        </p:nvPicPr>
        <p:blipFill>
          <a:blip r:embed="rId4"/>
          <a:stretch>
            <a:fillRect/>
          </a:stretch>
        </p:blipFill>
        <p:spPr>
          <a:xfrm>
            <a:off x="87745" y="6102401"/>
            <a:ext cx="812800" cy="760361"/>
          </a:xfrm>
          <a:prstGeom prst="rect">
            <a:avLst/>
          </a:prstGeom>
        </p:spPr>
      </p:pic>
      <p:sp>
        <p:nvSpPr>
          <p:cNvPr id="2" name="Title 1"/>
          <p:cNvSpPr>
            <a:spLocks noGrp="1"/>
          </p:cNvSpPr>
          <p:nvPr>
            <p:ph type="title"/>
          </p:nvPr>
        </p:nvSpPr>
        <p:spPr>
          <a:xfrm>
            <a:off x="457200" y="-121538"/>
            <a:ext cx="8229600" cy="1143000"/>
          </a:xfrm>
        </p:spPr>
        <p:txBody>
          <a:bodyPr>
            <a:normAutofit fontScale="90000"/>
          </a:bodyPr>
          <a:lstStyle/>
          <a:p>
            <a:r>
              <a:rPr lang="en-GB" dirty="0" smtClean="0"/>
              <a:t>OK I am not that shy!</a:t>
            </a:r>
            <a:br>
              <a:rPr lang="en-GB" dirty="0" smtClean="0"/>
            </a:br>
            <a:r>
              <a:rPr lang="en-GB" sz="2800" dirty="0" smtClean="0"/>
              <a:t>(the most influential!)</a:t>
            </a:r>
            <a:endParaRPr lang="en-GB" sz="2800" dirty="0"/>
          </a:p>
        </p:txBody>
      </p:sp>
      <p:sp>
        <p:nvSpPr>
          <p:cNvPr id="3" name="Content Placeholder 2"/>
          <p:cNvSpPr>
            <a:spLocks noGrp="1"/>
          </p:cNvSpPr>
          <p:nvPr>
            <p:ph idx="1"/>
          </p:nvPr>
        </p:nvSpPr>
        <p:spPr>
          <a:xfrm>
            <a:off x="0" y="929098"/>
            <a:ext cx="9144000" cy="5197065"/>
          </a:xfrm>
        </p:spPr>
        <p:txBody>
          <a:bodyPr>
            <a:noAutofit/>
          </a:bodyPr>
          <a:lstStyle/>
          <a:p>
            <a:pPr marL="0" indent="0">
              <a:buNone/>
            </a:pPr>
            <a:r>
              <a:rPr lang="en-GB" sz="1200" b="1" dirty="0">
                <a:latin typeface="Arial Black"/>
                <a:cs typeface="Arial Black"/>
              </a:rPr>
              <a:t>Agile References:</a:t>
            </a:r>
            <a:endParaRPr lang="en-GB" sz="1200" dirty="0">
              <a:latin typeface="Arial Black"/>
              <a:cs typeface="Arial Black"/>
            </a:endParaRPr>
          </a:p>
          <a:p>
            <a:pPr marL="0" indent="0">
              <a:buNone/>
            </a:pPr>
            <a:r>
              <a:rPr lang="en-GB" sz="1200" i="1" dirty="0">
                <a:latin typeface="Arial Black"/>
                <a:cs typeface="Arial Black"/>
              </a:rPr>
              <a:t>"Tom Gilb </a:t>
            </a:r>
            <a:r>
              <a:rPr lang="en-GB" sz="1200" i="1" u="sng" dirty="0">
                <a:latin typeface="Arial Black"/>
                <a:cs typeface="Arial Black"/>
              </a:rPr>
              <a:t>invented </a:t>
            </a:r>
            <a:r>
              <a:rPr lang="en-GB" sz="1200" i="1" u="sng" dirty="0" err="1">
                <a:latin typeface="Arial Black"/>
                <a:cs typeface="Arial Black"/>
              </a:rPr>
              <a:t>Evo</a:t>
            </a:r>
            <a:r>
              <a:rPr lang="en-GB" sz="1200" i="1" u="sng" dirty="0">
                <a:latin typeface="Arial Black"/>
                <a:cs typeface="Arial Black"/>
              </a:rPr>
              <a:t>, arguably the first Agile process</a:t>
            </a:r>
            <a:r>
              <a:rPr lang="en-GB" sz="1200" i="1" dirty="0">
                <a:latin typeface="Arial Black"/>
                <a:cs typeface="Arial Black"/>
              </a:rPr>
              <a:t>. He and his son Kai have been working with me in Norway to align what they are doing with Scrum.</a:t>
            </a:r>
            <a:endParaRPr lang="en-GB" sz="1200" dirty="0">
              <a:latin typeface="Arial Black"/>
              <a:cs typeface="Arial Black"/>
            </a:endParaRPr>
          </a:p>
          <a:p>
            <a:pPr marL="0" indent="0">
              <a:buNone/>
            </a:pPr>
            <a:r>
              <a:rPr lang="en-GB" sz="1200" i="1" dirty="0">
                <a:latin typeface="Arial Black"/>
                <a:cs typeface="Arial Black"/>
              </a:rPr>
              <a:t>Kai has some excellent case studies where he has acted as Product Owner. He has done some of the most innovative things I have seen in the Scrum community."</a:t>
            </a:r>
            <a:endParaRPr lang="en-GB" sz="1200" dirty="0">
              <a:latin typeface="Arial Black"/>
              <a:cs typeface="Arial Black"/>
            </a:endParaRPr>
          </a:p>
          <a:p>
            <a:pPr marL="0" indent="0">
              <a:buNone/>
            </a:pPr>
            <a:r>
              <a:rPr lang="en-GB" sz="1200" b="1" dirty="0">
                <a:latin typeface="Arial Black"/>
                <a:cs typeface="Arial Black"/>
              </a:rPr>
              <a:t>Jeff Sutherland, co-inventor of Scrum, 5Feb 2010 in Scrum Alliance Email.</a:t>
            </a:r>
            <a:endParaRPr lang="en-GB" sz="1200" dirty="0">
              <a:latin typeface="Arial Black"/>
              <a:cs typeface="Arial Black"/>
            </a:endParaRPr>
          </a:p>
          <a:p>
            <a:pPr marL="0" indent="0">
              <a:buNone/>
            </a:pPr>
            <a:r>
              <a:rPr lang="en-GB" sz="1200" b="1" dirty="0">
                <a:latin typeface="Arial Black"/>
                <a:cs typeface="Arial Black"/>
              </a:rPr>
              <a:t> </a:t>
            </a:r>
            <a:endParaRPr lang="en-GB" sz="1200" dirty="0">
              <a:latin typeface="Arial Black"/>
              <a:cs typeface="Arial Black"/>
            </a:endParaRPr>
          </a:p>
          <a:p>
            <a:pPr marL="0" indent="0">
              <a:buNone/>
            </a:pPr>
            <a:r>
              <a:rPr lang="en-GB" sz="1200" i="1" dirty="0">
                <a:latin typeface="Arial Black"/>
                <a:cs typeface="Arial Black"/>
              </a:rPr>
              <a:t>“Tom </a:t>
            </a:r>
            <a:r>
              <a:rPr lang="en-GB" sz="1200" i="1" dirty="0" err="1">
                <a:latin typeface="Arial Black"/>
                <a:cs typeface="Arial Black"/>
              </a:rPr>
              <a:t>Gilb's</a:t>
            </a:r>
            <a:r>
              <a:rPr lang="en-GB" sz="1200" i="1" dirty="0">
                <a:latin typeface="Arial Black"/>
                <a:cs typeface="Arial Black"/>
              </a:rPr>
              <a:t> </a:t>
            </a:r>
            <a:r>
              <a:rPr lang="en-GB" sz="1200" i="1" dirty="0" err="1">
                <a:latin typeface="Arial Black"/>
                <a:cs typeface="Arial Black"/>
              </a:rPr>
              <a:t>Planguage</a:t>
            </a:r>
            <a:r>
              <a:rPr lang="en-GB" sz="1200" i="1" dirty="0">
                <a:latin typeface="Arial Black"/>
                <a:cs typeface="Arial Black"/>
              </a:rPr>
              <a:t> referenced and praised at #</a:t>
            </a:r>
            <a:r>
              <a:rPr lang="en-GB" sz="1200" i="1" dirty="0" err="1">
                <a:latin typeface="Arial Black"/>
                <a:cs typeface="Arial Black"/>
              </a:rPr>
              <a:t>scrumgathering</a:t>
            </a:r>
            <a:r>
              <a:rPr lang="en-GB" sz="1200" i="1" dirty="0">
                <a:latin typeface="Arial Black"/>
                <a:cs typeface="Arial Black"/>
              </a:rPr>
              <a:t> by Jeff Sutherland. </a:t>
            </a:r>
            <a:r>
              <a:rPr lang="en-GB" sz="1200" i="1" u="sng" dirty="0">
                <a:latin typeface="Arial Black"/>
                <a:cs typeface="Arial Black"/>
              </a:rPr>
              <a:t>I highly agree</a:t>
            </a:r>
            <a:r>
              <a:rPr lang="en-GB" sz="1200" i="1" dirty="0">
                <a:latin typeface="Arial Black"/>
                <a:cs typeface="Arial Black"/>
              </a:rPr>
              <a:t>"</a:t>
            </a:r>
            <a:r>
              <a:rPr lang="en-GB" sz="1200" b="1" dirty="0">
                <a:latin typeface="Arial Black"/>
                <a:cs typeface="Arial Black"/>
              </a:rPr>
              <a:t> Mike Cohn, Tweet, Oct 19 2009</a:t>
            </a:r>
            <a:endParaRPr lang="en-GB" sz="1200" dirty="0">
              <a:latin typeface="Arial Black"/>
              <a:cs typeface="Arial Black"/>
            </a:endParaRPr>
          </a:p>
          <a:p>
            <a:pPr marL="0" indent="0">
              <a:buNone/>
            </a:pPr>
            <a:r>
              <a:rPr lang="en-GB" sz="1200" b="1" dirty="0">
                <a:latin typeface="Arial Black"/>
                <a:cs typeface="Arial Black"/>
              </a:rPr>
              <a:t> </a:t>
            </a:r>
            <a:endParaRPr lang="en-GB" sz="1200" dirty="0">
              <a:latin typeface="Arial Black"/>
              <a:cs typeface="Arial Black"/>
            </a:endParaRPr>
          </a:p>
          <a:p>
            <a:pPr marL="0" indent="0">
              <a:buNone/>
            </a:pPr>
            <a:r>
              <a:rPr lang="en-GB" sz="1200" i="1" dirty="0">
                <a:latin typeface="Arial Black"/>
                <a:cs typeface="Arial Black"/>
              </a:rPr>
              <a:t>“I’ve always </a:t>
            </a:r>
            <a:r>
              <a:rPr lang="en-GB" sz="1200" b="1" i="1" dirty="0">
                <a:latin typeface="Arial Black"/>
                <a:cs typeface="Arial Black"/>
              </a:rPr>
              <a:t>considered Tom to have been the original </a:t>
            </a:r>
            <a:r>
              <a:rPr lang="en-GB" sz="1200" b="1" i="1" dirty="0" err="1">
                <a:latin typeface="Arial Black"/>
                <a:cs typeface="Arial Black"/>
              </a:rPr>
              <a:t>agilist</a:t>
            </a:r>
            <a:r>
              <a:rPr lang="en-GB" sz="1200" i="1" dirty="0">
                <a:latin typeface="Arial Black"/>
                <a:cs typeface="Arial Black"/>
              </a:rPr>
              <a:t>. In 1989, he wrote about short iterations (each should be no more than 2% of the total project schedule). This was long before the rest of us had it figured out." </a:t>
            </a:r>
            <a:r>
              <a:rPr lang="en-GB" sz="1200" b="1" i="1" dirty="0">
                <a:latin typeface="Arial Black"/>
                <a:cs typeface="Arial Black"/>
              </a:rPr>
              <a:t>Mike Cohn  </a:t>
            </a:r>
            <a:r>
              <a:rPr lang="en-GB" sz="1200" dirty="0">
                <a:latin typeface="Arial Black"/>
                <a:cs typeface="Arial Black"/>
              </a:rPr>
              <a:t>http://</a:t>
            </a:r>
            <a:r>
              <a:rPr lang="en-GB" sz="1200" dirty="0" err="1">
                <a:latin typeface="Arial Black"/>
                <a:cs typeface="Arial Black"/>
              </a:rPr>
              <a:t>blog.mountaingoatsoftware.com</a:t>
            </a:r>
            <a:r>
              <a:rPr lang="en-GB" sz="1200" dirty="0">
                <a:latin typeface="Arial Black"/>
                <a:cs typeface="Arial Black"/>
              </a:rPr>
              <a:t>/?p=</a:t>
            </a:r>
            <a:r>
              <a:rPr lang="en-GB" sz="1200" dirty="0" smtClean="0">
                <a:latin typeface="Arial Black"/>
                <a:cs typeface="Arial Black"/>
              </a:rPr>
              <a:t>77</a:t>
            </a:r>
          </a:p>
          <a:p>
            <a:pPr marL="0" indent="0">
              <a:buNone/>
            </a:pPr>
            <a:endParaRPr lang="en-GB" sz="1200" dirty="0">
              <a:latin typeface="Arial Black"/>
              <a:cs typeface="Arial Black"/>
            </a:endParaRPr>
          </a:p>
          <a:p>
            <a:pPr marL="0" indent="0">
              <a:buNone/>
            </a:pPr>
            <a:r>
              <a:rPr lang="en-GB" sz="1200" b="1" dirty="0">
                <a:latin typeface="Arial Black"/>
                <a:cs typeface="Arial Black"/>
              </a:rPr>
              <a:t>Comment of Kent Beck on Tom </a:t>
            </a:r>
            <a:r>
              <a:rPr lang="en-GB" sz="1200" b="1" dirty="0" err="1">
                <a:latin typeface="Arial Black"/>
                <a:cs typeface="Arial Black"/>
              </a:rPr>
              <a:t>Gilb’s</a:t>
            </a:r>
            <a:r>
              <a:rPr lang="en-GB" sz="1200" b="1" dirty="0">
                <a:latin typeface="Arial Black"/>
                <a:cs typeface="Arial Black"/>
              </a:rPr>
              <a:t> book , “Principles of Software Engineering Management”:</a:t>
            </a:r>
            <a:r>
              <a:rPr lang="en-GB" sz="1200" dirty="0">
                <a:latin typeface="Arial Black"/>
                <a:cs typeface="Arial Black"/>
              </a:rPr>
              <a:t> </a:t>
            </a:r>
            <a:r>
              <a:rPr lang="en-GB" sz="1200" i="1" dirty="0">
                <a:latin typeface="Arial Black"/>
                <a:cs typeface="Arial Black"/>
              </a:rPr>
              <a:t>“ A strong case for evolutionary delivery – small releases, constant refactoring,  intense dialog with the customer”.</a:t>
            </a:r>
            <a:r>
              <a:rPr lang="en-GB" sz="1200" b="1" dirty="0">
                <a:latin typeface="Arial Black"/>
                <a:cs typeface="Arial Black"/>
              </a:rPr>
              <a:t> </a:t>
            </a:r>
            <a:r>
              <a:rPr lang="en-GB" sz="1200" dirty="0">
                <a:latin typeface="Arial Black"/>
                <a:cs typeface="Arial Black"/>
              </a:rPr>
              <a:t>(Beck, page 173). </a:t>
            </a:r>
          </a:p>
          <a:p>
            <a:pPr marL="0" indent="0">
              <a:buNone/>
            </a:pPr>
            <a:r>
              <a:rPr lang="en-GB" sz="1200" b="1" dirty="0">
                <a:latin typeface="Arial Black"/>
                <a:cs typeface="Arial Black"/>
              </a:rPr>
              <a:t>In a mail to Tom, Kent wrote:</a:t>
            </a:r>
            <a:r>
              <a:rPr lang="en-GB" sz="1200" dirty="0">
                <a:latin typeface="Arial Black"/>
                <a:cs typeface="Arial Black"/>
              </a:rPr>
              <a:t> </a:t>
            </a:r>
            <a:r>
              <a:rPr lang="en-GB" sz="1200" i="1" dirty="0">
                <a:latin typeface="Arial Black"/>
                <a:cs typeface="Arial Black"/>
              </a:rPr>
              <a:t>“I'm glad you and I have some alignment of ideas. I stole enough of yours that I'd be disappointed if we didn't :-), Kent”</a:t>
            </a:r>
            <a:r>
              <a:rPr lang="en-GB" sz="1200" dirty="0">
                <a:latin typeface="Arial Black"/>
                <a:cs typeface="Arial Black"/>
              </a:rPr>
              <a:t> (2003</a:t>
            </a:r>
            <a:r>
              <a:rPr lang="en-GB" sz="1200" dirty="0" smtClean="0">
                <a:latin typeface="Arial Black"/>
                <a:cs typeface="Arial Black"/>
              </a:rPr>
              <a:t>)</a:t>
            </a:r>
          </a:p>
          <a:p>
            <a:pPr marL="0" indent="0">
              <a:buNone/>
            </a:pPr>
            <a:endParaRPr lang="en-GB" sz="1200" dirty="0">
              <a:latin typeface="Arial Black"/>
              <a:cs typeface="Arial Black"/>
            </a:endParaRPr>
          </a:p>
          <a:p>
            <a:pPr marL="0" indent="0">
              <a:buNone/>
            </a:pPr>
            <a:r>
              <a:rPr lang="en-GB" sz="1200" b="1" dirty="0">
                <a:latin typeface="Arial Black"/>
                <a:cs typeface="Arial Black"/>
              </a:rPr>
              <a:t>Jim </a:t>
            </a:r>
            <a:r>
              <a:rPr lang="en-GB" sz="1200" b="1" dirty="0" err="1">
                <a:latin typeface="Arial Black"/>
                <a:cs typeface="Arial Black"/>
              </a:rPr>
              <a:t>Highsmith</a:t>
            </a:r>
            <a:r>
              <a:rPr lang="en-GB" sz="1200" b="1" dirty="0">
                <a:latin typeface="Arial Black"/>
                <a:cs typeface="Arial Black"/>
              </a:rPr>
              <a:t> (an Agile Manifesto signatory) commented</a:t>
            </a:r>
            <a:r>
              <a:rPr lang="en-GB" sz="1200" i="1" dirty="0">
                <a:latin typeface="Arial Black"/>
                <a:cs typeface="Arial Black"/>
              </a:rPr>
              <a:t>: “Two individuals in particular pioneered the evolution of iterative development approached in the 1980’s – Barry Boehm with his Spiral Model and Tom Gilb with his </a:t>
            </a:r>
            <a:r>
              <a:rPr lang="en-GB" sz="1200" i="1" dirty="0" err="1">
                <a:latin typeface="Arial Black"/>
                <a:cs typeface="Arial Black"/>
              </a:rPr>
              <a:t>Evo</a:t>
            </a:r>
            <a:r>
              <a:rPr lang="en-GB" sz="1200" i="1" dirty="0">
                <a:latin typeface="Arial Black"/>
                <a:cs typeface="Arial Black"/>
              </a:rPr>
              <a:t> model. I drew on Boehm’s and </a:t>
            </a:r>
            <a:r>
              <a:rPr lang="en-GB" sz="1200" i="1" dirty="0" err="1">
                <a:latin typeface="Arial Black"/>
                <a:cs typeface="Arial Black"/>
              </a:rPr>
              <a:t>Gilb’s</a:t>
            </a:r>
            <a:r>
              <a:rPr lang="en-GB" sz="1200" i="1" dirty="0">
                <a:latin typeface="Arial Black"/>
                <a:cs typeface="Arial Black"/>
              </a:rPr>
              <a:t> ideas for early inspiration in developing Adaptive Software Development. …. Gilb has long advocated this more explicit (quantitative) valuation in order to capture the early value and increase ROI”</a:t>
            </a:r>
            <a:r>
              <a:rPr lang="en-GB" sz="1200" b="1" dirty="0">
                <a:latin typeface="Arial Black"/>
                <a:cs typeface="Arial Black"/>
              </a:rPr>
              <a:t> (Cutter It Journal: The Journal of Information Technology Management, July 2004page 4, July 2004).</a:t>
            </a:r>
            <a:endParaRPr lang="en-GB" sz="1200" dirty="0">
              <a:latin typeface="Arial Black"/>
              <a:cs typeface="Arial Black"/>
            </a:endParaRPr>
          </a:p>
          <a:p>
            <a:pPr marL="0" indent="0">
              <a:buNone/>
            </a:pPr>
            <a:r>
              <a:rPr lang="en-GB" sz="1200" dirty="0">
                <a:latin typeface="Arial Black"/>
                <a:cs typeface="Arial Black"/>
              </a:rPr>
              <a:t> </a:t>
            </a:r>
          </a:p>
          <a:p>
            <a:pPr marL="0" indent="0">
              <a:buNone/>
            </a:pPr>
            <a:endParaRPr lang="en-GB" sz="1200" dirty="0">
              <a:latin typeface="Arial Black"/>
              <a:cs typeface="Arial Black"/>
            </a:endParaRPr>
          </a:p>
          <a:p>
            <a:pPr marL="0" indent="0">
              <a:buNone/>
            </a:pPr>
            <a:endParaRPr lang="en-GB" sz="1200" dirty="0">
              <a:latin typeface="Arial Black"/>
              <a:cs typeface="Arial Black"/>
            </a:endParaRPr>
          </a:p>
        </p:txBody>
      </p:sp>
      <p:sp>
        <p:nvSpPr>
          <p:cNvPr id="4" name="Date Placeholder 3"/>
          <p:cNvSpPr>
            <a:spLocks noGrp="1"/>
          </p:cNvSpPr>
          <p:nvPr>
            <p:ph type="dt" sz="half" idx="10"/>
          </p:nvPr>
        </p:nvSpPr>
        <p:spPr/>
        <p:txBody>
          <a:bodyPr/>
          <a:lstStyle/>
          <a:p>
            <a:fld id="{A6260A86-F677-C549-98E7-BAC9E66AEE07}" type="datetime4">
              <a:rPr lang="en-US" smtClean="0"/>
              <a:pPr/>
              <a:t>April 16, 2015</a:t>
            </a:fld>
            <a:endParaRPr lang="en-GB"/>
          </a:p>
        </p:txBody>
      </p:sp>
      <p:sp>
        <p:nvSpPr>
          <p:cNvPr id="5" name="Footer Placeholder 4"/>
          <p:cNvSpPr>
            <a:spLocks noGrp="1"/>
          </p:cNvSpPr>
          <p:nvPr>
            <p:ph type="ftr" sz="quarter" idx="11"/>
          </p:nvPr>
        </p:nvSpPr>
        <p:spPr/>
        <p:txBody>
          <a:bodyPr/>
          <a:lstStyle/>
          <a:p>
            <a:r>
              <a:rPr lang="en-US" smtClean="0"/>
              <a:t>© Gilb.com      Agility is the Tool</a:t>
            </a:r>
            <a:endParaRPr lang="en-GB"/>
          </a:p>
        </p:txBody>
      </p:sp>
      <p:sp>
        <p:nvSpPr>
          <p:cNvPr id="6" name="Slide Number Placeholder 5"/>
          <p:cNvSpPr>
            <a:spLocks noGrp="1"/>
          </p:cNvSpPr>
          <p:nvPr>
            <p:ph type="sldNum" sz="quarter" idx="12"/>
          </p:nvPr>
        </p:nvSpPr>
        <p:spPr/>
        <p:txBody>
          <a:bodyPr/>
          <a:lstStyle/>
          <a:p>
            <a:fld id="{18F51ADA-292D-0C4D-830D-A064BE0D8AF0}" type="slidenum">
              <a:rPr lang="en-GB" smtClean="0"/>
              <a:pPr/>
              <a:t>75</a:t>
            </a:fld>
            <a:endParaRPr lang="en-GB"/>
          </a:p>
        </p:txBody>
      </p:sp>
      <p:pic>
        <p:nvPicPr>
          <p:cNvPr id="7" name="Picture 6"/>
          <p:cNvPicPr>
            <a:picLocks noChangeAspect="1"/>
          </p:cNvPicPr>
          <p:nvPr/>
        </p:nvPicPr>
        <p:blipFill>
          <a:blip r:embed="rId5"/>
          <a:stretch>
            <a:fillRect/>
          </a:stretch>
        </p:blipFill>
        <p:spPr>
          <a:xfrm>
            <a:off x="8174182" y="0"/>
            <a:ext cx="969818" cy="969818"/>
          </a:xfrm>
          <a:prstGeom prst="rect">
            <a:avLst/>
          </a:prstGeom>
        </p:spPr>
      </p:pic>
      <p:pic>
        <p:nvPicPr>
          <p:cNvPr id="8" name="Picture 7"/>
          <p:cNvPicPr>
            <a:picLocks noChangeAspect="1"/>
          </p:cNvPicPr>
          <p:nvPr/>
        </p:nvPicPr>
        <p:blipFill>
          <a:blip r:embed="rId6"/>
          <a:stretch>
            <a:fillRect/>
          </a:stretch>
        </p:blipFill>
        <p:spPr>
          <a:xfrm>
            <a:off x="0" y="0"/>
            <a:ext cx="1408545" cy="939030"/>
          </a:xfrm>
          <a:prstGeom prst="rect">
            <a:avLst/>
          </a:prstGeom>
        </p:spPr>
      </p:pic>
    </p:spTree>
    <p:extLst>
      <p:ext uri="{BB962C8B-B14F-4D97-AF65-F5344CB8AC3E}">
        <p14:creationId xmlns:p14="http://schemas.microsoft.com/office/powerpoint/2010/main" val="2210026363"/>
      </p:ext>
    </p:extLst>
  </p:cSld>
  <p:clrMapOvr>
    <a:masterClrMapping/>
  </p:clrMapOvr>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762000" y="-228600"/>
            <a:ext cx="7772400" cy="914400"/>
          </a:xfrm>
        </p:spPr>
        <p:txBody>
          <a:bodyPr/>
          <a:lstStyle/>
          <a:p>
            <a:r>
              <a:rPr lang="en-US" sz="3600" b="1" dirty="0">
                <a:latin typeface="Helvetica" charset="0"/>
                <a:cs typeface="Times" charset="0"/>
              </a:rPr>
              <a:t>TWELVE TOUGH QUESTIONS</a:t>
            </a:r>
          </a:p>
        </p:txBody>
      </p:sp>
      <p:sp>
        <p:nvSpPr>
          <p:cNvPr id="4099" name="Rectangle 3"/>
          <p:cNvSpPr>
            <a:spLocks noGrp="1" noChangeArrowheads="1"/>
          </p:cNvSpPr>
          <p:nvPr>
            <p:ph sz="half" idx="1"/>
          </p:nvPr>
        </p:nvSpPr>
        <p:spPr>
          <a:xfrm>
            <a:off x="304800" y="609600"/>
            <a:ext cx="4076700" cy="6248400"/>
          </a:xfrm>
          <a:solidFill>
            <a:srgbClr val="00FF00"/>
          </a:solidFill>
        </p:spPr>
        <p:txBody>
          <a:bodyPr/>
          <a:lstStyle/>
          <a:p>
            <a:pPr marL="0" indent="0">
              <a:buNone/>
            </a:pPr>
            <a:r>
              <a:rPr lang="en-US" sz="2400" b="1">
                <a:latin typeface="Times New Roman" charset="0"/>
                <a:cs typeface="Times" charset="0"/>
              </a:rPr>
              <a:t>1. Why isn't the improvement quantified?</a:t>
            </a:r>
          </a:p>
          <a:p>
            <a:pPr marL="0" indent="0">
              <a:buNone/>
            </a:pPr>
            <a:r>
              <a:rPr lang="en-US" sz="2400" b="1">
                <a:latin typeface="Times New Roman" charset="0"/>
                <a:cs typeface="Times" charset="0"/>
              </a:rPr>
              <a:t>2. What is degree of the risk or uncertainty and why?</a:t>
            </a:r>
          </a:p>
          <a:p>
            <a:pPr marL="0" indent="0">
              <a:buNone/>
            </a:pPr>
            <a:r>
              <a:rPr lang="en-US" sz="2400" b="1">
                <a:latin typeface="Times New Roman" charset="0"/>
                <a:cs typeface="Times" charset="0"/>
              </a:rPr>
              <a:t>3. Are you sure? If not, why not?</a:t>
            </a:r>
          </a:p>
          <a:p>
            <a:pPr marL="0" indent="0">
              <a:buNone/>
            </a:pPr>
            <a:r>
              <a:rPr lang="en-US" sz="2400" b="1">
                <a:latin typeface="Times New Roman" charset="0"/>
                <a:cs typeface="Times" charset="0"/>
              </a:rPr>
              <a:t>4. Where did you get that from? How can I check it out?</a:t>
            </a:r>
          </a:p>
          <a:p>
            <a:pPr marL="0" indent="0">
              <a:buNone/>
            </a:pPr>
            <a:r>
              <a:rPr lang="en-US" sz="2400" b="1">
                <a:latin typeface="Times New Roman" charset="0"/>
                <a:cs typeface="Times" charset="0"/>
              </a:rPr>
              <a:t>5. How does your idea affect my goals, measurably?</a:t>
            </a:r>
          </a:p>
          <a:p>
            <a:pPr marL="0" indent="0">
              <a:buNone/>
            </a:pPr>
            <a:r>
              <a:rPr lang="en-US" sz="2400" b="1">
                <a:latin typeface="Times New Roman" charset="0"/>
                <a:cs typeface="Times" charset="0"/>
              </a:rPr>
              <a:t>6. Did we forget anything critical to survival?	</a:t>
            </a:r>
            <a:endParaRPr lang="en-US" sz="2400" b="1"/>
          </a:p>
        </p:txBody>
      </p:sp>
      <p:sp>
        <p:nvSpPr>
          <p:cNvPr id="4100" name="Rectangle 4"/>
          <p:cNvSpPr>
            <a:spLocks noGrp="1" noChangeArrowheads="1"/>
          </p:cNvSpPr>
          <p:nvPr>
            <p:ph sz="half" idx="2"/>
          </p:nvPr>
        </p:nvSpPr>
        <p:spPr>
          <a:xfrm>
            <a:off x="4343400" y="685800"/>
            <a:ext cx="4800600" cy="5943600"/>
          </a:xfrm>
          <a:solidFill>
            <a:srgbClr val="FFFF00"/>
          </a:solidFill>
        </p:spPr>
        <p:txBody>
          <a:bodyPr/>
          <a:lstStyle/>
          <a:p>
            <a:pPr marL="0" indent="0">
              <a:buNone/>
            </a:pPr>
            <a:r>
              <a:rPr lang="en-US" sz="2400" b="1">
                <a:latin typeface="Times New Roman" charset="0"/>
                <a:cs typeface="Times" charset="0"/>
              </a:rPr>
              <a:t>7. How do you know it works that way? Did it before?</a:t>
            </a:r>
          </a:p>
          <a:p>
            <a:pPr marL="0" indent="0">
              <a:buNone/>
            </a:pPr>
            <a:r>
              <a:rPr lang="en-US" sz="2400" b="1">
                <a:latin typeface="Times New Roman" charset="0"/>
                <a:cs typeface="Times" charset="0"/>
              </a:rPr>
              <a:t>8. Have we got a complete solution? Are all objectives satisfied?</a:t>
            </a:r>
          </a:p>
          <a:p>
            <a:pPr marL="0" indent="0">
              <a:buNone/>
            </a:pPr>
            <a:r>
              <a:rPr lang="en-US" sz="2400" b="1">
                <a:latin typeface="Times New Roman" charset="0"/>
                <a:cs typeface="Times" charset="0"/>
              </a:rPr>
              <a:t>9. Are we planning to do the 'profitable things' first?</a:t>
            </a:r>
          </a:p>
          <a:p>
            <a:pPr marL="0" indent="0">
              <a:buNone/>
            </a:pPr>
            <a:r>
              <a:rPr lang="en-US" sz="2400" b="1">
                <a:latin typeface="Times New Roman" charset="0"/>
                <a:cs typeface="Times" charset="0"/>
              </a:rPr>
              <a:t>10. Who is responsible for failure or success?</a:t>
            </a:r>
          </a:p>
          <a:p>
            <a:pPr marL="0" indent="0">
              <a:buNone/>
            </a:pPr>
            <a:r>
              <a:rPr lang="en-US" sz="2400" b="1">
                <a:latin typeface="Times New Roman" charset="0"/>
                <a:cs typeface="Times" charset="0"/>
              </a:rPr>
              <a:t>11. How can we be sure the plan is working, during the project, early?</a:t>
            </a:r>
          </a:p>
          <a:p>
            <a:pPr marL="0" indent="0">
              <a:buNone/>
            </a:pPr>
            <a:r>
              <a:rPr lang="en-US" sz="2400" b="1"/>
              <a:t>12. </a:t>
            </a:r>
            <a:r>
              <a:rPr lang="en-US" sz="2400" b="1">
                <a:latin typeface="Times New Roman" charset="0"/>
                <a:cs typeface="Times" charset="0"/>
              </a:rPr>
              <a:t>Is it </a:t>
            </a:r>
            <a:r>
              <a:rPr lang="ja-JP" altLang="en-US" sz="2400" b="1">
                <a:latin typeface="Times New Roman" charset="0"/>
                <a:cs typeface="Times" charset="0"/>
              </a:rPr>
              <a:t>‘</a:t>
            </a:r>
            <a:r>
              <a:rPr lang="en-US" sz="2400" b="1">
                <a:latin typeface="Times New Roman" charset="0"/>
                <a:cs typeface="Times" charset="0"/>
              </a:rPr>
              <a:t>no cure, no pay</a:t>
            </a:r>
            <a:r>
              <a:rPr lang="ja-JP" altLang="en-US" sz="2400" b="1">
                <a:latin typeface="Times New Roman" charset="0"/>
                <a:cs typeface="Times" charset="0"/>
              </a:rPr>
              <a:t>’</a:t>
            </a:r>
            <a:r>
              <a:rPr lang="en-US" sz="2400" b="1">
                <a:latin typeface="Times New Roman" charset="0"/>
                <a:cs typeface="Times" charset="0"/>
              </a:rPr>
              <a:t> in a contract? Why not?</a:t>
            </a:r>
          </a:p>
          <a:p>
            <a:pPr marL="0" indent="0">
              <a:buNone/>
            </a:pPr>
            <a:endParaRPr lang="en-US" sz="2400" b="1"/>
          </a:p>
        </p:txBody>
      </p:sp>
      <p:sp>
        <p:nvSpPr>
          <p:cNvPr id="2" name="Date Placeholder 1"/>
          <p:cNvSpPr>
            <a:spLocks noGrp="1"/>
          </p:cNvSpPr>
          <p:nvPr>
            <p:ph type="dt" sz="half" idx="10"/>
          </p:nvPr>
        </p:nvSpPr>
        <p:spPr/>
        <p:txBody>
          <a:bodyPr/>
          <a:lstStyle/>
          <a:p>
            <a:fld id="{E0BE2372-FECA-DF41-9B3B-5DFD330E4075}" type="datetime2">
              <a:rPr lang="en-GB" smtClean="0"/>
              <a:t>Thursday 16 April 15</a:t>
            </a:fld>
            <a:endParaRPr lang="en-GB"/>
          </a:p>
        </p:txBody>
      </p:sp>
      <p:sp>
        <p:nvSpPr>
          <p:cNvPr id="3" name="Footer Placeholder 2"/>
          <p:cNvSpPr>
            <a:spLocks noGrp="1"/>
          </p:cNvSpPr>
          <p:nvPr>
            <p:ph type="ftr" sz="quarter" idx="11"/>
          </p:nvPr>
        </p:nvSpPr>
        <p:spPr/>
        <p:txBody>
          <a:bodyPr/>
          <a:lstStyle/>
          <a:p>
            <a:r>
              <a:rPr lang="en-GB" smtClean="0"/>
              <a:t>© Gilb.com</a:t>
            </a:r>
            <a:endParaRPr lang="en-GB"/>
          </a:p>
        </p:txBody>
      </p:sp>
      <p:sp>
        <p:nvSpPr>
          <p:cNvPr id="4" name="Slide Number Placeholder 3"/>
          <p:cNvSpPr>
            <a:spLocks noGrp="1"/>
          </p:cNvSpPr>
          <p:nvPr>
            <p:ph type="sldNum" sz="quarter" idx="12"/>
          </p:nvPr>
        </p:nvSpPr>
        <p:spPr/>
        <p:txBody>
          <a:bodyPr/>
          <a:lstStyle/>
          <a:p>
            <a:fld id="{05BE5B9A-02D3-7648-9787-90701598E634}" type="slidenum">
              <a:rPr lang="en-GB" smtClean="0"/>
              <a:t>76</a:t>
            </a:fld>
            <a:endParaRPr lang="en-GB"/>
          </a:p>
        </p:txBody>
      </p:sp>
      <p:sp>
        <p:nvSpPr>
          <p:cNvPr id="4101" name="Text Box 5"/>
          <p:cNvSpPr txBox="1">
            <a:spLocks noChangeArrowheads="1"/>
          </p:cNvSpPr>
          <p:nvPr/>
        </p:nvSpPr>
        <p:spPr bwMode="auto">
          <a:xfrm>
            <a:off x="4495800" y="6332180"/>
            <a:ext cx="46482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pPr>
            <a:r>
              <a:rPr lang="en-US" sz="1200" dirty="0"/>
              <a:t>There is a detailed paper on these questions at </a:t>
            </a:r>
            <a:r>
              <a:rPr lang="en-US" sz="1200" dirty="0" err="1" smtClean="0"/>
              <a:t>Gilb.com</a:t>
            </a:r>
            <a:endParaRPr lang="en-US" sz="1200" dirty="0" smtClean="0"/>
          </a:p>
          <a:p>
            <a:pPr>
              <a:spcBef>
                <a:spcPct val="50000"/>
              </a:spcBef>
            </a:pPr>
            <a:r>
              <a:rPr lang="en-US" sz="1200" dirty="0"/>
              <a:t>http://</a:t>
            </a:r>
            <a:r>
              <a:rPr lang="en-US" sz="1200" dirty="0" err="1"/>
              <a:t>www.gilb.com</a:t>
            </a:r>
            <a:r>
              <a:rPr lang="en-US" sz="1200" dirty="0"/>
              <a:t>/</a:t>
            </a:r>
            <a:r>
              <a:rPr lang="en-US" sz="1200" dirty="0" err="1"/>
              <a:t>tiki-download_file.php?fileId</a:t>
            </a:r>
            <a:r>
              <a:rPr lang="en-US" sz="1200" dirty="0"/>
              <a:t>=24</a:t>
            </a:r>
          </a:p>
        </p:txBody>
      </p:sp>
    </p:spTree>
    <p:extLst>
      <p:ext uri="{BB962C8B-B14F-4D97-AF65-F5344CB8AC3E}">
        <p14:creationId xmlns:p14="http://schemas.microsoft.com/office/powerpoint/2010/main" val="1648603542"/>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 7"/>
          <p:cNvGraphicFramePr/>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7" name="Content Placeholder 6"/>
          <p:cNvGraphicFramePr>
            <a:graphicFrameLocks noGrp="1"/>
          </p:cNvGraphicFramePr>
          <p:nvPr>
            <p:ph idx="1"/>
          </p:nvPr>
        </p:nvGraphicFramePr>
        <p:xfrm>
          <a:off x="457200" y="1417638"/>
          <a:ext cx="8229600" cy="493871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4" name="Date Placeholder 3"/>
          <p:cNvSpPr>
            <a:spLocks noGrp="1"/>
          </p:cNvSpPr>
          <p:nvPr>
            <p:ph type="dt" sz="half" idx="10"/>
          </p:nvPr>
        </p:nvSpPr>
        <p:spPr/>
        <p:txBody>
          <a:bodyPr/>
          <a:lstStyle/>
          <a:p>
            <a:fld id="{1AD8893B-C479-3340-A466-B38FC90FDA4C}" type="datetime4">
              <a:rPr lang="en-US" smtClean="0"/>
              <a:pPr/>
              <a:t>April 16, 2015</a:t>
            </a:fld>
            <a:endParaRPr lang="en-GB"/>
          </a:p>
        </p:txBody>
      </p:sp>
      <p:sp>
        <p:nvSpPr>
          <p:cNvPr id="5" name="Footer Placeholder 4"/>
          <p:cNvSpPr>
            <a:spLocks noGrp="1"/>
          </p:cNvSpPr>
          <p:nvPr>
            <p:ph type="ftr" sz="quarter" idx="11"/>
          </p:nvPr>
        </p:nvSpPr>
        <p:spPr/>
        <p:txBody>
          <a:bodyPr/>
          <a:lstStyle/>
          <a:p>
            <a:r>
              <a:rPr lang="en-US" smtClean="0"/>
              <a:t>© Gilb.com      Agility is the Tool</a:t>
            </a:r>
            <a:endParaRPr lang="en-GB"/>
          </a:p>
        </p:txBody>
      </p:sp>
      <p:sp>
        <p:nvSpPr>
          <p:cNvPr id="6" name="Slide Number Placeholder 5"/>
          <p:cNvSpPr>
            <a:spLocks noGrp="1"/>
          </p:cNvSpPr>
          <p:nvPr>
            <p:ph type="sldNum" sz="quarter" idx="12"/>
          </p:nvPr>
        </p:nvSpPr>
        <p:spPr/>
        <p:txBody>
          <a:bodyPr/>
          <a:lstStyle/>
          <a:p>
            <a:fld id="{1DD9AF87-53B6-FD4A-B2D3-CF1EEADDF73C}" type="slidenum">
              <a:rPr lang="en-GB" smtClean="0"/>
              <a:pPr/>
              <a:t>8</a:t>
            </a:fld>
            <a:endParaRPr lang="en-GB"/>
          </a:p>
        </p:txBody>
      </p:sp>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 name="Slide Number Placeholder 3"/>
          <p:cNvSpPr>
            <a:spLocks noGrp="1"/>
          </p:cNvSpPr>
          <p:nvPr>
            <p:ph type="sldNum" sz="quarter" idx="10"/>
          </p:nvPr>
        </p:nvSpPr>
        <p:spPr/>
        <p:txBody>
          <a:bodyPr/>
          <a:lstStyle/>
          <a:p>
            <a:fld id="{991BF839-3AB9-334D-A240-AC0FFD00C998}" type="slidenum">
              <a:rPr lang="en-US"/>
              <a:pPr/>
              <a:t>9</a:t>
            </a:fld>
            <a:endParaRPr lang="en-US"/>
          </a:p>
        </p:txBody>
      </p:sp>
      <p:graphicFrame>
        <p:nvGraphicFramePr>
          <p:cNvPr id="103425" name="Group 1"/>
          <p:cNvGraphicFramePr>
            <a:graphicFrameLocks noGrp="1"/>
          </p:cNvGraphicFramePr>
          <p:nvPr/>
        </p:nvGraphicFramePr>
        <p:xfrm>
          <a:off x="696516" y="732234"/>
          <a:ext cx="5481713" cy="1036320"/>
        </p:xfrm>
        <a:graphic>
          <a:graphicData uri="http://schemas.openxmlformats.org/drawingml/2006/table">
            <a:tbl>
              <a:tblPr/>
              <a:tblGrid>
                <a:gridCol w="1827238"/>
                <a:gridCol w="1827237"/>
                <a:gridCol w="1827238"/>
              </a:tblGrid>
              <a:tr h="257175">
                <a:tc>
                  <a:txBody>
                    <a:bodyPr/>
                    <a:lstStyle/>
                    <a:p>
                      <a:pPr marL="0" marR="0" lvl="0" indent="0" algn="l" defTabSz="914400" rtl="0" eaLnBrk="1" fontAlgn="base" latinLnBrk="0" hangingPunct="1">
                        <a:lnSpc>
                          <a:spcPct val="100000"/>
                        </a:lnSpc>
                        <a:spcBef>
                          <a:spcPct val="0"/>
                        </a:spcBef>
                        <a:spcAft>
                          <a:spcPct val="0"/>
                        </a:spcAft>
                        <a:buClrTx/>
                        <a:buSzPct val="171000"/>
                        <a:buFont typeface="Gill Sans" charset="0"/>
                        <a:buNone/>
                        <a:tabLst>
                          <a:tab pos="914400" algn="l"/>
                        </a:tabLst>
                      </a:pPr>
                      <a:r>
                        <a:rPr kumimoji="0" lang="en-US" sz="1700" b="1" i="0" u="none" strike="noStrike" cap="none" normalizeH="0" baseline="0">
                          <a:ln>
                            <a:noFill/>
                          </a:ln>
                          <a:solidFill>
                            <a:schemeClr val="tx1"/>
                          </a:solidFill>
                          <a:effectLst/>
                          <a:latin typeface="Gill Sans" charset="0"/>
                          <a:ea typeface="ヒラギノ角ゴ ProN W3" charset="-128"/>
                          <a:cs typeface="ヒラギノ角ゴ ProN W3" charset="-128"/>
                          <a:sym typeface="Gill Sans" charset="0"/>
                        </a:rPr>
                        <a:t>Business Goals</a:t>
                      </a:r>
                    </a:p>
                  </a:txBody>
                  <a:tcPr marL="0" marR="0" marT="0" marB="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914400" algn="l"/>
                        </a:tabLst>
                      </a:pPr>
                      <a:r>
                        <a:rPr kumimoji="0" lang="en-US" sz="1700" b="0" i="0" u="none" strike="noStrike" cap="none" normalizeH="0" baseline="0">
                          <a:ln>
                            <a:noFill/>
                          </a:ln>
                          <a:solidFill>
                            <a:schemeClr val="tx1"/>
                          </a:solidFill>
                          <a:effectLst/>
                          <a:latin typeface="Gill Sans" charset="0"/>
                          <a:ea typeface="ヒラギノ角ゴ ProN W3" charset="-128"/>
                          <a:cs typeface="ヒラギノ角ゴ ProN W3" charset="-128"/>
                          <a:sym typeface="Gill Sans" charset="0"/>
                        </a:rPr>
                        <a:t>Training Costs</a:t>
                      </a:r>
                    </a:p>
                  </a:txBody>
                  <a:tcPr marL="0" marR="0" marT="0" marB="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914400" algn="l"/>
                        </a:tabLst>
                      </a:pPr>
                      <a:r>
                        <a:rPr kumimoji="0" lang="en-US" sz="1700" b="0" i="0" u="none" strike="noStrike" cap="none" normalizeH="0" baseline="0">
                          <a:ln>
                            <a:noFill/>
                          </a:ln>
                          <a:solidFill>
                            <a:schemeClr val="tx1"/>
                          </a:solidFill>
                          <a:effectLst/>
                          <a:latin typeface="Gill Sans" charset="0"/>
                          <a:ea typeface="ヒラギノ角ゴ ProN W3" charset="-128"/>
                          <a:cs typeface="ヒラギノ角ゴ ProN W3" charset="-128"/>
                          <a:sym typeface="Gill Sans" charset="0"/>
                        </a:rPr>
                        <a:t>User Productivity</a:t>
                      </a:r>
                    </a:p>
                  </a:txBody>
                  <a:tcPr marL="0" marR="0" marT="0" marB="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r h="257175">
                <a:tc>
                  <a:txBody>
                    <a:bodyPr/>
                    <a:lstStyle/>
                    <a:p>
                      <a:pPr marL="0" marR="0" lvl="0" indent="0" algn="l" defTabSz="914400" rtl="0" eaLnBrk="1" fontAlgn="base" latinLnBrk="0" hangingPunct="1">
                        <a:lnSpc>
                          <a:spcPct val="100000"/>
                        </a:lnSpc>
                        <a:spcBef>
                          <a:spcPct val="0"/>
                        </a:spcBef>
                        <a:spcAft>
                          <a:spcPct val="0"/>
                        </a:spcAft>
                        <a:buClrTx/>
                        <a:buSzPct val="171000"/>
                        <a:buFont typeface="Gill Sans" charset="0"/>
                        <a:buNone/>
                        <a:tabLst>
                          <a:tab pos="914400" algn="l"/>
                        </a:tabLst>
                      </a:pPr>
                      <a:r>
                        <a:rPr kumimoji="0" lang="en-US" sz="1700" b="0" i="0" u="none" strike="noStrike" cap="none" normalizeH="0" baseline="0">
                          <a:ln>
                            <a:noFill/>
                          </a:ln>
                          <a:solidFill>
                            <a:schemeClr val="tx1"/>
                          </a:solidFill>
                          <a:effectLst/>
                          <a:latin typeface="Gill Sans" charset="0"/>
                          <a:ea typeface="ヒラギノ角ゴ ProN W3" charset="-128"/>
                          <a:cs typeface="ヒラギノ角ゴ ProN W3" charset="-128"/>
                          <a:sym typeface="Gill Sans" charset="0"/>
                        </a:rPr>
                        <a:t>Profit</a:t>
                      </a:r>
                    </a:p>
                  </a:txBody>
                  <a:tcPr marL="0" marR="0" marT="0" marB="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914400" algn="l"/>
                        </a:tabLst>
                      </a:pPr>
                      <a:r>
                        <a:rPr kumimoji="0" lang="en-US" sz="1700" b="0" i="0" u="none" strike="noStrike" cap="none" normalizeH="0" baseline="0">
                          <a:ln>
                            <a:noFill/>
                          </a:ln>
                          <a:solidFill>
                            <a:schemeClr val="tx1"/>
                          </a:solidFill>
                          <a:effectLst/>
                          <a:latin typeface="Gill Sans" charset="0"/>
                          <a:ea typeface="ヒラギノ角ゴ ProN W3" charset="-128"/>
                          <a:cs typeface="ヒラギノ角ゴ ProN W3" charset="-128"/>
                          <a:sym typeface="Gill Sans" charset="0"/>
                        </a:rPr>
                        <a:t>-10%</a:t>
                      </a:r>
                    </a:p>
                  </a:txBody>
                  <a:tcPr marL="0" marR="0" marT="0" marB="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914400" algn="l"/>
                        </a:tabLst>
                      </a:pPr>
                      <a:r>
                        <a:rPr kumimoji="0" lang="en-US" sz="1700" b="0" i="0" u="none" strike="noStrike" cap="none" normalizeH="0" baseline="0">
                          <a:ln>
                            <a:noFill/>
                          </a:ln>
                          <a:solidFill>
                            <a:schemeClr val="tx1"/>
                          </a:solidFill>
                          <a:effectLst/>
                          <a:latin typeface="Gill Sans" charset="0"/>
                          <a:ea typeface="ヒラギノ角ゴ ProN W3" charset="-128"/>
                          <a:cs typeface="ヒラギノ角ゴ ProN W3" charset="-128"/>
                          <a:sym typeface="Gill Sans" charset="0"/>
                        </a:rPr>
                        <a:t>40%</a:t>
                      </a:r>
                    </a:p>
                  </a:txBody>
                  <a:tcPr marL="0" marR="0" marT="0" marB="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r h="257175">
                <a:tc>
                  <a:txBody>
                    <a:bodyPr/>
                    <a:lstStyle/>
                    <a:p>
                      <a:pPr marL="0" marR="0" lvl="0" indent="0" algn="l" defTabSz="914400" rtl="0" eaLnBrk="1" fontAlgn="base" latinLnBrk="0" hangingPunct="1">
                        <a:lnSpc>
                          <a:spcPct val="100000"/>
                        </a:lnSpc>
                        <a:spcBef>
                          <a:spcPct val="0"/>
                        </a:spcBef>
                        <a:spcAft>
                          <a:spcPct val="0"/>
                        </a:spcAft>
                        <a:buClrTx/>
                        <a:buSzPct val="171000"/>
                        <a:buFont typeface="Gill Sans" charset="0"/>
                        <a:buNone/>
                        <a:tabLst>
                          <a:tab pos="914400" algn="l"/>
                        </a:tabLst>
                      </a:pPr>
                      <a:r>
                        <a:rPr kumimoji="0" lang="en-US" sz="1700" b="0" i="0" u="none" strike="noStrike" cap="none" normalizeH="0" baseline="0">
                          <a:ln>
                            <a:noFill/>
                          </a:ln>
                          <a:solidFill>
                            <a:schemeClr val="tx1"/>
                          </a:solidFill>
                          <a:effectLst/>
                          <a:latin typeface="Gill Sans" charset="0"/>
                          <a:ea typeface="ヒラギノ角ゴ ProN W3" charset="-128"/>
                          <a:cs typeface="ヒラギノ角ゴ ProN W3" charset="-128"/>
                          <a:sym typeface="Gill Sans" charset="0"/>
                        </a:rPr>
                        <a:t>Market Share</a:t>
                      </a:r>
                    </a:p>
                  </a:txBody>
                  <a:tcPr marL="0" marR="0" marT="0" marB="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914400" algn="l"/>
                        </a:tabLst>
                      </a:pPr>
                      <a:r>
                        <a:rPr kumimoji="0" lang="en-US" sz="1700" b="0" i="0" u="none" strike="noStrike" cap="none" normalizeH="0" baseline="0">
                          <a:ln>
                            <a:noFill/>
                          </a:ln>
                          <a:solidFill>
                            <a:schemeClr val="tx1"/>
                          </a:solidFill>
                          <a:effectLst/>
                          <a:latin typeface="Gill Sans" charset="0"/>
                          <a:ea typeface="ヒラギノ角ゴ ProN W3" charset="-128"/>
                          <a:cs typeface="ヒラギノ角ゴ ProN W3" charset="-128"/>
                          <a:sym typeface="Gill Sans" charset="0"/>
                        </a:rPr>
                        <a:t>50%</a:t>
                      </a:r>
                    </a:p>
                  </a:txBody>
                  <a:tcPr marL="0" marR="0" marT="0" marB="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914400" algn="l"/>
                        </a:tabLst>
                      </a:pPr>
                      <a:r>
                        <a:rPr kumimoji="0" lang="en-US" sz="1700" b="0" i="0" u="none" strike="noStrike" cap="none" normalizeH="0" baseline="0">
                          <a:ln>
                            <a:noFill/>
                          </a:ln>
                          <a:solidFill>
                            <a:schemeClr val="tx1"/>
                          </a:solidFill>
                          <a:effectLst/>
                          <a:latin typeface="Gill Sans" charset="0"/>
                          <a:ea typeface="ヒラギノ角ゴ ProN W3" charset="-128"/>
                          <a:cs typeface="ヒラギノ角ゴ ProN W3" charset="-128"/>
                          <a:sym typeface="Gill Sans" charset="0"/>
                        </a:rPr>
                        <a:t>10%</a:t>
                      </a:r>
                    </a:p>
                  </a:txBody>
                  <a:tcPr marL="0" marR="0" marT="0" marB="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r h="257175">
                <a:tc>
                  <a:txBody>
                    <a:bodyPr/>
                    <a:lstStyle/>
                    <a:p>
                      <a:pPr marL="0" marR="0" lvl="0" indent="0" algn="l" defTabSz="914400" rtl="0" eaLnBrk="1" fontAlgn="base" latinLnBrk="0" hangingPunct="1">
                        <a:lnSpc>
                          <a:spcPct val="100000"/>
                        </a:lnSpc>
                        <a:spcBef>
                          <a:spcPct val="0"/>
                        </a:spcBef>
                        <a:spcAft>
                          <a:spcPct val="0"/>
                        </a:spcAft>
                        <a:buClrTx/>
                        <a:buSzPct val="171000"/>
                        <a:buFont typeface="Gill Sans" charset="0"/>
                        <a:buNone/>
                        <a:tabLst>
                          <a:tab pos="914400" algn="l"/>
                        </a:tabLst>
                      </a:pPr>
                      <a:r>
                        <a:rPr kumimoji="0" lang="en-US" sz="1700" b="0" i="0" u="none" strike="noStrike" cap="none" normalizeH="0" baseline="0">
                          <a:ln>
                            <a:noFill/>
                          </a:ln>
                          <a:solidFill>
                            <a:schemeClr val="tx1"/>
                          </a:solidFill>
                          <a:effectLst/>
                          <a:latin typeface="Gill Sans" charset="0"/>
                          <a:ea typeface="ヒラギノ角ゴ ProN W3" charset="-128"/>
                          <a:cs typeface="ヒラギノ角ゴ ProN W3" charset="-128"/>
                          <a:sym typeface="Gill Sans" charset="0"/>
                        </a:rPr>
                        <a:t>Resources</a:t>
                      </a:r>
                    </a:p>
                  </a:txBody>
                  <a:tcPr marL="0" marR="0" marT="0" marB="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0004">
                        <a:alpha val="18823"/>
                      </a:srgbClr>
                    </a:solidFill>
                  </a:tcPr>
                </a:tc>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914400" algn="l"/>
                        </a:tabLst>
                      </a:pPr>
                      <a:r>
                        <a:rPr kumimoji="0" lang="en-US" sz="1700" b="0" i="0" u="none" strike="noStrike" cap="none" normalizeH="0" baseline="0">
                          <a:ln>
                            <a:noFill/>
                          </a:ln>
                          <a:solidFill>
                            <a:schemeClr val="tx1"/>
                          </a:solidFill>
                          <a:effectLst/>
                          <a:latin typeface="Gill Sans" charset="0"/>
                          <a:ea typeface="ヒラギノ角ゴ ProN W3" charset="-128"/>
                          <a:cs typeface="ヒラギノ角ゴ ProN W3" charset="-128"/>
                          <a:sym typeface="Gill Sans" charset="0"/>
                        </a:rPr>
                        <a:t>20%</a:t>
                      </a:r>
                    </a:p>
                  </a:txBody>
                  <a:tcPr marL="0" marR="0" marT="0" marB="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0004">
                        <a:alpha val="18823"/>
                      </a:srgbClr>
                    </a:solidFill>
                  </a:tcPr>
                </a:tc>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914400" algn="l"/>
                        </a:tabLst>
                      </a:pPr>
                      <a:r>
                        <a:rPr kumimoji="0" lang="en-US" sz="1700" b="0" i="0" u="none" strike="noStrike" cap="none" normalizeH="0" baseline="0">
                          <a:ln>
                            <a:noFill/>
                          </a:ln>
                          <a:solidFill>
                            <a:schemeClr val="tx1"/>
                          </a:solidFill>
                          <a:effectLst/>
                          <a:latin typeface="Gill Sans" charset="0"/>
                          <a:ea typeface="ヒラギノ角ゴ ProN W3" charset="-128"/>
                          <a:cs typeface="ヒラギノ角ゴ ProN W3" charset="-128"/>
                          <a:sym typeface="Gill Sans" charset="0"/>
                        </a:rPr>
                        <a:t>10%</a:t>
                      </a:r>
                    </a:p>
                  </a:txBody>
                  <a:tcPr marL="0" marR="0" marT="0" marB="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0004">
                        <a:alpha val="18823"/>
                      </a:srgbClr>
                    </a:solidFill>
                  </a:tcPr>
                </a:tc>
              </a:tr>
            </a:tbl>
          </a:graphicData>
        </a:graphic>
      </p:graphicFrame>
      <p:graphicFrame>
        <p:nvGraphicFramePr>
          <p:cNvPr id="103469" name="Group 45"/>
          <p:cNvGraphicFramePr>
            <a:graphicFrameLocks noGrp="1"/>
          </p:cNvGraphicFramePr>
          <p:nvPr/>
        </p:nvGraphicFramePr>
        <p:xfrm>
          <a:off x="1285875" y="2143125"/>
          <a:ext cx="5481713" cy="1036320"/>
        </p:xfrm>
        <a:graphic>
          <a:graphicData uri="http://schemas.openxmlformats.org/drawingml/2006/table">
            <a:tbl>
              <a:tblPr/>
              <a:tblGrid>
                <a:gridCol w="1827238"/>
                <a:gridCol w="1827237"/>
                <a:gridCol w="1827238"/>
              </a:tblGrid>
              <a:tr h="257175">
                <a:tc>
                  <a:txBody>
                    <a:bodyPr/>
                    <a:lstStyle/>
                    <a:p>
                      <a:pPr marL="0" marR="0" lvl="0" indent="0" algn="l" defTabSz="914400" rtl="0" eaLnBrk="1" fontAlgn="base" latinLnBrk="0" hangingPunct="1">
                        <a:lnSpc>
                          <a:spcPct val="100000"/>
                        </a:lnSpc>
                        <a:spcBef>
                          <a:spcPct val="0"/>
                        </a:spcBef>
                        <a:spcAft>
                          <a:spcPct val="0"/>
                        </a:spcAft>
                        <a:buClrTx/>
                        <a:buSzPct val="171000"/>
                        <a:buFont typeface="Gill Sans" charset="0"/>
                        <a:buNone/>
                        <a:tabLst>
                          <a:tab pos="914400" algn="l"/>
                        </a:tabLst>
                      </a:pPr>
                      <a:r>
                        <a:rPr kumimoji="0" lang="en-US" sz="1700" b="1" i="0" u="none" strike="noStrike" cap="none" normalizeH="0" baseline="0">
                          <a:ln>
                            <a:noFill/>
                          </a:ln>
                          <a:solidFill>
                            <a:schemeClr val="tx1"/>
                          </a:solidFill>
                          <a:effectLst/>
                          <a:latin typeface="Gill Sans" charset="0"/>
                          <a:ea typeface="ヒラギノ角ゴ ProN W3" charset="-128"/>
                          <a:cs typeface="ヒラギノ角ゴ ProN W3" charset="-128"/>
                          <a:sym typeface="Gill Sans" charset="0"/>
                        </a:rPr>
                        <a:t>Stakeholder Val.</a:t>
                      </a:r>
                    </a:p>
                  </a:txBody>
                  <a:tcPr marL="0" marR="0" marT="0" marB="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914400" algn="l"/>
                        </a:tabLst>
                      </a:pPr>
                      <a:r>
                        <a:rPr kumimoji="0" lang="en-US" sz="1700" b="0" i="0" u="none" strike="noStrike" cap="none" normalizeH="0" baseline="0">
                          <a:ln>
                            <a:noFill/>
                          </a:ln>
                          <a:solidFill>
                            <a:schemeClr val="tx1"/>
                          </a:solidFill>
                          <a:effectLst/>
                          <a:latin typeface="Gill Sans" charset="0"/>
                          <a:ea typeface="ヒラギノ角ゴ ProN W3" charset="-128"/>
                          <a:cs typeface="ヒラギノ角ゴ ProN W3" charset="-128"/>
                          <a:sym typeface="Gill Sans" charset="0"/>
                        </a:rPr>
                        <a:t>Intuitiveness</a:t>
                      </a:r>
                    </a:p>
                  </a:txBody>
                  <a:tcPr marL="0" marR="0" marT="0" marB="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914400" algn="l"/>
                        </a:tabLst>
                      </a:pPr>
                      <a:r>
                        <a:rPr kumimoji="0" lang="en-US" sz="1700" b="0" i="0" u="none" strike="noStrike" cap="none" normalizeH="0" baseline="0">
                          <a:ln>
                            <a:noFill/>
                          </a:ln>
                          <a:solidFill>
                            <a:schemeClr val="tx1"/>
                          </a:solidFill>
                          <a:effectLst/>
                          <a:latin typeface="Gill Sans" charset="0"/>
                          <a:ea typeface="ヒラギノ角ゴ ProN W3" charset="-128"/>
                          <a:cs typeface="ヒラギノ角ゴ ProN W3" charset="-128"/>
                          <a:sym typeface="Gill Sans" charset="0"/>
                        </a:rPr>
                        <a:t>Performance</a:t>
                      </a:r>
                    </a:p>
                  </a:txBody>
                  <a:tcPr marL="0" marR="0" marT="0" marB="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r h="257175">
                <a:tc>
                  <a:txBody>
                    <a:bodyPr/>
                    <a:lstStyle/>
                    <a:p>
                      <a:pPr marL="0" marR="0" lvl="0" indent="0" algn="l" defTabSz="914400" rtl="0" eaLnBrk="1" fontAlgn="base" latinLnBrk="0" hangingPunct="1">
                        <a:lnSpc>
                          <a:spcPct val="100000"/>
                        </a:lnSpc>
                        <a:spcBef>
                          <a:spcPct val="0"/>
                        </a:spcBef>
                        <a:spcAft>
                          <a:spcPct val="0"/>
                        </a:spcAft>
                        <a:buClrTx/>
                        <a:buSzPct val="171000"/>
                        <a:buFont typeface="Gill Sans" charset="0"/>
                        <a:buNone/>
                        <a:tabLst>
                          <a:tab pos="914400" algn="l"/>
                        </a:tabLst>
                      </a:pPr>
                      <a:r>
                        <a:rPr kumimoji="0" lang="en-US" sz="1700" b="0" i="0" u="none" strike="noStrike" cap="none" normalizeH="0" baseline="0">
                          <a:ln>
                            <a:noFill/>
                          </a:ln>
                          <a:solidFill>
                            <a:schemeClr val="tx1"/>
                          </a:solidFill>
                          <a:effectLst/>
                          <a:latin typeface="Gill Sans" charset="0"/>
                          <a:ea typeface="ヒラギノ角ゴ ProN W3" charset="-128"/>
                          <a:cs typeface="ヒラギノ角ゴ ProN W3" charset="-128"/>
                          <a:sym typeface="Gill Sans" charset="0"/>
                        </a:rPr>
                        <a:t>Training Costs</a:t>
                      </a:r>
                    </a:p>
                  </a:txBody>
                  <a:tcPr marL="0" marR="0" marT="0" marB="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914400" algn="l"/>
                        </a:tabLst>
                      </a:pPr>
                      <a:r>
                        <a:rPr kumimoji="0" lang="en-US" sz="1700" b="0" i="0" u="none" strike="noStrike" cap="none" normalizeH="0" baseline="0">
                          <a:ln>
                            <a:noFill/>
                          </a:ln>
                          <a:solidFill>
                            <a:schemeClr val="tx1"/>
                          </a:solidFill>
                          <a:effectLst/>
                          <a:latin typeface="Gill Sans" charset="0"/>
                          <a:ea typeface="ヒラギノ角ゴ ProN W3" charset="-128"/>
                          <a:cs typeface="ヒラギノ角ゴ ProN W3" charset="-128"/>
                          <a:sym typeface="Gill Sans" charset="0"/>
                        </a:rPr>
                        <a:t>-10%</a:t>
                      </a:r>
                    </a:p>
                  </a:txBody>
                  <a:tcPr marL="0" marR="0" marT="0" marB="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914400" algn="l"/>
                        </a:tabLst>
                      </a:pPr>
                      <a:r>
                        <a:rPr kumimoji="0" lang="en-US" sz="1700" b="0" i="0" u="none" strike="noStrike" cap="none" normalizeH="0" baseline="0">
                          <a:ln>
                            <a:noFill/>
                          </a:ln>
                          <a:solidFill>
                            <a:schemeClr val="tx1"/>
                          </a:solidFill>
                          <a:effectLst/>
                          <a:latin typeface="Gill Sans" charset="0"/>
                          <a:ea typeface="ヒラギノ角ゴ ProN W3" charset="-128"/>
                          <a:cs typeface="ヒラギノ角ゴ ProN W3" charset="-128"/>
                          <a:sym typeface="Gill Sans" charset="0"/>
                        </a:rPr>
                        <a:t>50 %</a:t>
                      </a:r>
                    </a:p>
                  </a:txBody>
                  <a:tcPr marL="0" marR="0" marT="0" marB="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r h="257175">
                <a:tc>
                  <a:txBody>
                    <a:bodyPr/>
                    <a:lstStyle/>
                    <a:p>
                      <a:pPr marL="0" marR="0" lvl="0" indent="0" algn="l" defTabSz="914400" rtl="0" eaLnBrk="1" fontAlgn="base" latinLnBrk="0" hangingPunct="1">
                        <a:lnSpc>
                          <a:spcPct val="100000"/>
                        </a:lnSpc>
                        <a:spcBef>
                          <a:spcPct val="0"/>
                        </a:spcBef>
                        <a:spcAft>
                          <a:spcPct val="0"/>
                        </a:spcAft>
                        <a:buClrTx/>
                        <a:buSzPct val="171000"/>
                        <a:buFont typeface="Gill Sans" charset="0"/>
                        <a:buNone/>
                        <a:tabLst>
                          <a:tab pos="914400" algn="l"/>
                        </a:tabLst>
                      </a:pPr>
                      <a:r>
                        <a:rPr kumimoji="0" lang="en-US" sz="1700" b="0" i="0" u="none" strike="noStrike" cap="none" normalizeH="0" baseline="0">
                          <a:ln>
                            <a:noFill/>
                          </a:ln>
                          <a:solidFill>
                            <a:schemeClr val="tx1"/>
                          </a:solidFill>
                          <a:effectLst/>
                          <a:latin typeface="Gill Sans" charset="0"/>
                          <a:ea typeface="ヒラギノ角ゴ ProN W3" charset="-128"/>
                          <a:cs typeface="ヒラギノ角ゴ ProN W3" charset="-128"/>
                          <a:sym typeface="Gill Sans" charset="0"/>
                        </a:rPr>
                        <a:t>User Productivity</a:t>
                      </a:r>
                    </a:p>
                  </a:txBody>
                  <a:tcPr marL="0" marR="0" marT="0" marB="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914400" algn="l"/>
                        </a:tabLst>
                      </a:pPr>
                      <a:r>
                        <a:rPr kumimoji="0" lang="en-US" sz="1700" b="0" i="0" u="none" strike="noStrike" cap="none" normalizeH="0" baseline="0">
                          <a:ln>
                            <a:noFill/>
                          </a:ln>
                          <a:solidFill>
                            <a:schemeClr val="tx1"/>
                          </a:solidFill>
                          <a:effectLst/>
                          <a:latin typeface="Gill Sans" charset="0"/>
                          <a:ea typeface="ヒラギノ角ゴ ProN W3" charset="-128"/>
                          <a:cs typeface="ヒラギノ角ゴ ProN W3" charset="-128"/>
                          <a:sym typeface="Gill Sans" charset="0"/>
                        </a:rPr>
                        <a:t>10 %</a:t>
                      </a:r>
                    </a:p>
                  </a:txBody>
                  <a:tcPr marL="0" marR="0" marT="0" marB="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914400" algn="l"/>
                        </a:tabLst>
                      </a:pPr>
                      <a:r>
                        <a:rPr kumimoji="0" lang="en-US" sz="1700" b="0" i="0" u="none" strike="noStrike" cap="none" normalizeH="0" baseline="0">
                          <a:ln>
                            <a:noFill/>
                          </a:ln>
                          <a:solidFill>
                            <a:schemeClr val="tx1"/>
                          </a:solidFill>
                          <a:effectLst/>
                          <a:latin typeface="Gill Sans" charset="0"/>
                          <a:ea typeface="ヒラギノ角ゴ ProN W3" charset="-128"/>
                          <a:cs typeface="ヒラギノ角ゴ ProN W3" charset="-128"/>
                          <a:sym typeface="Gill Sans" charset="0"/>
                        </a:rPr>
                        <a:t>10%</a:t>
                      </a:r>
                    </a:p>
                  </a:txBody>
                  <a:tcPr marL="0" marR="0" marT="0" marB="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r h="257175">
                <a:tc>
                  <a:txBody>
                    <a:bodyPr/>
                    <a:lstStyle/>
                    <a:p>
                      <a:pPr marL="0" marR="0" lvl="0" indent="0" algn="l" defTabSz="914400" rtl="0" eaLnBrk="1" fontAlgn="base" latinLnBrk="0" hangingPunct="1">
                        <a:lnSpc>
                          <a:spcPct val="100000"/>
                        </a:lnSpc>
                        <a:spcBef>
                          <a:spcPct val="0"/>
                        </a:spcBef>
                        <a:spcAft>
                          <a:spcPct val="0"/>
                        </a:spcAft>
                        <a:buClrTx/>
                        <a:buSzPct val="171000"/>
                        <a:buFont typeface="Gill Sans" charset="0"/>
                        <a:buNone/>
                        <a:tabLst>
                          <a:tab pos="914400" algn="l"/>
                        </a:tabLst>
                      </a:pPr>
                      <a:r>
                        <a:rPr kumimoji="0" lang="en-US" sz="1700" b="0" i="0" u="none" strike="noStrike" cap="none" normalizeH="0" baseline="0">
                          <a:ln>
                            <a:noFill/>
                          </a:ln>
                          <a:solidFill>
                            <a:schemeClr val="tx1"/>
                          </a:solidFill>
                          <a:effectLst/>
                          <a:latin typeface="Gill Sans" charset="0"/>
                          <a:ea typeface="ヒラギノ角ゴ ProN W3" charset="-128"/>
                          <a:cs typeface="ヒラギノ角ゴ ProN W3" charset="-128"/>
                          <a:sym typeface="Gill Sans" charset="0"/>
                        </a:rPr>
                        <a:t>Resources</a:t>
                      </a:r>
                    </a:p>
                  </a:txBody>
                  <a:tcPr marL="0" marR="0" marT="0" marB="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0004">
                        <a:alpha val="18823"/>
                      </a:srgbClr>
                    </a:solidFill>
                  </a:tcPr>
                </a:tc>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914400" algn="l"/>
                        </a:tabLst>
                      </a:pPr>
                      <a:r>
                        <a:rPr kumimoji="0" lang="en-US" sz="1700" b="0" i="0" u="none" strike="noStrike" cap="none" normalizeH="0" baseline="0">
                          <a:ln>
                            <a:noFill/>
                          </a:ln>
                          <a:solidFill>
                            <a:schemeClr val="tx1"/>
                          </a:solidFill>
                          <a:effectLst/>
                          <a:latin typeface="Gill Sans" charset="0"/>
                          <a:ea typeface="ヒラギノ角ゴ ProN W3" charset="-128"/>
                          <a:cs typeface="ヒラギノ角ゴ ProN W3" charset="-128"/>
                          <a:sym typeface="Gill Sans" charset="0"/>
                        </a:rPr>
                        <a:t>2 %</a:t>
                      </a:r>
                    </a:p>
                  </a:txBody>
                  <a:tcPr marL="0" marR="0" marT="0" marB="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0004">
                        <a:alpha val="18823"/>
                      </a:srgbClr>
                    </a:solidFill>
                  </a:tcPr>
                </a:tc>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914400" algn="l"/>
                        </a:tabLst>
                      </a:pPr>
                      <a:r>
                        <a:rPr kumimoji="0" lang="en-US" sz="1700" b="0" i="0" u="none" strike="noStrike" cap="none" normalizeH="0" baseline="0">
                          <a:ln>
                            <a:noFill/>
                          </a:ln>
                          <a:solidFill>
                            <a:schemeClr val="tx1"/>
                          </a:solidFill>
                          <a:effectLst/>
                          <a:latin typeface="Gill Sans" charset="0"/>
                          <a:ea typeface="ヒラギノ角ゴ ProN W3" charset="-128"/>
                          <a:cs typeface="ヒラギノ角ゴ ProN W3" charset="-128"/>
                          <a:sym typeface="Gill Sans" charset="0"/>
                        </a:rPr>
                        <a:t>5 %</a:t>
                      </a:r>
                    </a:p>
                  </a:txBody>
                  <a:tcPr marL="0" marR="0" marT="0" marB="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0004">
                        <a:alpha val="18823"/>
                      </a:srgbClr>
                    </a:solidFill>
                  </a:tcPr>
                </a:tc>
              </a:tr>
            </a:tbl>
          </a:graphicData>
        </a:graphic>
      </p:graphicFrame>
      <p:graphicFrame>
        <p:nvGraphicFramePr>
          <p:cNvPr id="103513" name="Group 89"/>
          <p:cNvGraphicFramePr>
            <a:graphicFrameLocks noGrp="1"/>
          </p:cNvGraphicFramePr>
          <p:nvPr/>
        </p:nvGraphicFramePr>
        <p:xfrm>
          <a:off x="1875235" y="3580805"/>
          <a:ext cx="5481713" cy="1036320"/>
        </p:xfrm>
        <a:graphic>
          <a:graphicData uri="http://schemas.openxmlformats.org/drawingml/2006/table">
            <a:tbl>
              <a:tblPr/>
              <a:tblGrid>
                <a:gridCol w="1827238"/>
                <a:gridCol w="1827237"/>
                <a:gridCol w="1827238"/>
              </a:tblGrid>
              <a:tr h="257175">
                <a:tc>
                  <a:txBody>
                    <a:bodyPr/>
                    <a:lstStyle/>
                    <a:p>
                      <a:pPr marL="0" marR="0" lvl="0" indent="0" algn="l" defTabSz="914400" rtl="0" eaLnBrk="1" fontAlgn="base" latinLnBrk="0" hangingPunct="1">
                        <a:lnSpc>
                          <a:spcPct val="100000"/>
                        </a:lnSpc>
                        <a:spcBef>
                          <a:spcPct val="0"/>
                        </a:spcBef>
                        <a:spcAft>
                          <a:spcPct val="0"/>
                        </a:spcAft>
                        <a:buClrTx/>
                        <a:buSzPct val="171000"/>
                        <a:buFont typeface="Gill Sans" charset="0"/>
                        <a:buNone/>
                        <a:tabLst>
                          <a:tab pos="914400" algn="l"/>
                        </a:tabLst>
                      </a:pPr>
                      <a:r>
                        <a:rPr kumimoji="0" lang="en-US" sz="1700" b="1" i="0" u="none" strike="noStrike" cap="none" normalizeH="0" baseline="0">
                          <a:ln>
                            <a:noFill/>
                          </a:ln>
                          <a:solidFill>
                            <a:schemeClr val="tx1"/>
                          </a:solidFill>
                          <a:effectLst/>
                          <a:latin typeface="Gill Sans" charset="0"/>
                          <a:ea typeface="ヒラギノ角ゴ ProN W3" charset="-128"/>
                          <a:cs typeface="ヒラギノ角ゴ ProN W3" charset="-128"/>
                          <a:sym typeface="Gill Sans" charset="0"/>
                        </a:rPr>
                        <a:t>Product Values</a:t>
                      </a:r>
                    </a:p>
                  </a:txBody>
                  <a:tcPr marL="0" marR="0" marT="0" marB="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914400" algn="l"/>
                        </a:tabLst>
                      </a:pPr>
                      <a:r>
                        <a:rPr kumimoji="0" lang="en-US" sz="1700" b="0" i="0" u="none" strike="noStrike" cap="none" normalizeH="0" baseline="0">
                          <a:ln>
                            <a:noFill/>
                          </a:ln>
                          <a:solidFill>
                            <a:schemeClr val="tx1"/>
                          </a:solidFill>
                          <a:effectLst/>
                          <a:latin typeface="Gill Sans" charset="0"/>
                          <a:ea typeface="ヒラギノ角ゴ ProN W3" charset="-128"/>
                          <a:cs typeface="ヒラギノ角ゴ ProN W3" charset="-128"/>
                          <a:sym typeface="Gill Sans" charset="0"/>
                        </a:rPr>
                        <a:t>GUI Style Rex</a:t>
                      </a:r>
                    </a:p>
                  </a:txBody>
                  <a:tcPr marL="0" marR="0" marT="0" marB="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914400" algn="l"/>
                        </a:tabLst>
                      </a:pPr>
                      <a:r>
                        <a:rPr kumimoji="0" lang="en-US" sz="1700" b="0" i="0" u="none" strike="noStrike" cap="none" normalizeH="0" baseline="0">
                          <a:ln>
                            <a:noFill/>
                          </a:ln>
                          <a:solidFill>
                            <a:schemeClr val="tx1"/>
                          </a:solidFill>
                          <a:effectLst/>
                          <a:latin typeface="Gill Sans" charset="0"/>
                          <a:ea typeface="ヒラギノ角ゴ ProN W3" charset="-128"/>
                          <a:cs typeface="ヒラギノ角ゴ ProN W3" charset="-128"/>
                          <a:sym typeface="Gill Sans" charset="0"/>
                        </a:rPr>
                        <a:t>Code Optimize</a:t>
                      </a:r>
                    </a:p>
                  </a:txBody>
                  <a:tcPr marL="0" marR="0" marT="0" marB="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r h="257175">
                <a:tc>
                  <a:txBody>
                    <a:bodyPr/>
                    <a:lstStyle/>
                    <a:p>
                      <a:pPr marL="0" marR="0" lvl="0" indent="0" algn="l" defTabSz="914400" rtl="0" eaLnBrk="1" fontAlgn="base" latinLnBrk="0" hangingPunct="1">
                        <a:lnSpc>
                          <a:spcPct val="100000"/>
                        </a:lnSpc>
                        <a:spcBef>
                          <a:spcPct val="0"/>
                        </a:spcBef>
                        <a:spcAft>
                          <a:spcPct val="0"/>
                        </a:spcAft>
                        <a:buClrTx/>
                        <a:buSzPct val="171000"/>
                        <a:buFont typeface="Gill Sans" charset="0"/>
                        <a:buNone/>
                        <a:tabLst>
                          <a:tab pos="914400" algn="l"/>
                        </a:tabLst>
                      </a:pPr>
                      <a:r>
                        <a:rPr kumimoji="0" lang="en-US" sz="1700" b="0" i="0" u="none" strike="noStrike" cap="none" normalizeH="0" baseline="0">
                          <a:ln>
                            <a:noFill/>
                          </a:ln>
                          <a:solidFill>
                            <a:schemeClr val="tx1"/>
                          </a:solidFill>
                          <a:effectLst/>
                          <a:latin typeface="Gill Sans" charset="0"/>
                          <a:ea typeface="ヒラギノ角ゴ ProN W3" charset="-128"/>
                          <a:cs typeface="ヒラギノ角ゴ ProN W3" charset="-128"/>
                          <a:sym typeface="Gill Sans" charset="0"/>
                        </a:rPr>
                        <a:t>Intuitiveness</a:t>
                      </a:r>
                    </a:p>
                  </a:txBody>
                  <a:tcPr marL="0" marR="0" marT="0" marB="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914400" algn="l"/>
                        </a:tabLst>
                      </a:pPr>
                      <a:r>
                        <a:rPr kumimoji="0" lang="en-US" sz="1700" b="0" i="0" u="none" strike="noStrike" cap="none" normalizeH="0" baseline="0">
                          <a:ln>
                            <a:noFill/>
                          </a:ln>
                          <a:solidFill>
                            <a:schemeClr val="tx1"/>
                          </a:solidFill>
                          <a:effectLst/>
                          <a:latin typeface="Gill Sans" charset="0"/>
                          <a:ea typeface="ヒラギノ角ゴ ProN W3" charset="-128"/>
                          <a:cs typeface="ヒラギノ角ゴ ProN W3" charset="-128"/>
                          <a:sym typeface="Gill Sans" charset="0"/>
                        </a:rPr>
                        <a:t>-10%</a:t>
                      </a:r>
                    </a:p>
                  </a:txBody>
                  <a:tcPr marL="0" marR="0" marT="0" marB="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914400" algn="l"/>
                        </a:tabLst>
                      </a:pPr>
                      <a:r>
                        <a:rPr kumimoji="0" lang="en-US" sz="1700" b="0" i="0" u="none" strike="noStrike" cap="none" normalizeH="0" baseline="0">
                          <a:ln>
                            <a:noFill/>
                          </a:ln>
                          <a:solidFill>
                            <a:schemeClr val="tx1"/>
                          </a:solidFill>
                          <a:effectLst/>
                          <a:latin typeface="Gill Sans" charset="0"/>
                          <a:ea typeface="ヒラギノ角ゴ ProN W3" charset="-128"/>
                          <a:cs typeface="ヒラギノ角ゴ ProN W3" charset="-128"/>
                          <a:sym typeface="Gill Sans" charset="0"/>
                        </a:rPr>
                        <a:t>40%</a:t>
                      </a:r>
                    </a:p>
                  </a:txBody>
                  <a:tcPr marL="0" marR="0" marT="0" marB="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r h="257175">
                <a:tc>
                  <a:txBody>
                    <a:bodyPr/>
                    <a:lstStyle/>
                    <a:p>
                      <a:pPr marL="0" marR="0" lvl="0" indent="0" algn="l" defTabSz="914400" rtl="0" eaLnBrk="1" fontAlgn="base" latinLnBrk="0" hangingPunct="1">
                        <a:lnSpc>
                          <a:spcPct val="100000"/>
                        </a:lnSpc>
                        <a:spcBef>
                          <a:spcPct val="0"/>
                        </a:spcBef>
                        <a:spcAft>
                          <a:spcPct val="0"/>
                        </a:spcAft>
                        <a:buClrTx/>
                        <a:buSzPct val="171000"/>
                        <a:buFont typeface="Gill Sans" charset="0"/>
                        <a:buNone/>
                        <a:tabLst>
                          <a:tab pos="914400" algn="l"/>
                        </a:tabLst>
                      </a:pPr>
                      <a:r>
                        <a:rPr kumimoji="0" lang="en-US" sz="1700" b="0" i="0" u="none" strike="noStrike" cap="none" normalizeH="0" baseline="0" dirty="0">
                          <a:ln>
                            <a:noFill/>
                          </a:ln>
                          <a:solidFill>
                            <a:schemeClr val="tx1"/>
                          </a:solidFill>
                          <a:effectLst/>
                          <a:latin typeface="Gill Sans" charset="0"/>
                          <a:ea typeface="ヒラギノ角ゴ ProN W3" charset="-128"/>
                          <a:cs typeface="ヒラギノ角ゴ ProN W3" charset="-128"/>
                          <a:sym typeface="Gill Sans" charset="0"/>
                        </a:rPr>
                        <a:t>Performance</a:t>
                      </a:r>
                    </a:p>
                  </a:txBody>
                  <a:tcPr marL="0" marR="0" marT="0" marB="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914400" algn="l"/>
                        </a:tabLst>
                      </a:pPr>
                      <a:r>
                        <a:rPr kumimoji="0" lang="en-US" sz="1700" b="0" i="0" u="none" strike="noStrike" cap="none" normalizeH="0" baseline="0">
                          <a:ln>
                            <a:noFill/>
                          </a:ln>
                          <a:solidFill>
                            <a:schemeClr val="tx1"/>
                          </a:solidFill>
                          <a:effectLst/>
                          <a:latin typeface="Gill Sans" charset="0"/>
                          <a:ea typeface="ヒラギノ角ゴ ProN W3" charset="-128"/>
                          <a:cs typeface="ヒラギノ角ゴ ProN W3" charset="-128"/>
                          <a:sym typeface="Gill Sans" charset="0"/>
                        </a:rPr>
                        <a:t>50%</a:t>
                      </a:r>
                    </a:p>
                  </a:txBody>
                  <a:tcPr marL="0" marR="0" marT="0" marB="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914400" algn="l"/>
                        </a:tabLst>
                      </a:pPr>
                      <a:r>
                        <a:rPr kumimoji="0" lang="en-US" sz="1700" b="0" i="0" u="none" strike="noStrike" cap="none" normalizeH="0" baseline="0">
                          <a:ln>
                            <a:noFill/>
                          </a:ln>
                          <a:solidFill>
                            <a:schemeClr val="tx1"/>
                          </a:solidFill>
                          <a:effectLst/>
                          <a:latin typeface="Gill Sans" charset="0"/>
                          <a:ea typeface="ヒラギノ角ゴ ProN W3" charset="-128"/>
                          <a:cs typeface="ヒラギノ角ゴ ProN W3" charset="-128"/>
                          <a:sym typeface="Gill Sans" charset="0"/>
                        </a:rPr>
                        <a:t>80 %</a:t>
                      </a:r>
                    </a:p>
                  </a:txBody>
                  <a:tcPr marL="0" marR="0" marT="0" marB="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r h="257175">
                <a:tc>
                  <a:txBody>
                    <a:bodyPr/>
                    <a:lstStyle/>
                    <a:p>
                      <a:pPr marL="0" marR="0" lvl="0" indent="0" algn="l" defTabSz="914400" rtl="0" eaLnBrk="1" fontAlgn="base" latinLnBrk="0" hangingPunct="1">
                        <a:lnSpc>
                          <a:spcPct val="100000"/>
                        </a:lnSpc>
                        <a:spcBef>
                          <a:spcPct val="0"/>
                        </a:spcBef>
                        <a:spcAft>
                          <a:spcPct val="0"/>
                        </a:spcAft>
                        <a:buClrTx/>
                        <a:buSzPct val="171000"/>
                        <a:buFont typeface="Gill Sans" charset="0"/>
                        <a:buNone/>
                        <a:tabLst>
                          <a:tab pos="914400" algn="l"/>
                        </a:tabLst>
                      </a:pPr>
                      <a:r>
                        <a:rPr kumimoji="0" lang="en-US" sz="1700" b="0" i="0" u="none" strike="noStrike" cap="none" normalizeH="0" baseline="0">
                          <a:ln>
                            <a:noFill/>
                          </a:ln>
                          <a:solidFill>
                            <a:schemeClr val="tx1"/>
                          </a:solidFill>
                          <a:effectLst/>
                          <a:latin typeface="Gill Sans" charset="0"/>
                          <a:ea typeface="ヒラギノ角ゴ ProN W3" charset="-128"/>
                          <a:cs typeface="ヒラギノ角ゴ ProN W3" charset="-128"/>
                          <a:sym typeface="Gill Sans" charset="0"/>
                        </a:rPr>
                        <a:t>Resources</a:t>
                      </a:r>
                    </a:p>
                  </a:txBody>
                  <a:tcPr marL="0" marR="0" marT="0" marB="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0004">
                        <a:alpha val="18823"/>
                      </a:srgbClr>
                    </a:solidFill>
                  </a:tcPr>
                </a:tc>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914400" algn="l"/>
                        </a:tabLst>
                      </a:pPr>
                      <a:r>
                        <a:rPr kumimoji="0" lang="en-US" sz="1700" b="0" i="0" u="none" strike="noStrike" cap="none" normalizeH="0" baseline="0">
                          <a:ln>
                            <a:noFill/>
                          </a:ln>
                          <a:solidFill>
                            <a:schemeClr val="tx1"/>
                          </a:solidFill>
                          <a:effectLst/>
                          <a:latin typeface="Gill Sans" charset="0"/>
                          <a:ea typeface="ヒラギノ角ゴ ProN W3" charset="-128"/>
                          <a:cs typeface="ヒラギノ角ゴ ProN W3" charset="-128"/>
                          <a:sym typeface="Gill Sans" charset="0"/>
                        </a:rPr>
                        <a:t>1 %</a:t>
                      </a:r>
                    </a:p>
                  </a:txBody>
                  <a:tcPr marL="0" marR="0" marT="0" marB="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0004">
                        <a:alpha val="18823"/>
                      </a:srgbClr>
                    </a:solidFill>
                  </a:tcPr>
                </a:tc>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914400" algn="l"/>
                        </a:tabLst>
                      </a:pPr>
                      <a:r>
                        <a:rPr kumimoji="0" lang="en-US" sz="1700" b="0" i="0" u="none" strike="noStrike" cap="none" normalizeH="0" baseline="0" dirty="0">
                          <a:ln>
                            <a:noFill/>
                          </a:ln>
                          <a:solidFill>
                            <a:schemeClr val="tx1"/>
                          </a:solidFill>
                          <a:effectLst/>
                          <a:latin typeface="Gill Sans" charset="0"/>
                          <a:ea typeface="ヒラギノ角ゴ ProN W3" charset="-128"/>
                          <a:cs typeface="ヒラギノ角ゴ ProN W3" charset="-128"/>
                          <a:sym typeface="Gill Sans" charset="0"/>
                        </a:rPr>
                        <a:t>2 %</a:t>
                      </a:r>
                    </a:p>
                  </a:txBody>
                  <a:tcPr marL="0" marR="0" marT="0" marB="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0004">
                        <a:alpha val="18823"/>
                      </a:srgbClr>
                    </a:solidFill>
                  </a:tcPr>
                </a:tc>
              </a:tr>
            </a:tbl>
          </a:graphicData>
        </a:graphic>
      </p:graphicFrame>
      <p:graphicFrame>
        <p:nvGraphicFramePr>
          <p:cNvPr id="103557" name="Group 133"/>
          <p:cNvGraphicFramePr>
            <a:graphicFrameLocks noGrp="1"/>
          </p:cNvGraphicFramePr>
          <p:nvPr/>
        </p:nvGraphicFramePr>
        <p:xfrm>
          <a:off x="2652117" y="5072063"/>
          <a:ext cx="1562695" cy="1036320"/>
        </p:xfrm>
        <a:graphic>
          <a:graphicData uri="http://schemas.openxmlformats.org/drawingml/2006/table">
            <a:tbl>
              <a:tblPr/>
              <a:tblGrid>
                <a:gridCol w="1562695"/>
              </a:tblGrid>
              <a:tr h="257175">
                <a:tc>
                  <a:txBody>
                    <a:bodyPr/>
                    <a:lstStyle/>
                    <a:p>
                      <a:pPr marL="0" marR="0" lvl="0" indent="0" algn="l" defTabSz="914400" rtl="0" eaLnBrk="1" fontAlgn="base" latinLnBrk="0" hangingPunct="1">
                        <a:lnSpc>
                          <a:spcPct val="100000"/>
                        </a:lnSpc>
                        <a:spcBef>
                          <a:spcPct val="0"/>
                        </a:spcBef>
                        <a:spcAft>
                          <a:spcPct val="0"/>
                        </a:spcAft>
                        <a:buClrTx/>
                        <a:buSzPct val="171000"/>
                        <a:buFont typeface="Gill Sans" charset="0"/>
                        <a:buNone/>
                        <a:tabLst>
                          <a:tab pos="914400" algn="l"/>
                        </a:tabLst>
                      </a:pPr>
                      <a:r>
                        <a:rPr kumimoji="0" lang="en-US" sz="1700" b="0" i="0" u="none" strike="noStrike" cap="none" normalizeH="0" baseline="0">
                          <a:ln>
                            <a:noFill/>
                          </a:ln>
                          <a:solidFill>
                            <a:schemeClr val="tx1"/>
                          </a:solidFill>
                          <a:effectLst/>
                          <a:latin typeface="Gill Sans" charset="0"/>
                          <a:ea typeface="ヒラギノ角ゴ ProN W3" charset="-128"/>
                          <a:cs typeface="ヒラギノ角ゴ ProN W3" charset="-128"/>
                          <a:sym typeface="Gill Sans" charset="0"/>
                        </a:rPr>
                        <a:t>Prioritized List</a:t>
                      </a:r>
                    </a:p>
                  </a:txBody>
                  <a:tcPr marL="0" marR="0" marT="0" marB="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r h="257175">
                <a:tc>
                  <a:txBody>
                    <a:bodyPr/>
                    <a:lstStyle/>
                    <a:p>
                      <a:pPr marL="0" marR="0" lvl="0" indent="0" algn="l" defTabSz="914400" rtl="0" eaLnBrk="1" fontAlgn="base" latinLnBrk="0" hangingPunct="1">
                        <a:lnSpc>
                          <a:spcPct val="100000"/>
                        </a:lnSpc>
                        <a:spcBef>
                          <a:spcPct val="0"/>
                        </a:spcBef>
                        <a:spcAft>
                          <a:spcPct val="0"/>
                        </a:spcAft>
                        <a:buClrTx/>
                        <a:buSzPct val="171000"/>
                        <a:buFont typeface="Gill Sans" charset="0"/>
                        <a:buNone/>
                        <a:tabLst>
                          <a:tab pos="914400" algn="l"/>
                        </a:tabLst>
                      </a:pPr>
                      <a:r>
                        <a:rPr kumimoji="0" lang="en-US" sz="1700" b="0" i="0" u="none" strike="noStrike" cap="none" normalizeH="0" baseline="0">
                          <a:ln>
                            <a:noFill/>
                          </a:ln>
                          <a:solidFill>
                            <a:schemeClr val="tx1"/>
                          </a:solidFill>
                          <a:effectLst/>
                          <a:latin typeface="Gill Sans" charset="0"/>
                          <a:ea typeface="ヒラギノ角ゴ ProN W3" charset="-128"/>
                          <a:cs typeface="ヒラギノ角ゴ ProN W3" charset="-128"/>
                          <a:sym typeface="Gill Sans" charset="0"/>
                        </a:rPr>
                        <a:t>1. Code Optimize</a:t>
                      </a:r>
                    </a:p>
                  </a:txBody>
                  <a:tcPr marL="0" marR="0" marT="0" marB="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r h="257175">
                <a:tc>
                  <a:txBody>
                    <a:bodyPr/>
                    <a:lstStyle/>
                    <a:p>
                      <a:pPr marL="0" marR="0" lvl="0" indent="0" algn="l" defTabSz="914400" rtl="0" eaLnBrk="1" fontAlgn="base" latinLnBrk="0" hangingPunct="1">
                        <a:lnSpc>
                          <a:spcPct val="100000"/>
                        </a:lnSpc>
                        <a:spcBef>
                          <a:spcPct val="0"/>
                        </a:spcBef>
                        <a:spcAft>
                          <a:spcPct val="0"/>
                        </a:spcAft>
                        <a:buClrTx/>
                        <a:buSzPct val="171000"/>
                        <a:buFont typeface="Gill Sans" charset="0"/>
                        <a:buNone/>
                        <a:tabLst>
                          <a:tab pos="914400" algn="l"/>
                        </a:tabLst>
                      </a:pPr>
                      <a:r>
                        <a:rPr kumimoji="0" lang="en-US" sz="1700" b="0" i="0" u="none" strike="noStrike" cap="none" normalizeH="0" baseline="0">
                          <a:ln>
                            <a:noFill/>
                          </a:ln>
                          <a:solidFill>
                            <a:schemeClr val="tx1"/>
                          </a:solidFill>
                          <a:effectLst/>
                          <a:latin typeface="Gill Sans" charset="0"/>
                          <a:ea typeface="ヒラギノ角ゴ ProN W3" charset="-128"/>
                          <a:cs typeface="ヒラギノ角ゴ ProN W3" charset="-128"/>
                          <a:sym typeface="Gill Sans" charset="0"/>
                        </a:rPr>
                        <a:t>2. Solution 9</a:t>
                      </a:r>
                    </a:p>
                  </a:txBody>
                  <a:tcPr marL="0" marR="0" marT="0" marB="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r h="257175">
                <a:tc>
                  <a:txBody>
                    <a:bodyPr/>
                    <a:lstStyle/>
                    <a:p>
                      <a:pPr marL="0" marR="0" lvl="0" indent="0" algn="l" defTabSz="914400" rtl="0" eaLnBrk="1" fontAlgn="base" latinLnBrk="0" hangingPunct="1">
                        <a:lnSpc>
                          <a:spcPct val="100000"/>
                        </a:lnSpc>
                        <a:spcBef>
                          <a:spcPct val="0"/>
                        </a:spcBef>
                        <a:spcAft>
                          <a:spcPct val="0"/>
                        </a:spcAft>
                        <a:buClrTx/>
                        <a:buSzPct val="171000"/>
                        <a:buFont typeface="Gill Sans" charset="0"/>
                        <a:buNone/>
                        <a:tabLst>
                          <a:tab pos="914400" algn="l"/>
                        </a:tabLst>
                      </a:pPr>
                      <a:r>
                        <a:rPr kumimoji="0" lang="en-US" sz="1700" b="0" i="0" u="none" strike="noStrike" cap="none" normalizeH="0" baseline="0" dirty="0">
                          <a:ln>
                            <a:noFill/>
                          </a:ln>
                          <a:solidFill>
                            <a:schemeClr val="tx1"/>
                          </a:solidFill>
                          <a:effectLst/>
                          <a:latin typeface="Gill Sans" charset="0"/>
                          <a:ea typeface="ヒラギノ角ゴ ProN W3" charset="-128"/>
                          <a:cs typeface="ヒラギノ角ゴ ProN W3" charset="-128"/>
                          <a:sym typeface="Gill Sans" charset="0"/>
                        </a:rPr>
                        <a:t>3. Solution 7</a:t>
                      </a:r>
                    </a:p>
                  </a:txBody>
                  <a:tcPr marL="0" marR="0" marT="0" marB="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03575" name="Rectangle 151"/>
          <p:cNvSpPr>
            <a:spLocks/>
          </p:cNvSpPr>
          <p:nvPr/>
        </p:nvSpPr>
        <p:spPr bwMode="auto">
          <a:xfrm>
            <a:off x="6573367" y="5005090"/>
            <a:ext cx="2303859" cy="1035844"/>
          </a:xfrm>
          <a:prstGeom prst="rect">
            <a:avLst/>
          </a:prstGeom>
          <a:noFill/>
          <a:ln w="12700" cap="flat">
            <a:noFill/>
            <a:miter lim="800000"/>
            <a:headEnd type="none" w="med" len="med"/>
            <a:tailEnd type="none" w="med" len="med"/>
          </a:ln>
        </p:spPr>
        <p:txBody>
          <a:bodyPr lIns="0" tIns="0" rIns="0" bIns="0" anchor="ctr">
            <a:prstTxWarp prst="textNoShape">
              <a:avLst/>
            </a:prstTxWarp>
          </a:bodyPr>
          <a:lstStyle/>
          <a:p>
            <a:pPr algn="l"/>
            <a:r>
              <a:rPr lang="en-US" sz="2200" dirty="0">
                <a:ea typeface="Gill Sans" charset="0"/>
                <a:cs typeface="Gill Sans" charset="0"/>
              </a:rPr>
              <a:t>We measure improvements</a:t>
            </a:r>
          </a:p>
          <a:p>
            <a:pPr algn="l"/>
            <a:r>
              <a:rPr lang="en-US" sz="2200" dirty="0">
                <a:ea typeface="Gill Sans" charset="0"/>
                <a:cs typeface="Gill Sans" charset="0"/>
              </a:rPr>
              <a:t>Learn and Repeat</a:t>
            </a:r>
          </a:p>
        </p:txBody>
      </p:sp>
      <p:sp>
        <p:nvSpPr>
          <p:cNvPr id="103576" name="Line 152"/>
          <p:cNvSpPr>
            <a:spLocks noChangeShapeType="1"/>
          </p:cNvSpPr>
          <p:nvPr/>
        </p:nvSpPr>
        <p:spPr bwMode="auto">
          <a:xfrm>
            <a:off x="142875" y="1151930"/>
            <a:ext cx="491133" cy="1225600"/>
          </a:xfrm>
          <a:prstGeom prst="line">
            <a:avLst/>
          </a:prstGeom>
          <a:noFill/>
          <a:ln w="101600" cap="flat">
            <a:solidFill>
              <a:srgbClr val="3F3F3F"/>
            </a:solidFill>
            <a:prstDash val="solid"/>
            <a:miter lim="800000"/>
            <a:headEnd type="none" w="med" len="med"/>
            <a:tailEnd type="stealth" w="med" len="med"/>
          </a:ln>
        </p:spPr>
        <p:txBody>
          <a:bodyPr lIns="0" tIns="0" rIns="0" bIns="0">
            <a:prstTxWarp prst="textNoShape">
              <a:avLst/>
            </a:prstTxWarp>
          </a:bodyPr>
          <a:lstStyle/>
          <a:p>
            <a:endParaRPr lang="en-GB"/>
          </a:p>
        </p:txBody>
      </p:sp>
      <p:sp>
        <p:nvSpPr>
          <p:cNvPr id="103577" name="Rectangle 153"/>
          <p:cNvSpPr>
            <a:spLocks/>
          </p:cNvSpPr>
          <p:nvPr/>
        </p:nvSpPr>
        <p:spPr bwMode="auto">
          <a:xfrm>
            <a:off x="73670" y="6544136"/>
            <a:ext cx="2586188" cy="261610"/>
          </a:xfrm>
          <a:prstGeom prst="rect">
            <a:avLst/>
          </a:prstGeom>
          <a:noFill/>
          <a:ln w="12700" cap="flat">
            <a:noFill/>
            <a:miter lim="800000"/>
            <a:headEnd type="none" w="med" len="med"/>
            <a:tailEnd type="none" w="med" len="med"/>
          </a:ln>
        </p:spPr>
        <p:txBody>
          <a:bodyPr wrap="none" lIns="0" tIns="0" rIns="0" bIns="0" anchor="ctr">
            <a:prstTxWarp prst="textNoShape">
              <a:avLst/>
            </a:prstTxWarp>
            <a:spAutoFit/>
          </a:bodyPr>
          <a:lstStyle/>
          <a:p>
            <a:r>
              <a:rPr lang="en-US" sz="1700" dirty="0">
                <a:ea typeface="Gill Sans" charset="0"/>
                <a:cs typeface="Gill Sans" charset="0"/>
              </a:rPr>
              <a:t>Copyright: </a:t>
            </a:r>
            <a:r>
              <a:rPr lang="en-US" sz="1700" dirty="0" err="1">
                <a:ea typeface="Gill Sans" charset="0"/>
                <a:cs typeface="Gill Sans" charset="0"/>
              </a:rPr>
              <a:t>Kai@Gilb.com</a:t>
            </a:r>
            <a:endParaRPr lang="en-US" sz="1700" dirty="0">
              <a:ea typeface="Gill Sans" charset="0"/>
              <a:cs typeface="Gill Sans" charset="0"/>
            </a:endParaRPr>
          </a:p>
        </p:txBody>
      </p:sp>
      <p:sp>
        <p:nvSpPr>
          <p:cNvPr id="103578" name="Rectangle 154"/>
          <p:cNvSpPr>
            <a:spLocks noGrp="1" noChangeArrowheads="1"/>
          </p:cNvSpPr>
          <p:nvPr>
            <p:ph type="title"/>
          </p:nvPr>
        </p:nvSpPr>
        <p:spPr>
          <a:xfrm>
            <a:off x="892969" y="62508"/>
            <a:ext cx="7358063" cy="678656"/>
          </a:xfrm>
          <a:ln/>
        </p:spPr>
        <p:txBody>
          <a:bodyPr/>
          <a:lstStyle/>
          <a:p>
            <a:r>
              <a:rPr lang="en-US" sz="4000" dirty="0"/>
              <a:t>Value Decision Tables</a:t>
            </a:r>
          </a:p>
        </p:txBody>
      </p:sp>
      <p:pic>
        <p:nvPicPr>
          <p:cNvPr id="103579" name="Picture 155"/>
          <p:cNvPicPr>
            <a:picLocks noChangeAspect="1" noChangeArrowheads="1"/>
          </p:cNvPicPr>
          <p:nvPr/>
        </p:nvPicPr>
        <p:blipFill>
          <a:blip r:embed="rId3"/>
          <a:srcRect/>
          <a:stretch>
            <a:fillRect/>
          </a:stretch>
        </p:blipFill>
        <p:spPr bwMode="auto">
          <a:xfrm>
            <a:off x="3795117" y="5210473"/>
            <a:ext cx="2232422" cy="1116211"/>
          </a:xfrm>
          <a:prstGeom prst="rect">
            <a:avLst/>
          </a:prstGeom>
          <a:noFill/>
          <a:ln w="12700" cap="flat">
            <a:noFill/>
            <a:miter lim="800000"/>
            <a:headEnd/>
            <a:tailEnd/>
          </a:ln>
        </p:spPr>
      </p:pic>
      <p:sp>
        <p:nvSpPr>
          <p:cNvPr id="103580" name="Rectangle 156"/>
          <p:cNvSpPr>
            <a:spLocks/>
          </p:cNvSpPr>
          <p:nvPr/>
        </p:nvSpPr>
        <p:spPr bwMode="auto">
          <a:xfrm>
            <a:off x="4377779" y="4996547"/>
            <a:ext cx="2106872" cy="338554"/>
          </a:xfrm>
          <a:prstGeom prst="rect">
            <a:avLst/>
          </a:prstGeom>
          <a:noFill/>
          <a:ln w="12700" cap="flat">
            <a:noFill/>
            <a:miter lim="800000"/>
            <a:headEnd type="none" w="med" len="med"/>
            <a:tailEnd type="none" w="med" len="med"/>
          </a:ln>
        </p:spPr>
        <p:txBody>
          <a:bodyPr wrap="none" lIns="0" tIns="0" rIns="0" bIns="0" anchor="ctr">
            <a:prstTxWarp prst="textNoShape">
              <a:avLst/>
            </a:prstTxWarp>
            <a:spAutoFit/>
          </a:bodyPr>
          <a:lstStyle/>
          <a:p>
            <a:r>
              <a:rPr lang="en-US" sz="2200" dirty="0">
                <a:ea typeface="Gill Sans" charset="0"/>
                <a:cs typeface="Gill Sans" charset="0"/>
              </a:rPr>
              <a:t>Scrum Develops</a:t>
            </a:r>
          </a:p>
        </p:txBody>
      </p:sp>
      <p:sp>
        <p:nvSpPr>
          <p:cNvPr id="103581" name="Line 157"/>
          <p:cNvSpPr>
            <a:spLocks noChangeShapeType="1"/>
          </p:cNvSpPr>
          <p:nvPr/>
        </p:nvSpPr>
        <p:spPr bwMode="auto">
          <a:xfrm>
            <a:off x="1862956" y="5011787"/>
            <a:ext cx="521270" cy="1220019"/>
          </a:xfrm>
          <a:prstGeom prst="line">
            <a:avLst/>
          </a:prstGeom>
          <a:noFill/>
          <a:ln w="101600" cap="flat">
            <a:solidFill>
              <a:srgbClr val="3F3F3F"/>
            </a:solidFill>
            <a:prstDash val="solid"/>
            <a:miter lim="800000"/>
            <a:headEnd type="stealth" w="med" len="med"/>
            <a:tailEnd type="none" w="med" len="med"/>
          </a:ln>
        </p:spPr>
        <p:txBody>
          <a:bodyPr lIns="0" tIns="0" rIns="0" bIns="0">
            <a:prstTxWarp prst="textNoShape">
              <a:avLst/>
            </a:prstTxWarp>
          </a:bodyPr>
          <a:lstStyle/>
          <a:p>
            <a:endParaRPr lang="en-GB"/>
          </a:p>
        </p:txBody>
      </p:sp>
      <p:sp>
        <p:nvSpPr>
          <p:cNvPr id="103582" name="Line 158"/>
          <p:cNvSpPr>
            <a:spLocks noChangeShapeType="1"/>
          </p:cNvSpPr>
          <p:nvPr/>
        </p:nvSpPr>
        <p:spPr bwMode="auto">
          <a:xfrm>
            <a:off x="8456708" y="4731618"/>
            <a:ext cx="568152" cy="1299270"/>
          </a:xfrm>
          <a:prstGeom prst="line">
            <a:avLst/>
          </a:prstGeom>
          <a:noFill/>
          <a:ln w="101600" cap="flat">
            <a:solidFill>
              <a:srgbClr val="3F3F3F"/>
            </a:solidFill>
            <a:prstDash val="solid"/>
            <a:miter lim="800000"/>
            <a:headEnd type="stealth" w="med" len="med"/>
            <a:tailEnd type="none" w="med" len="med"/>
          </a:ln>
        </p:spPr>
        <p:txBody>
          <a:bodyPr lIns="0" tIns="0" rIns="0" bIns="0">
            <a:prstTxWarp prst="textNoShape">
              <a:avLst/>
            </a:prstTxWarp>
          </a:bodyPr>
          <a:lstStyle/>
          <a:p>
            <a:endParaRPr lang="en-GB"/>
          </a:p>
        </p:txBody>
      </p:sp>
      <p:sp>
        <p:nvSpPr>
          <p:cNvPr id="103583" name="Line 159"/>
          <p:cNvSpPr>
            <a:spLocks noChangeShapeType="1"/>
          </p:cNvSpPr>
          <p:nvPr/>
        </p:nvSpPr>
        <p:spPr bwMode="auto">
          <a:xfrm flipH="1">
            <a:off x="2366367" y="6304359"/>
            <a:ext cx="1420937" cy="0"/>
          </a:xfrm>
          <a:prstGeom prst="line">
            <a:avLst/>
          </a:prstGeom>
          <a:noFill/>
          <a:ln w="101600" cap="flat">
            <a:solidFill>
              <a:srgbClr val="3F3F3F"/>
            </a:solidFill>
            <a:prstDash val="solid"/>
            <a:miter lim="800000"/>
            <a:headEnd type="stealth" w="med" len="med"/>
            <a:tailEnd type="none" w="med" len="med"/>
          </a:ln>
        </p:spPr>
        <p:txBody>
          <a:bodyPr lIns="0" tIns="0" rIns="0" bIns="0">
            <a:prstTxWarp prst="textNoShape">
              <a:avLst/>
            </a:prstTxWarp>
          </a:bodyPr>
          <a:lstStyle/>
          <a:p>
            <a:endParaRPr lang="en-GB"/>
          </a:p>
        </p:txBody>
      </p:sp>
      <p:sp>
        <p:nvSpPr>
          <p:cNvPr id="16" name="TextBox 15"/>
          <p:cNvSpPr txBox="1"/>
          <p:nvPr/>
        </p:nvSpPr>
        <p:spPr>
          <a:xfrm>
            <a:off x="7356948" y="539258"/>
            <a:ext cx="1787052" cy="286232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dirty="0" smtClean="0">
                <a:hlinkClick r:id="rId4"/>
              </a:rPr>
              <a:t>Jeffsutherland Twitter: Very cool product backlog management </a:t>
            </a:r>
          </a:p>
          <a:p>
            <a:r>
              <a:rPr lang="en-US" dirty="0" smtClean="0">
                <a:hlinkClick r:id="rId4"/>
              </a:rPr>
              <a:t>by Tom and Kai Gilb </a:t>
            </a:r>
            <a:r>
              <a:rPr lang="en-US" dirty="0" smtClean="0">
                <a:hlinkClick r:id="rId5"/>
              </a:rPr>
              <a:t>http://ad.vu/2h4d</a:t>
            </a:r>
            <a:r>
              <a:rPr lang="en-US" dirty="0" smtClean="0"/>
              <a:t>   </a:t>
            </a:r>
            <a:r>
              <a:rPr lang="en-US" i="1" dirty="0" smtClean="0">
                <a:hlinkClick r:id="rId6"/>
              </a:rPr>
              <a:t>Sat 28 March 2009</a:t>
            </a:r>
            <a:endParaRPr lang="en-GB" dirty="0"/>
          </a:p>
        </p:txBody>
      </p:sp>
      <p:pic>
        <p:nvPicPr>
          <p:cNvPr id="17" name="Picture 16" descr="Screen shot 2010-06-08 at 16.15.06.png"/>
          <p:cNvPicPr>
            <a:picLocks noChangeAspect="1"/>
          </p:cNvPicPr>
          <p:nvPr/>
        </p:nvPicPr>
        <p:blipFill>
          <a:blip r:embed="rId7"/>
          <a:stretch>
            <a:fillRect/>
          </a:stretch>
        </p:blipFill>
        <p:spPr>
          <a:xfrm>
            <a:off x="8187711" y="3401581"/>
            <a:ext cx="956289" cy="947182"/>
          </a:xfrm>
          <a:prstGeom prst="rect">
            <a:avLst/>
          </a:prstGeom>
        </p:spPr>
      </p:pic>
      <p:pic>
        <p:nvPicPr>
          <p:cNvPr id="18" name="Picture 17" descr="Screen shot 2010-06-08 at 17.17.28.png"/>
          <p:cNvPicPr>
            <a:picLocks noChangeAspect="1"/>
          </p:cNvPicPr>
          <p:nvPr/>
        </p:nvPicPr>
        <p:blipFill>
          <a:blip r:embed="rId8"/>
          <a:stretch>
            <a:fillRect/>
          </a:stretch>
        </p:blipFill>
        <p:spPr>
          <a:xfrm>
            <a:off x="73670" y="4861485"/>
            <a:ext cx="1498600" cy="1562100"/>
          </a:xfrm>
          <a:prstGeom prst="rect">
            <a:avLst/>
          </a:prstGeom>
        </p:spPr>
      </p:pic>
      <p:sp>
        <p:nvSpPr>
          <p:cNvPr id="19" name="Date Placeholder 18"/>
          <p:cNvSpPr>
            <a:spLocks noGrp="1"/>
          </p:cNvSpPr>
          <p:nvPr>
            <p:ph type="dt" sz="half" idx="10"/>
          </p:nvPr>
        </p:nvSpPr>
        <p:spPr/>
        <p:txBody>
          <a:bodyPr/>
          <a:lstStyle/>
          <a:p>
            <a:fld id="{2357EF14-97A0-2546-9E49-B3E210AE05A6}" type="datetime4">
              <a:rPr lang="en-US" smtClean="0"/>
              <a:pPr/>
              <a:t>April 16, 2015</a:t>
            </a:fld>
            <a:endParaRPr lang="en-GB"/>
          </a:p>
        </p:txBody>
      </p:sp>
      <p:sp>
        <p:nvSpPr>
          <p:cNvPr id="20" name="Footer Placeholder 19"/>
          <p:cNvSpPr>
            <a:spLocks noGrp="1"/>
          </p:cNvSpPr>
          <p:nvPr>
            <p:ph type="ftr" sz="quarter" idx="11"/>
          </p:nvPr>
        </p:nvSpPr>
        <p:spPr/>
        <p:txBody>
          <a:bodyPr/>
          <a:lstStyle/>
          <a:p>
            <a:r>
              <a:rPr lang="en-US" smtClean="0"/>
              <a:t>© Gilb.com      Agility is the Tool</a:t>
            </a:r>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103579"/>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103580"/>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499"/>
                                          </p:stCondLst>
                                        </p:cTn>
                                        <p:tgtEl>
                                          <p:spTgt spid="103575"/>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499"/>
                                          </p:stCondLst>
                                        </p:cTn>
                                        <p:tgtEl>
                                          <p:spTgt spid="103582"/>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499"/>
                                          </p:stCondLst>
                                        </p:cTn>
                                        <p:tgtEl>
                                          <p:spTgt spid="10357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499"/>
                                          </p:stCondLst>
                                        </p:cTn>
                                        <p:tgtEl>
                                          <p:spTgt spid="103581"/>
                                        </p:tgtEl>
                                        <p:attrNameLst>
                                          <p:attrName>style.visibility</p:attrName>
                                        </p:attrNameLst>
                                      </p:cBhvr>
                                      <p:to>
                                        <p:strVal val="visible"/>
                                      </p:to>
                                    </p:set>
                                  </p:childTnLst>
                                </p:cTn>
                              </p:par>
                            </p:childTnLst>
                          </p:cTn>
                        </p:par>
                        <p:par>
                          <p:cTn id="25" fill="hold">
                            <p:stCondLst>
                              <p:cond delay="1000"/>
                            </p:stCondLst>
                            <p:childTnLst>
                              <p:par>
                                <p:cTn id="26" presetID="1" presetClass="entr" presetSubtype="0" fill="hold" grpId="0" nodeType="afterEffect">
                                  <p:stCondLst>
                                    <p:cond delay="0"/>
                                  </p:stCondLst>
                                  <p:childTnLst>
                                    <p:set>
                                      <p:cBhvr>
                                        <p:cTn id="27" dur="1" fill="hold">
                                          <p:stCondLst>
                                            <p:cond delay="499"/>
                                          </p:stCondLst>
                                        </p:cTn>
                                        <p:tgtEl>
                                          <p:spTgt spid="10358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575" grpId="0" autoUpdateAnimBg="0"/>
      <p:bldP spid="103576" grpId="0" animBg="1"/>
      <p:bldP spid="103580" grpId="0" autoUpdateAnimBg="0"/>
      <p:bldP spid="103581" grpId="0" animBg="1"/>
      <p:bldP spid="103582" grpId="0" animBg="1"/>
      <p:bldP spid="103583"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_rels/theme3.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ＭＳ ゴシック"/>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ヒラギノ明朝 Pro W3"/>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_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ＭＳ ゴシック"/>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ヒラギノ明朝 Pro W3"/>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Advantage">
  <a:themeElements>
    <a:clrScheme name="Advantage">
      <a:dk1>
        <a:sysClr val="windowText" lastClr="000000"/>
      </a:dk1>
      <a:lt1>
        <a:sysClr val="window" lastClr="FFFFFF"/>
      </a:lt1>
      <a:dk2>
        <a:srgbClr val="2B142D"/>
      </a:dk2>
      <a:lt2>
        <a:srgbClr val="C3AFCC"/>
      </a:lt2>
      <a:accent1>
        <a:srgbClr val="663366"/>
      </a:accent1>
      <a:accent2>
        <a:srgbClr val="330F42"/>
      </a:accent2>
      <a:accent3>
        <a:srgbClr val="666699"/>
      </a:accent3>
      <a:accent4>
        <a:srgbClr val="999966"/>
      </a:accent4>
      <a:accent5>
        <a:srgbClr val="F7901E"/>
      </a:accent5>
      <a:accent6>
        <a:srgbClr val="A3A101"/>
      </a:accent6>
      <a:hlink>
        <a:srgbClr val="BC5FBC"/>
      </a:hlink>
      <a:folHlink>
        <a:srgbClr val="9775A7"/>
      </a:folHlink>
    </a:clrScheme>
    <a:fontScheme name="Advantage">
      <a:majorFont>
        <a:latin typeface="Rockwell"/>
        <a:ea typeface=""/>
        <a:cs typeface=""/>
        <a:font script="Jpan" typeface="ＭＳ ゴシック"/>
      </a:majorFont>
      <a:minorFont>
        <a:latin typeface="Rockwell"/>
        <a:ea typeface=""/>
        <a:cs typeface=""/>
        <a:font script="Jpan" typeface="ＭＳ ゴシック"/>
      </a:minorFont>
    </a:fontScheme>
    <a:fmtScheme name="Advantage">
      <a:fillStyleLst>
        <a:solidFill>
          <a:schemeClr val="phClr"/>
        </a:solidFill>
        <a:gradFill rotWithShape="1">
          <a:gsLst>
            <a:gs pos="0">
              <a:schemeClr val="phClr">
                <a:tint val="100000"/>
                <a:shade val="40000"/>
                <a:alpha val="100000"/>
                <a:satMod val="150000"/>
                <a:lumMod val="100000"/>
              </a:schemeClr>
            </a:gs>
            <a:gs pos="100000">
              <a:schemeClr val="phClr">
                <a:tint val="70000"/>
                <a:shade val="100000"/>
                <a:alpha val="100000"/>
                <a:satMod val="200000"/>
                <a:lumMod val="100000"/>
              </a:schemeClr>
            </a:gs>
          </a:gsLst>
          <a:lin ang="6000000" scaled="1"/>
        </a:gradFill>
        <a:gradFill rotWithShape="1">
          <a:gsLst>
            <a:gs pos="0">
              <a:schemeClr val="phClr">
                <a:shade val="40000"/>
                <a:alpha val="100000"/>
                <a:satMod val="150000"/>
                <a:lumMod val="100000"/>
              </a:schemeClr>
            </a:gs>
            <a:gs pos="100000">
              <a:schemeClr val="phClr">
                <a:tint val="70000"/>
                <a:shade val="100000"/>
                <a:alpha val="100000"/>
                <a:satMod val="200000"/>
                <a:lumMod val="100000"/>
              </a:schemeClr>
            </a:gs>
          </a:gsLst>
          <a:lin ang="5400000" scaled="1"/>
        </a:gra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innerShdw blurRad="50800" dist="25400" dir="13500000">
              <a:srgbClr val="FFFFFF">
                <a:alpha val="75000"/>
              </a:srgbClr>
            </a:innerShdw>
            <a:outerShdw blurRad="63500" dist="25400" dir="5400000" rotWithShape="0">
              <a:srgbClr val="808080">
                <a:alpha val="75000"/>
              </a:srgbClr>
            </a:outerShdw>
          </a:effectLst>
        </a:effectStyle>
        <a:effectStyle>
          <a:effectLst/>
          <a:scene3d>
            <a:camera prst="orthographicFront">
              <a:rot lat="0" lon="0" rev="0"/>
            </a:camera>
            <a:lightRig rig="twoPt" dir="tl">
              <a:rot lat="0" lon="0" rev="4500000"/>
            </a:lightRig>
          </a:scene3d>
          <a:sp3d>
            <a:bevelT w="63500" h="50800"/>
          </a:sp3d>
        </a:effectStyle>
      </a:effectStyleLst>
      <a:bgFillStyleLst>
        <a:solidFill>
          <a:schemeClr val="phClr"/>
        </a:solidFill>
        <a:gradFill rotWithShape="1">
          <a:gsLst>
            <a:gs pos="0">
              <a:schemeClr val="phClr">
                <a:tint val="40000"/>
                <a:satMod val="1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Default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4812</TotalTime>
  <Words>9325</Words>
  <Application>Microsoft Macintosh PowerPoint</Application>
  <PresentationFormat>On-screen Show (4:3)</PresentationFormat>
  <Paragraphs>1862</Paragraphs>
  <Slides>76</Slides>
  <Notes>69</Notes>
  <HiddenSlides>0</HiddenSlides>
  <MMClips>0</MMClips>
  <ScaleCrop>false</ScaleCrop>
  <HeadingPairs>
    <vt:vector size="6" baseType="variant">
      <vt:variant>
        <vt:lpstr>Theme</vt:lpstr>
      </vt:variant>
      <vt:variant>
        <vt:i4>5</vt:i4>
      </vt:variant>
      <vt:variant>
        <vt:lpstr>Embedded OLE Servers</vt:lpstr>
      </vt:variant>
      <vt:variant>
        <vt:i4>2</vt:i4>
      </vt:variant>
      <vt:variant>
        <vt:lpstr>Slide Titles</vt:lpstr>
      </vt:variant>
      <vt:variant>
        <vt:i4>76</vt:i4>
      </vt:variant>
    </vt:vector>
  </HeadingPairs>
  <TitlesOfParts>
    <vt:vector size="83" baseType="lpstr">
      <vt:lpstr>Concourse</vt:lpstr>
      <vt:lpstr>Equity</vt:lpstr>
      <vt:lpstr>1_Equity</vt:lpstr>
      <vt:lpstr>Advantage</vt:lpstr>
      <vt:lpstr>Default Theme</vt:lpstr>
      <vt:lpstr>Document</vt:lpstr>
      <vt:lpstr>Clip</vt:lpstr>
      <vt:lpstr>‘Agility is the TOOL, not the Master’ :  Practical Agile Systems Engineering Tools   including  My Ten Key Agile Principles  and several case studies </vt:lpstr>
      <vt:lpstr>Defining ‘Agile’</vt:lpstr>
      <vt:lpstr>PowerPoint Presentation</vt:lpstr>
      <vt:lpstr>PowerPoint Presentation</vt:lpstr>
      <vt:lpstr>PowerPoint Presentation</vt:lpstr>
      <vt:lpstr>PowerPoint Presentation</vt:lpstr>
      <vt:lpstr>14 PITFALLS OF AGILE METHODS  </vt:lpstr>
      <vt:lpstr>PowerPoint Presentation</vt:lpstr>
      <vt:lpstr>Value Decision Tables</vt:lpstr>
      <vt:lpstr>PowerPoint Presentation</vt:lpstr>
      <vt:lpstr>Gilb’s Ten Key Agile Principles to avoid bureaucracy and give creative freedom   (see Polish &amp; Eng. Paper on this! ) Core, Agilerecord.com, Gilb.com</vt:lpstr>
      <vt:lpstr>Gilb’s Agile Principles to avoid bureaucracy and give creative freedom   (1 sentence summary)</vt:lpstr>
      <vt:lpstr>1. Control projects by quantified critical-few results. 1 Page total !</vt:lpstr>
      <vt:lpstr>NOT LIKE THIS!    Project Objectives ‘Unquantified few’</vt:lpstr>
      <vt:lpstr>More like this! (Real Example). </vt:lpstr>
      <vt:lpstr>Real EXAMPLE   of Objectives/Strategy definitions US Army Example: PERSINSCOM: Personnel System</vt:lpstr>
      <vt:lpstr>Principle 2.  Make sure those results  are business results, not JUST technical</vt:lpstr>
      <vt:lpstr>The Strategic Objectives (CTO level) Example from Ericsson Base Stations</vt:lpstr>
      <vt:lpstr>‘Means’ Objectives which support Strategic Objectives:  all quantified in practice,  see URL below </vt:lpstr>
      <vt:lpstr>Simple Product Owner (Ambler)</vt:lpstr>
      <vt:lpstr>‘Advanced Product Owner’ Policy: System ‘Requirements Engineer’ (RE). </vt:lpstr>
      <vt:lpstr>‘Advanced Product Owner’ Policy:  System ‘Requirements Engineer’ (RE).</vt:lpstr>
      <vt:lpstr>Product Owner at Scale (Ambler)</vt:lpstr>
      <vt:lpstr>3. Give developers freedom,  to find out how to deliver those results</vt:lpstr>
      <vt:lpstr>Principle 4. Estimate the impacts  of your designs, on your quantified goals</vt:lpstr>
      <vt:lpstr>Quantified Value Delivery Project Management in a Nutshell          (Confirmit Case, Norway) Quantified Value Requirements, Design, Design Value/cost estimation, Measurement of Value Delivery, Incremental Project Progress to Date</vt:lpstr>
      <vt:lpstr>REAL EXAMPLE: Strategy Impact Estimation:  for a $100,000,000 Organizational Improvement Investment</vt:lpstr>
      <vt:lpstr>5. Select designs with the best impacts  in relation to their costs,  do them first.</vt:lpstr>
      <vt:lpstr>Impact Estimation: Value Decision Table  Decomposes Architecture by Value, and Value/Cost “Efficiency”</vt:lpstr>
      <vt:lpstr>Principle 6. Decompose the workflow,  into weekly (or 2% of budget) time boxes </vt:lpstr>
      <vt:lpstr>1 1 1 1 1 1 Unity  </vt:lpstr>
      <vt:lpstr>Decomposition Principles A Teachable Discipline</vt:lpstr>
      <vt:lpstr>Rene Descartes on Focus</vt:lpstr>
      <vt:lpstr>Tao Te Ching (500BC)</vt:lpstr>
      <vt:lpstr>Principle 7.  Change designs,  based on  quantified experience of implementation</vt:lpstr>
      <vt:lpstr>Lean Startup: High Unknowns</vt:lpstr>
      <vt:lpstr>Value Management (Gilb, Evo)</vt:lpstr>
      <vt:lpstr>20 Sept, 2011 Report on Gilb Evo method (Richard Smith, Citigroup)</vt:lpstr>
      <vt:lpstr>Dynamic (Agile, Evo) design testing:  not unlike ‘Lean Startup’ </vt:lpstr>
      <vt:lpstr>Quinnan: IBM FSD Cleanroom Dynamic Design to Cost</vt:lpstr>
      <vt:lpstr>Quinnan: IBM FSD Cleanroom Dynamic Design to Cost</vt:lpstr>
      <vt:lpstr>Quinnan: IBM FSD Cleanroom Dynamic Design to Cost</vt:lpstr>
      <vt:lpstr>Quinnan: IBM FSD Cleanroom Dynamic Design to Cost</vt:lpstr>
      <vt:lpstr>Quinnan: IBM FSD Cleanroom Dynamic Design to Cost</vt:lpstr>
      <vt:lpstr>Quinnan: IBM FSD Cleanroom Dynamic Design to Cost</vt:lpstr>
      <vt:lpstr>Principle 8. Change requirements,  based on quantified experience,  new inputs: intelligent tradeoff.</vt:lpstr>
      <vt:lpstr>REAL EXAMPLE: Cleanroom Method, developed by IBM’s Harlan Mills (1970-80)   EARLY AGILE !!!  </vt:lpstr>
      <vt:lpstr>In the Cleanroom Method, developed by IBM’s Harlan Mills (1980) they reported  note: real Agile large scale from 1970-80!  </vt:lpstr>
      <vt:lpstr>Quinnan: IBM FSD Cleanroom Dynamic Design to Cost</vt:lpstr>
      <vt:lpstr>Quinnan: IBM FSD Cleanroom Dynamic Design to Cost</vt:lpstr>
      <vt:lpstr>Quinnan: IBM FSD Cleanroom Dynamic Design to Cost</vt:lpstr>
      <vt:lpstr>Quinnan: IBM FSD Cleanroom Dynamic Design to Cost</vt:lpstr>
      <vt:lpstr>Quinnan: IBM FSD Cleanroom Dynamic Design to Cost</vt:lpstr>
      <vt:lpstr>Quinnan: IBM FSD Cleanroom Dynamic Design to Cost</vt:lpstr>
      <vt:lpstr>Principle 9. Involve the stakeholders,  every week, in setting quantified goals</vt:lpstr>
      <vt:lpstr>Concurrent Quantified ‘Empowered Creativity’ * The Software Engineers can use ANY design that they believe delivers the planned value.  And keep what really works</vt:lpstr>
      <vt:lpstr>EVO Plan Confirmit 8.5 in Evo Step Impact Measurement 4 product areas were attacked in all: 25 Qualities concurrently, one quarter of a year. Total development staff = 13   </vt:lpstr>
      <vt:lpstr>Evo’s impact on Confirmit product qualities 1st Qtr</vt:lpstr>
      <vt:lpstr>10. Involve the stakeholders,  every week,  in actually using increments</vt:lpstr>
      <vt:lpstr>Quantified Value Delivery Project Management in a Nutshell Quantified Value Requirements, Design, Design Value/cost estimation, Measurement of Value Delivery, Incremental Project Progress to Date</vt:lpstr>
      <vt:lpstr>EVO Plan Confirmit 8.5 in Evo Step Impact Measurement 4 product areas were attacked in all: 25 Qualities concurrently, one quarter of a year. Total development staff = 13   </vt:lpstr>
      <vt:lpstr>Code quality – ”green” week, 2005 “Refactoring by Proactive Design Engineering!”</vt:lpstr>
      <vt:lpstr>Raising the Levels of Maintainability like ‘Mean Time To Fix a Bug’</vt:lpstr>
      <vt:lpstr>Raising the Levels of Maintainability Multiple Attributes of Technical Debt</vt:lpstr>
      <vt:lpstr>Broader ‘Maintainability’ Concepts  ALL quantified, with a defined Scale of measure in CE-5</vt:lpstr>
      <vt:lpstr>1. The Conscious Design Principle: </vt:lpstr>
      <vt:lpstr>The ‘Maintainability’ Generic  Breakdown into Sub-problems</vt:lpstr>
      <vt:lpstr>An Example of Specifying 1 Attribute  in ‘Planguage’</vt:lpstr>
      <vt:lpstr>Let’s Vote</vt:lpstr>
      <vt:lpstr>Further Reading: AgileRecord.com</vt:lpstr>
      <vt:lpstr>My 10 Agile Values?</vt:lpstr>
      <vt:lpstr> </vt:lpstr>
      <vt:lpstr>That’s All Folks!</vt:lpstr>
      <vt:lpstr>Agile Credibility</vt:lpstr>
      <vt:lpstr>OK I am not that shy! (the most influential!)</vt:lpstr>
      <vt:lpstr>TWELVE TOUGH QUESTIONS</vt:lpstr>
    </vt:vector>
  </TitlesOfParts>
  <Company>RPL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Agility is the tool, not the Master</dc:title>
  <dc:creator>Tom Gilb</dc:creator>
  <cp:lastModifiedBy>Tom Gilb</cp:lastModifiedBy>
  <cp:revision>285</cp:revision>
  <dcterms:created xsi:type="dcterms:W3CDTF">2010-09-22T14:29:46Z</dcterms:created>
  <dcterms:modified xsi:type="dcterms:W3CDTF">2015-04-16T11:52:34Z</dcterms:modified>
</cp:coreProperties>
</file>