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494" r:id="rId2"/>
    <p:sldId id="561" r:id="rId3"/>
    <p:sldId id="562" r:id="rId4"/>
    <p:sldId id="502" r:id="rId5"/>
    <p:sldId id="556" r:id="rId6"/>
    <p:sldId id="564" r:id="rId7"/>
    <p:sldId id="563" r:id="rId8"/>
    <p:sldId id="553" r:id="rId9"/>
    <p:sldId id="555" r:id="rId10"/>
    <p:sldId id="557" r:id="rId11"/>
    <p:sldId id="554" r:id="rId12"/>
    <p:sldId id="558" r:id="rId13"/>
    <p:sldId id="574" r:id="rId14"/>
    <p:sldId id="549" r:id="rId15"/>
    <p:sldId id="550" r:id="rId16"/>
    <p:sldId id="559" r:id="rId17"/>
    <p:sldId id="572" r:id="rId18"/>
    <p:sldId id="570" r:id="rId19"/>
    <p:sldId id="571" r:id="rId20"/>
    <p:sldId id="575" r:id="rId21"/>
    <p:sldId id="577" r:id="rId22"/>
    <p:sldId id="573" r:id="rId23"/>
    <p:sldId id="565" r:id="rId24"/>
    <p:sldId id="566" r:id="rId25"/>
    <p:sldId id="567" r:id="rId26"/>
    <p:sldId id="560" r:id="rId27"/>
  </p:sldIdLst>
  <p:sldSz cx="9144000" cy="6858000" type="screen4x3"/>
  <p:notesSz cx="6996113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9984F"/>
    <a:srgbClr val="006699"/>
    <a:srgbClr val="FFFF00"/>
    <a:srgbClr val="FF9900"/>
    <a:srgbClr val="5F5F5F"/>
    <a:srgbClr val="EE9D7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97" autoAdjust="0"/>
    <p:restoredTop sz="87852" autoAdjust="0"/>
  </p:normalViewPr>
  <p:slideViewPr>
    <p:cSldViewPr snapToGrid="0" showGuides="1">
      <p:cViewPr>
        <p:scale>
          <a:sx n="70" d="100"/>
          <a:sy n="70" d="100"/>
        </p:scale>
        <p:origin x="-318" y="12"/>
      </p:cViewPr>
      <p:guideLst>
        <p:guide orient="horz" pos="677"/>
        <p:guide orient="horz" pos="1259"/>
        <p:guide pos="155"/>
      </p:guideLst>
    </p:cSldViewPr>
  </p:slideViewPr>
  <p:outlineViewPr>
    <p:cViewPr>
      <p:scale>
        <a:sx n="33" d="100"/>
        <a:sy n="33" d="100"/>
      </p:scale>
      <p:origin x="0" y="22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236" y="-90"/>
      </p:cViewPr>
      <p:guideLst>
        <p:guide orient="horz" pos="2923"/>
        <p:guide pos="2203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5AF73-B449-40C1-A3E2-463AB3CC7C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65604-9138-4D4F-8ECB-B589B4527FED}">
      <dgm:prSet phldrT="[Text]"/>
      <dgm:spPr/>
      <dgm:t>
        <a:bodyPr/>
        <a:lstStyle/>
        <a:p>
          <a:r>
            <a:rPr lang="hr-HR" dirty="0" smtClean="0"/>
            <a:t>E-learning platforma</a:t>
          </a:r>
          <a:endParaRPr lang="en-US" dirty="0"/>
        </a:p>
      </dgm:t>
    </dgm:pt>
    <dgm:pt modelId="{EA590DFC-AEE6-49C2-9E1F-E053CEADB867}" type="parTrans" cxnId="{0D55EFD2-9136-42C0-A5D0-87D89C641853}">
      <dgm:prSet/>
      <dgm:spPr/>
      <dgm:t>
        <a:bodyPr/>
        <a:lstStyle/>
        <a:p>
          <a:endParaRPr lang="en-US"/>
        </a:p>
      </dgm:t>
    </dgm:pt>
    <dgm:pt modelId="{F7F415BB-04BC-4347-ACF6-988F12F6F58C}" type="sibTrans" cxnId="{0D55EFD2-9136-42C0-A5D0-87D89C641853}">
      <dgm:prSet/>
      <dgm:spPr/>
      <dgm:t>
        <a:bodyPr/>
        <a:lstStyle/>
        <a:p>
          <a:endParaRPr lang="en-US"/>
        </a:p>
      </dgm:t>
    </dgm:pt>
    <dgm:pt modelId="{1ABA148B-9AD3-4175-875A-7693E653D6CB}">
      <dgm:prSet/>
      <dgm:spPr/>
      <dgm:t>
        <a:bodyPr/>
        <a:lstStyle/>
        <a:p>
          <a:r>
            <a:rPr lang="hr-HR" dirty="0" smtClean="0"/>
            <a:t>LMS</a:t>
          </a:r>
          <a:endParaRPr lang="hr-HR" dirty="0"/>
        </a:p>
      </dgm:t>
    </dgm:pt>
    <dgm:pt modelId="{EA78B9B9-5848-4200-B975-265AF36F87C7}" type="parTrans" cxnId="{B5F4C096-385C-4743-B913-EBE5250B8D2E}">
      <dgm:prSet/>
      <dgm:spPr/>
      <dgm:t>
        <a:bodyPr/>
        <a:lstStyle/>
        <a:p>
          <a:endParaRPr lang="en-US"/>
        </a:p>
      </dgm:t>
    </dgm:pt>
    <dgm:pt modelId="{4544C3B5-3B79-4984-B025-3D678D53948C}" type="sibTrans" cxnId="{B5F4C096-385C-4743-B913-EBE5250B8D2E}">
      <dgm:prSet/>
      <dgm:spPr/>
      <dgm:t>
        <a:bodyPr/>
        <a:lstStyle/>
        <a:p>
          <a:endParaRPr lang="en-US"/>
        </a:p>
      </dgm:t>
    </dgm:pt>
    <dgm:pt modelId="{122D5BEF-8439-4B69-BDAD-5D88924EBAA1}">
      <dgm:prSet/>
      <dgm:spPr/>
      <dgm:t>
        <a:bodyPr/>
        <a:lstStyle/>
        <a:p>
          <a:r>
            <a:rPr lang="hr-HR" dirty="0" smtClean="0"/>
            <a:t>Alati za razvoj sadržaja</a:t>
          </a:r>
        </a:p>
      </dgm:t>
    </dgm:pt>
    <dgm:pt modelId="{DF37CE8A-BFBF-44AC-8EF0-B916D1C9E993}" type="parTrans" cxnId="{A21FE160-B2B6-40B9-BBC5-C21D2420F038}">
      <dgm:prSet/>
      <dgm:spPr/>
      <dgm:t>
        <a:bodyPr/>
        <a:lstStyle/>
        <a:p>
          <a:endParaRPr lang="en-US"/>
        </a:p>
      </dgm:t>
    </dgm:pt>
    <dgm:pt modelId="{464C29C4-AB17-4374-907F-7BAE716C1972}" type="sibTrans" cxnId="{A21FE160-B2B6-40B9-BBC5-C21D2420F038}">
      <dgm:prSet/>
      <dgm:spPr/>
      <dgm:t>
        <a:bodyPr/>
        <a:lstStyle/>
        <a:p>
          <a:endParaRPr lang="en-US"/>
        </a:p>
      </dgm:t>
    </dgm:pt>
    <dgm:pt modelId="{6CCF4055-BAE7-4D6C-8E40-562A97FC4D78}">
      <dgm:prSet/>
      <dgm:spPr/>
      <dgm:t>
        <a:bodyPr/>
        <a:lstStyle/>
        <a:p>
          <a:r>
            <a:rPr lang="hr-HR" dirty="0" smtClean="0"/>
            <a:t>Ostali sustavi i alati</a:t>
          </a:r>
          <a:endParaRPr lang="hr-HR" dirty="0"/>
        </a:p>
      </dgm:t>
    </dgm:pt>
    <dgm:pt modelId="{CF223682-1586-4F67-A792-654CB00EFE3E}" type="parTrans" cxnId="{A32CA4E8-2464-4C64-BC92-53D6CC3CB215}">
      <dgm:prSet/>
      <dgm:spPr/>
      <dgm:t>
        <a:bodyPr/>
        <a:lstStyle/>
        <a:p>
          <a:endParaRPr lang="en-US"/>
        </a:p>
      </dgm:t>
    </dgm:pt>
    <dgm:pt modelId="{F6D4A966-7C40-423F-8D9E-7B5AB4593178}" type="sibTrans" cxnId="{A32CA4E8-2464-4C64-BC92-53D6CC3CB215}">
      <dgm:prSet/>
      <dgm:spPr/>
      <dgm:t>
        <a:bodyPr/>
        <a:lstStyle/>
        <a:p>
          <a:endParaRPr lang="en-US"/>
        </a:p>
      </dgm:t>
    </dgm:pt>
    <dgm:pt modelId="{8FA4F48B-C5D3-44FC-96BB-497F7B8C1C9B}">
      <dgm:prSet/>
      <dgm:spPr/>
      <dgm:t>
        <a:bodyPr/>
        <a:lstStyle/>
        <a:p>
          <a:r>
            <a:rPr lang="hr-HR" dirty="0" smtClean="0"/>
            <a:t>E-learning sadržaji</a:t>
          </a:r>
          <a:endParaRPr lang="hr-HR" dirty="0"/>
        </a:p>
      </dgm:t>
    </dgm:pt>
    <dgm:pt modelId="{0A54C05B-841D-4919-9E95-CFE9926342AC}" type="parTrans" cxnId="{DF676C92-A1DC-4E33-842A-2CADD9C68900}">
      <dgm:prSet/>
      <dgm:spPr/>
      <dgm:t>
        <a:bodyPr/>
        <a:lstStyle/>
        <a:p>
          <a:endParaRPr lang="en-US"/>
        </a:p>
      </dgm:t>
    </dgm:pt>
    <dgm:pt modelId="{14E3C205-616E-409A-877F-62970E3C724C}" type="sibTrans" cxnId="{DF676C92-A1DC-4E33-842A-2CADD9C68900}">
      <dgm:prSet/>
      <dgm:spPr/>
      <dgm:t>
        <a:bodyPr/>
        <a:lstStyle/>
        <a:p>
          <a:endParaRPr lang="en-US"/>
        </a:p>
      </dgm:t>
    </dgm:pt>
    <dgm:pt modelId="{75101786-54FA-48A2-B8C1-6833F9561F1A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E-tečajevi</a:t>
          </a:r>
          <a:endParaRPr lang="hr-HR" dirty="0"/>
        </a:p>
      </dgm:t>
    </dgm:pt>
    <dgm:pt modelId="{119B833B-ABB2-436C-844F-334CD6C00AD6}" type="parTrans" cxnId="{32D69DB2-85D9-4DF6-873C-908144C73E2D}">
      <dgm:prSet/>
      <dgm:spPr/>
      <dgm:t>
        <a:bodyPr/>
        <a:lstStyle/>
        <a:p>
          <a:endParaRPr lang="en-US"/>
        </a:p>
      </dgm:t>
    </dgm:pt>
    <dgm:pt modelId="{28A26933-E3DA-47BC-9A60-437CFA39CD59}" type="sibTrans" cxnId="{32D69DB2-85D9-4DF6-873C-908144C73E2D}">
      <dgm:prSet/>
      <dgm:spPr/>
      <dgm:t>
        <a:bodyPr/>
        <a:lstStyle/>
        <a:p>
          <a:endParaRPr lang="en-US"/>
        </a:p>
      </dgm:t>
    </dgm:pt>
    <dgm:pt modelId="{555CD4D2-6800-4664-B411-1702C4C8296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Online knjige</a:t>
          </a:r>
          <a:endParaRPr lang="hr-HR" dirty="0"/>
        </a:p>
      </dgm:t>
    </dgm:pt>
    <dgm:pt modelId="{6CC25A63-160B-4BF0-938A-94C4D892E231}" type="parTrans" cxnId="{88FDB673-87A0-48C6-B6B3-4A17B4195951}">
      <dgm:prSet/>
      <dgm:spPr/>
      <dgm:t>
        <a:bodyPr/>
        <a:lstStyle/>
        <a:p>
          <a:endParaRPr lang="en-US"/>
        </a:p>
      </dgm:t>
    </dgm:pt>
    <dgm:pt modelId="{4D490F2B-33B0-4D1F-AABC-AA553EF1B057}" type="sibTrans" cxnId="{88FDB673-87A0-48C6-B6B3-4A17B4195951}">
      <dgm:prSet/>
      <dgm:spPr/>
      <dgm:t>
        <a:bodyPr/>
        <a:lstStyle/>
        <a:p>
          <a:endParaRPr lang="en-US"/>
        </a:p>
      </dgm:t>
    </dgm:pt>
    <dgm:pt modelId="{6886AE87-AE6D-46CC-AF84-5FAD182BAAA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Online predavanja</a:t>
          </a:r>
          <a:endParaRPr lang="hr-HR" dirty="0"/>
        </a:p>
      </dgm:t>
    </dgm:pt>
    <dgm:pt modelId="{2A758B6A-D80C-44CB-8CDC-84D6A22901B6}" type="parTrans" cxnId="{D4D56E4C-D1A8-4C99-A28B-F4FCC6CCE065}">
      <dgm:prSet/>
      <dgm:spPr/>
      <dgm:t>
        <a:bodyPr/>
        <a:lstStyle/>
        <a:p>
          <a:endParaRPr lang="en-US"/>
        </a:p>
      </dgm:t>
    </dgm:pt>
    <dgm:pt modelId="{CF797D49-24A0-4E73-9FE8-561BA9A7D5FB}" type="sibTrans" cxnId="{D4D56E4C-D1A8-4C99-A28B-F4FCC6CCE065}">
      <dgm:prSet/>
      <dgm:spPr/>
      <dgm:t>
        <a:bodyPr/>
        <a:lstStyle/>
        <a:p>
          <a:endParaRPr lang="en-US"/>
        </a:p>
      </dgm:t>
    </dgm:pt>
    <dgm:pt modelId="{F1FCFBC1-B738-461F-B200-3173A02ECF04}">
      <dgm:prSet/>
      <dgm:spPr/>
      <dgm:t>
        <a:bodyPr/>
        <a:lstStyle/>
        <a:p>
          <a:r>
            <a:rPr lang="hr-HR" dirty="0" smtClean="0"/>
            <a:t>Uloge</a:t>
          </a:r>
          <a:endParaRPr lang="hr-HR" dirty="0"/>
        </a:p>
      </dgm:t>
    </dgm:pt>
    <dgm:pt modelId="{3B7822E0-FE3A-4CCC-94D4-BAF29A52D52A}" type="parTrans" cxnId="{6E93F126-AC0E-41CE-A3D3-3640010F0C5E}">
      <dgm:prSet/>
      <dgm:spPr/>
      <dgm:t>
        <a:bodyPr/>
        <a:lstStyle/>
        <a:p>
          <a:endParaRPr lang="en-US"/>
        </a:p>
      </dgm:t>
    </dgm:pt>
    <dgm:pt modelId="{47CD3C03-2A18-4E36-AB83-EEBE8FA230AD}" type="sibTrans" cxnId="{6E93F126-AC0E-41CE-A3D3-3640010F0C5E}">
      <dgm:prSet/>
      <dgm:spPr/>
      <dgm:t>
        <a:bodyPr/>
        <a:lstStyle/>
        <a:p>
          <a:endParaRPr lang="en-US"/>
        </a:p>
      </dgm:t>
    </dgm:pt>
    <dgm:pt modelId="{F8619162-9D52-48E6-AB60-FE0C25B9E182}">
      <dgm:prSet/>
      <dgm:spPr/>
      <dgm:t>
        <a:bodyPr/>
        <a:lstStyle/>
        <a:p>
          <a:r>
            <a:rPr lang="hr-HR" dirty="0" smtClean="0"/>
            <a:t>Polaznici</a:t>
          </a:r>
          <a:endParaRPr lang="hr-HR" dirty="0"/>
        </a:p>
      </dgm:t>
    </dgm:pt>
    <dgm:pt modelId="{5F001B75-8AEE-47FC-A7D5-FDC14EABCB8B}" type="parTrans" cxnId="{B6847745-5074-49D2-B00A-E96AD1F51A15}">
      <dgm:prSet/>
      <dgm:spPr/>
      <dgm:t>
        <a:bodyPr/>
        <a:lstStyle/>
        <a:p>
          <a:endParaRPr lang="en-US"/>
        </a:p>
      </dgm:t>
    </dgm:pt>
    <dgm:pt modelId="{4A5C3283-6302-4625-A261-162CD661E723}" type="sibTrans" cxnId="{B6847745-5074-49D2-B00A-E96AD1F51A15}">
      <dgm:prSet/>
      <dgm:spPr/>
      <dgm:t>
        <a:bodyPr/>
        <a:lstStyle/>
        <a:p>
          <a:endParaRPr lang="en-US"/>
        </a:p>
      </dgm:t>
    </dgm:pt>
    <dgm:pt modelId="{93BF1E6B-BC36-4649-9B0D-45B1CC2B0DD2}">
      <dgm:prSet/>
      <dgm:spPr/>
      <dgm:t>
        <a:bodyPr/>
        <a:lstStyle/>
        <a:p>
          <a:r>
            <a:rPr lang="hr-HR" dirty="0" smtClean="0"/>
            <a:t>Autori sadržaja</a:t>
          </a:r>
          <a:endParaRPr lang="hr-HR" dirty="0"/>
        </a:p>
      </dgm:t>
    </dgm:pt>
    <dgm:pt modelId="{2B3F75ED-A0DE-4C4C-A1C0-B572653F668B}" type="parTrans" cxnId="{568DF85E-BE43-46DC-846B-750F783CAF78}">
      <dgm:prSet/>
      <dgm:spPr/>
      <dgm:t>
        <a:bodyPr/>
        <a:lstStyle/>
        <a:p>
          <a:endParaRPr lang="en-US"/>
        </a:p>
      </dgm:t>
    </dgm:pt>
    <dgm:pt modelId="{025A797A-16D5-4E69-A1A1-820AFCA2936F}" type="sibTrans" cxnId="{568DF85E-BE43-46DC-846B-750F783CAF78}">
      <dgm:prSet/>
      <dgm:spPr/>
      <dgm:t>
        <a:bodyPr/>
        <a:lstStyle/>
        <a:p>
          <a:endParaRPr lang="en-US"/>
        </a:p>
      </dgm:t>
    </dgm:pt>
    <dgm:pt modelId="{44969C28-CD45-475D-8D93-7E6F03905E7A}">
      <dgm:prSet/>
      <dgm:spPr/>
      <dgm:t>
        <a:bodyPr/>
        <a:lstStyle/>
        <a:p>
          <a:r>
            <a:rPr lang="hr-HR" dirty="0" smtClean="0"/>
            <a:t>Administratori edukacije</a:t>
          </a:r>
          <a:endParaRPr lang="hr-HR" dirty="0"/>
        </a:p>
      </dgm:t>
    </dgm:pt>
    <dgm:pt modelId="{8CCEE27F-6E3E-431C-B62C-F290565B6179}" type="parTrans" cxnId="{2E8361AE-6AA6-4F0C-91EE-BDBADD909148}">
      <dgm:prSet/>
      <dgm:spPr/>
      <dgm:t>
        <a:bodyPr/>
        <a:lstStyle/>
        <a:p>
          <a:endParaRPr lang="en-US"/>
        </a:p>
      </dgm:t>
    </dgm:pt>
    <dgm:pt modelId="{F505E527-2729-488C-AE66-C5A2B39002DD}" type="sibTrans" cxnId="{2E8361AE-6AA6-4F0C-91EE-BDBADD909148}">
      <dgm:prSet/>
      <dgm:spPr/>
      <dgm:t>
        <a:bodyPr/>
        <a:lstStyle/>
        <a:p>
          <a:endParaRPr lang="en-US"/>
        </a:p>
      </dgm:t>
    </dgm:pt>
    <dgm:pt modelId="{D7DE2123-A370-42E6-8B7E-5BCA239C084F}">
      <dgm:prSet/>
      <dgm:spPr/>
      <dgm:t>
        <a:bodyPr/>
        <a:lstStyle/>
        <a:p>
          <a:r>
            <a:rPr lang="hr-HR" dirty="0" smtClean="0"/>
            <a:t>Sistemska podrška</a:t>
          </a:r>
          <a:endParaRPr lang="hr-HR" dirty="0"/>
        </a:p>
      </dgm:t>
    </dgm:pt>
    <dgm:pt modelId="{7A40AF79-86AB-4F1F-AB9A-6CF15D35A0E4}" type="parTrans" cxnId="{5908D527-689F-4420-BFD8-224BF886AFAF}">
      <dgm:prSet/>
      <dgm:spPr/>
      <dgm:t>
        <a:bodyPr/>
        <a:lstStyle/>
        <a:p>
          <a:endParaRPr lang="en-US"/>
        </a:p>
      </dgm:t>
    </dgm:pt>
    <dgm:pt modelId="{76C1CDEC-29A6-48DC-B2A4-E2031448D767}" type="sibTrans" cxnId="{5908D527-689F-4420-BFD8-224BF886AFAF}">
      <dgm:prSet/>
      <dgm:spPr/>
      <dgm:t>
        <a:bodyPr/>
        <a:lstStyle/>
        <a:p>
          <a:endParaRPr lang="en-US"/>
        </a:p>
      </dgm:t>
    </dgm:pt>
    <dgm:pt modelId="{59622CB4-A3C1-458D-8600-D4F9804D586A}">
      <dgm:prSet/>
      <dgm:spPr/>
      <dgm:t>
        <a:bodyPr/>
        <a:lstStyle/>
        <a:p>
          <a:r>
            <a:rPr lang="hr-HR" i="1" dirty="0" smtClean="0"/>
            <a:t>Web-conferencing </a:t>
          </a:r>
          <a:r>
            <a:rPr lang="hr-HR" dirty="0" smtClean="0"/>
            <a:t>alati</a:t>
          </a:r>
        </a:p>
      </dgm:t>
    </dgm:pt>
    <dgm:pt modelId="{A6BD2E31-98DF-415A-9A6F-D938B5E2E016}" type="parTrans" cxnId="{03D2365C-ED7E-4053-B315-117866BCF0E3}">
      <dgm:prSet/>
      <dgm:spPr/>
      <dgm:t>
        <a:bodyPr/>
        <a:lstStyle/>
        <a:p>
          <a:endParaRPr lang="en-US"/>
        </a:p>
      </dgm:t>
    </dgm:pt>
    <dgm:pt modelId="{DA10B7AB-6F06-4F88-8EC8-DB90B8FED5D5}" type="sibTrans" cxnId="{03D2365C-ED7E-4053-B315-117866BCF0E3}">
      <dgm:prSet/>
      <dgm:spPr/>
      <dgm:t>
        <a:bodyPr/>
        <a:lstStyle/>
        <a:p>
          <a:endParaRPr lang="en-US"/>
        </a:p>
      </dgm:t>
    </dgm:pt>
    <dgm:pt modelId="{EC91ECFF-9F58-45B2-8117-609CB2233141}">
      <dgm:prSet/>
      <dgm:spPr/>
      <dgm:t>
        <a:bodyPr/>
        <a:lstStyle/>
        <a:p>
          <a:r>
            <a:rPr lang="vi-VN" dirty="0" smtClean="0"/>
            <a:t>Online biblioteke i repozitoriji sadržaja</a:t>
          </a:r>
          <a:endParaRPr lang="hr-HR" dirty="0" smtClean="0"/>
        </a:p>
      </dgm:t>
    </dgm:pt>
    <dgm:pt modelId="{6075FD0A-B904-49C8-BBBC-8D53DB09ED84}" type="parTrans" cxnId="{AA56BB97-E122-497B-B54A-A4706B43F205}">
      <dgm:prSet/>
      <dgm:spPr/>
      <dgm:t>
        <a:bodyPr/>
        <a:lstStyle/>
        <a:p>
          <a:endParaRPr lang="hr-HR"/>
        </a:p>
      </dgm:t>
    </dgm:pt>
    <dgm:pt modelId="{98EFC98B-3BD0-424B-AB66-6FC0E806F643}" type="sibTrans" cxnId="{AA56BB97-E122-497B-B54A-A4706B43F205}">
      <dgm:prSet/>
      <dgm:spPr/>
      <dgm:t>
        <a:bodyPr/>
        <a:lstStyle/>
        <a:p>
          <a:endParaRPr lang="hr-HR"/>
        </a:p>
      </dgm:t>
    </dgm:pt>
    <dgm:pt modelId="{6669B1AE-C281-44BD-A97D-9662627EC6A8}">
      <dgm:prSet/>
      <dgm:spPr/>
      <dgm:t>
        <a:bodyPr/>
        <a:lstStyle/>
        <a:p>
          <a:r>
            <a:rPr lang="vi-VN" dirty="0" smtClean="0"/>
            <a:t>Sustavi za testiranje</a:t>
          </a:r>
        </a:p>
      </dgm:t>
    </dgm:pt>
    <dgm:pt modelId="{7432C150-7511-4DF9-BF59-1D9E3B825E2D}" type="parTrans" cxnId="{AE3E849C-F9F4-4B3E-A83E-E0CD524EF596}">
      <dgm:prSet/>
      <dgm:spPr/>
      <dgm:t>
        <a:bodyPr/>
        <a:lstStyle/>
        <a:p>
          <a:endParaRPr lang="hr-HR"/>
        </a:p>
      </dgm:t>
    </dgm:pt>
    <dgm:pt modelId="{E2CF9661-447B-48C7-A695-ED1118DCD4DC}" type="sibTrans" cxnId="{AE3E849C-F9F4-4B3E-A83E-E0CD524EF596}">
      <dgm:prSet/>
      <dgm:spPr/>
      <dgm:t>
        <a:bodyPr/>
        <a:lstStyle/>
        <a:p>
          <a:endParaRPr lang="hr-HR"/>
        </a:p>
      </dgm:t>
    </dgm:pt>
    <dgm:pt modelId="{F81196EB-2A5C-468C-9B73-01F052D3FD9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Video</a:t>
          </a:r>
          <a:endParaRPr lang="hr-HR" dirty="0"/>
        </a:p>
      </dgm:t>
    </dgm:pt>
    <dgm:pt modelId="{AE5D02BC-E775-4D2C-BA64-80D136DAF86A}" type="parTrans" cxnId="{BDFE36C9-EE60-4564-A1F7-83FB69924B81}">
      <dgm:prSet/>
      <dgm:spPr/>
      <dgm:t>
        <a:bodyPr/>
        <a:lstStyle/>
        <a:p>
          <a:endParaRPr lang="hr-HR"/>
        </a:p>
      </dgm:t>
    </dgm:pt>
    <dgm:pt modelId="{0A37944B-9322-4606-A319-888401DA208B}" type="sibTrans" cxnId="{BDFE36C9-EE60-4564-A1F7-83FB69924B81}">
      <dgm:prSet/>
      <dgm:spPr/>
      <dgm:t>
        <a:bodyPr/>
        <a:lstStyle/>
        <a:p>
          <a:endParaRPr lang="hr-HR"/>
        </a:p>
      </dgm:t>
    </dgm:pt>
    <dgm:pt modelId="{952E76BC-60F1-4E22-A273-A387E30BFF5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Ostali online materijali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dirty="0"/>
        </a:p>
      </dgm:t>
    </dgm:pt>
    <dgm:pt modelId="{84A96204-8903-4BFD-8526-25E99D510BBE}" type="parTrans" cxnId="{632BF6D2-92B6-4D58-B1FD-5109EC3C9F2D}">
      <dgm:prSet/>
      <dgm:spPr/>
    </dgm:pt>
    <dgm:pt modelId="{35D8315E-79FE-440D-A7FA-D86D4C5B4386}" type="sibTrans" cxnId="{632BF6D2-92B6-4D58-B1FD-5109EC3C9F2D}">
      <dgm:prSet/>
      <dgm:spPr/>
    </dgm:pt>
    <dgm:pt modelId="{4F30738E-8244-4800-A899-A59FAFE9EA4C}">
      <dgm:prSet/>
      <dgm:spPr/>
      <dgm:t>
        <a:bodyPr/>
        <a:lstStyle/>
        <a:p>
          <a:r>
            <a:rPr lang="hr-HR" dirty="0" smtClean="0"/>
            <a:t>Mentori</a:t>
          </a:r>
          <a:endParaRPr lang="hr-HR" dirty="0"/>
        </a:p>
      </dgm:t>
    </dgm:pt>
    <dgm:pt modelId="{5644CCD9-B91E-4083-A24A-2033D1FDBD8E}" type="parTrans" cxnId="{250D0463-FD03-441B-8C3F-2243A8F2BBFC}">
      <dgm:prSet/>
      <dgm:spPr/>
    </dgm:pt>
    <dgm:pt modelId="{D6F3BDBF-60D6-474D-B984-CAABB6341F36}" type="sibTrans" cxnId="{250D0463-FD03-441B-8C3F-2243A8F2BBFC}">
      <dgm:prSet/>
      <dgm:spPr/>
    </dgm:pt>
    <dgm:pt modelId="{267EB51B-9B34-4E8F-824B-F7307F21D00F}" type="pres">
      <dgm:prSet presAssocID="{EA75AF73-B449-40C1-A3E2-463AB3CC7C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5A8DF2-0861-4498-83C3-D3E332351094}" type="pres">
      <dgm:prSet presAssocID="{83C65604-9138-4D4F-8ECB-B589B4527FED}" presName="composite" presStyleCnt="0"/>
      <dgm:spPr/>
    </dgm:pt>
    <dgm:pt modelId="{72F76CF4-5309-44A7-B2B7-34BFB76C73FE}" type="pres">
      <dgm:prSet presAssocID="{83C65604-9138-4D4F-8ECB-B589B4527FE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4C57B-B4A2-49C0-B7A7-C1A1E7D984C9}" type="pres">
      <dgm:prSet presAssocID="{83C65604-9138-4D4F-8ECB-B589B4527FE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233A5-35B9-46EB-9930-13D1B2D64CE4}" type="pres">
      <dgm:prSet presAssocID="{F7F415BB-04BC-4347-ACF6-988F12F6F58C}" presName="space" presStyleCnt="0"/>
      <dgm:spPr/>
    </dgm:pt>
    <dgm:pt modelId="{C54B7D67-A464-4400-8A22-CD891EA8DC82}" type="pres">
      <dgm:prSet presAssocID="{8FA4F48B-C5D3-44FC-96BB-497F7B8C1C9B}" presName="composite" presStyleCnt="0"/>
      <dgm:spPr/>
    </dgm:pt>
    <dgm:pt modelId="{CF14C872-E5E4-45A9-864B-9E2D6607E628}" type="pres">
      <dgm:prSet presAssocID="{8FA4F48B-C5D3-44FC-96BB-497F7B8C1C9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88AF5-B73C-48E7-B499-27FC4A479099}" type="pres">
      <dgm:prSet presAssocID="{8FA4F48B-C5D3-44FC-96BB-497F7B8C1C9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845CE-3FC3-42A8-A8DD-17AEADCC7B43}" type="pres">
      <dgm:prSet presAssocID="{14E3C205-616E-409A-877F-62970E3C724C}" presName="space" presStyleCnt="0"/>
      <dgm:spPr/>
    </dgm:pt>
    <dgm:pt modelId="{C7B5B2A4-C1DD-4DE2-B1B8-6AC0B1E9C7FB}" type="pres">
      <dgm:prSet presAssocID="{F1FCFBC1-B738-461F-B200-3173A02ECF04}" presName="composite" presStyleCnt="0"/>
      <dgm:spPr/>
    </dgm:pt>
    <dgm:pt modelId="{C89C1303-168A-4DC1-96C5-465D7CA92624}" type="pres">
      <dgm:prSet presAssocID="{F1FCFBC1-B738-461F-B200-3173A02ECF0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5F5D9-D074-45F7-9FE6-F0E73C8D14CB}" type="pres">
      <dgm:prSet presAssocID="{F1FCFBC1-B738-461F-B200-3173A02ECF0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C15F76-3FD4-4DBE-A4F0-E3876BB783E2}" type="presOf" srcId="{952E76BC-60F1-4E22-A273-A387E30BFF57}" destId="{70A88AF5-B73C-48E7-B499-27FC4A479099}" srcOrd="0" destOrd="4" presId="urn:microsoft.com/office/officeart/2005/8/layout/hList1"/>
    <dgm:cxn modelId="{55F83F36-0177-4EB2-8877-2E7DAE3E8099}" type="presOf" srcId="{EC91ECFF-9F58-45B2-8117-609CB2233141}" destId="{01D4C57B-B4A2-49C0-B7A7-C1A1E7D984C9}" srcOrd="0" destOrd="3" presId="urn:microsoft.com/office/officeart/2005/8/layout/hList1"/>
    <dgm:cxn modelId="{510940FF-CE7B-43F5-B413-DD375E325660}" type="presOf" srcId="{44969C28-CD45-475D-8D93-7E6F03905E7A}" destId="{C375F5D9-D074-45F7-9FE6-F0E73C8D14CB}" srcOrd="0" destOrd="3" presId="urn:microsoft.com/office/officeart/2005/8/layout/hList1"/>
    <dgm:cxn modelId="{6702E094-71C8-4C24-8EBB-85A991ECAA9D}" type="presOf" srcId="{F1FCFBC1-B738-461F-B200-3173A02ECF04}" destId="{C89C1303-168A-4DC1-96C5-465D7CA92624}" srcOrd="0" destOrd="0" presId="urn:microsoft.com/office/officeart/2005/8/layout/hList1"/>
    <dgm:cxn modelId="{250D0463-FD03-441B-8C3F-2243A8F2BBFC}" srcId="{F1FCFBC1-B738-461F-B200-3173A02ECF04}" destId="{4F30738E-8244-4800-A899-A59FAFE9EA4C}" srcOrd="2" destOrd="0" parTransId="{5644CCD9-B91E-4083-A24A-2033D1FDBD8E}" sibTransId="{D6F3BDBF-60D6-474D-B984-CAABB6341F36}"/>
    <dgm:cxn modelId="{45770B9F-D25C-4EFE-BBE3-F0EA16E42A00}" type="presOf" srcId="{83C65604-9138-4D4F-8ECB-B589B4527FED}" destId="{72F76CF4-5309-44A7-B2B7-34BFB76C73FE}" srcOrd="0" destOrd="0" presId="urn:microsoft.com/office/officeart/2005/8/layout/hList1"/>
    <dgm:cxn modelId="{A21FE160-B2B6-40B9-BBC5-C21D2420F038}" srcId="{83C65604-9138-4D4F-8ECB-B589B4527FED}" destId="{122D5BEF-8439-4B69-BDAD-5D88924EBAA1}" srcOrd="1" destOrd="0" parTransId="{DF37CE8A-BFBF-44AC-8EF0-B916D1C9E993}" sibTransId="{464C29C4-AB17-4374-907F-7BAE716C1972}"/>
    <dgm:cxn modelId="{6E93F126-AC0E-41CE-A3D3-3640010F0C5E}" srcId="{EA75AF73-B449-40C1-A3E2-463AB3CC7C7A}" destId="{F1FCFBC1-B738-461F-B200-3173A02ECF04}" srcOrd="2" destOrd="0" parTransId="{3B7822E0-FE3A-4CCC-94D4-BAF29A52D52A}" sibTransId="{47CD3C03-2A18-4E36-AB83-EEBE8FA230AD}"/>
    <dgm:cxn modelId="{632BF6D2-92B6-4D58-B1FD-5109EC3C9F2D}" srcId="{8FA4F48B-C5D3-44FC-96BB-497F7B8C1C9B}" destId="{952E76BC-60F1-4E22-A273-A387E30BFF57}" srcOrd="4" destOrd="0" parTransId="{84A96204-8903-4BFD-8526-25E99D510BBE}" sibTransId="{35D8315E-79FE-440D-A7FA-D86D4C5B4386}"/>
    <dgm:cxn modelId="{B5F4C096-385C-4743-B913-EBE5250B8D2E}" srcId="{83C65604-9138-4D4F-8ECB-B589B4527FED}" destId="{1ABA148B-9AD3-4175-875A-7693E653D6CB}" srcOrd="0" destOrd="0" parTransId="{EA78B9B9-5848-4200-B975-265AF36F87C7}" sibTransId="{4544C3B5-3B79-4984-B025-3D678D53948C}"/>
    <dgm:cxn modelId="{2E8361AE-6AA6-4F0C-91EE-BDBADD909148}" srcId="{F1FCFBC1-B738-461F-B200-3173A02ECF04}" destId="{44969C28-CD45-475D-8D93-7E6F03905E7A}" srcOrd="3" destOrd="0" parTransId="{8CCEE27F-6E3E-431C-B62C-F290565B6179}" sibTransId="{F505E527-2729-488C-AE66-C5A2B39002DD}"/>
    <dgm:cxn modelId="{9CFC3E89-6CAB-40AC-B813-50106B39AD69}" type="presOf" srcId="{1ABA148B-9AD3-4175-875A-7693E653D6CB}" destId="{01D4C57B-B4A2-49C0-B7A7-C1A1E7D984C9}" srcOrd="0" destOrd="0" presId="urn:microsoft.com/office/officeart/2005/8/layout/hList1"/>
    <dgm:cxn modelId="{03D2365C-ED7E-4053-B315-117866BCF0E3}" srcId="{83C65604-9138-4D4F-8ECB-B589B4527FED}" destId="{59622CB4-A3C1-458D-8600-D4F9804D586A}" srcOrd="2" destOrd="0" parTransId="{A6BD2E31-98DF-415A-9A6F-D938B5E2E016}" sibTransId="{DA10B7AB-6F06-4F88-8EC8-DB90B8FED5D5}"/>
    <dgm:cxn modelId="{B6847745-5074-49D2-B00A-E96AD1F51A15}" srcId="{F1FCFBC1-B738-461F-B200-3173A02ECF04}" destId="{F8619162-9D52-48E6-AB60-FE0C25B9E182}" srcOrd="0" destOrd="0" parTransId="{5F001B75-8AEE-47FC-A7D5-FDC14EABCB8B}" sibTransId="{4A5C3283-6302-4625-A261-162CD661E723}"/>
    <dgm:cxn modelId="{D4D56E4C-D1A8-4C99-A28B-F4FCC6CCE065}" srcId="{8FA4F48B-C5D3-44FC-96BB-497F7B8C1C9B}" destId="{6886AE87-AE6D-46CC-AF84-5FAD182BAAAB}" srcOrd="2" destOrd="0" parTransId="{2A758B6A-D80C-44CB-8CDC-84D6A22901B6}" sibTransId="{CF797D49-24A0-4E73-9FE8-561BA9A7D5FB}"/>
    <dgm:cxn modelId="{F6F2AF20-5533-4EB9-AB33-36E99CF9F40B}" type="presOf" srcId="{D7DE2123-A370-42E6-8B7E-5BCA239C084F}" destId="{C375F5D9-D074-45F7-9FE6-F0E73C8D14CB}" srcOrd="0" destOrd="4" presId="urn:microsoft.com/office/officeart/2005/8/layout/hList1"/>
    <dgm:cxn modelId="{A32CA4E8-2464-4C64-BC92-53D6CC3CB215}" srcId="{83C65604-9138-4D4F-8ECB-B589B4527FED}" destId="{6CCF4055-BAE7-4D6C-8E40-562A97FC4D78}" srcOrd="5" destOrd="0" parTransId="{CF223682-1586-4F67-A792-654CB00EFE3E}" sibTransId="{F6D4A966-7C40-423F-8D9E-7B5AB4593178}"/>
    <dgm:cxn modelId="{0D55EFD2-9136-42C0-A5D0-87D89C641853}" srcId="{EA75AF73-B449-40C1-A3E2-463AB3CC7C7A}" destId="{83C65604-9138-4D4F-8ECB-B589B4527FED}" srcOrd="0" destOrd="0" parTransId="{EA590DFC-AEE6-49C2-9E1F-E053CEADB867}" sibTransId="{F7F415BB-04BC-4347-ACF6-988F12F6F58C}"/>
    <dgm:cxn modelId="{88FDB673-87A0-48C6-B6B3-4A17B4195951}" srcId="{8FA4F48B-C5D3-44FC-96BB-497F7B8C1C9B}" destId="{555CD4D2-6800-4664-B411-1702C4C8296F}" srcOrd="1" destOrd="0" parTransId="{6CC25A63-160B-4BF0-938A-94C4D892E231}" sibTransId="{4D490F2B-33B0-4D1F-AABC-AA553EF1B057}"/>
    <dgm:cxn modelId="{21E4CCF1-FC2D-4437-A78C-CDCE33AACE13}" type="presOf" srcId="{F81196EB-2A5C-468C-9B73-01F052D3FD9C}" destId="{70A88AF5-B73C-48E7-B499-27FC4A479099}" srcOrd="0" destOrd="3" presId="urn:microsoft.com/office/officeart/2005/8/layout/hList1"/>
    <dgm:cxn modelId="{568DF85E-BE43-46DC-846B-750F783CAF78}" srcId="{F1FCFBC1-B738-461F-B200-3173A02ECF04}" destId="{93BF1E6B-BC36-4649-9B0D-45B1CC2B0DD2}" srcOrd="1" destOrd="0" parTransId="{2B3F75ED-A0DE-4C4C-A1C0-B572653F668B}" sibTransId="{025A797A-16D5-4E69-A1A1-820AFCA2936F}"/>
    <dgm:cxn modelId="{D9E81AF9-16FB-48E8-BE8B-FE5506C54608}" type="presOf" srcId="{F8619162-9D52-48E6-AB60-FE0C25B9E182}" destId="{C375F5D9-D074-45F7-9FE6-F0E73C8D14CB}" srcOrd="0" destOrd="0" presId="urn:microsoft.com/office/officeart/2005/8/layout/hList1"/>
    <dgm:cxn modelId="{DF676C92-A1DC-4E33-842A-2CADD9C68900}" srcId="{EA75AF73-B449-40C1-A3E2-463AB3CC7C7A}" destId="{8FA4F48B-C5D3-44FC-96BB-497F7B8C1C9B}" srcOrd="1" destOrd="0" parTransId="{0A54C05B-841D-4919-9E95-CFE9926342AC}" sibTransId="{14E3C205-616E-409A-877F-62970E3C724C}"/>
    <dgm:cxn modelId="{6E301EA7-A500-4E82-9807-E1BFB1DA0FD4}" type="presOf" srcId="{6669B1AE-C281-44BD-A97D-9662627EC6A8}" destId="{01D4C57B-B4A2-49C0-B7A7-C1A1E7D984C9}" srcOrd="0" destOrd="4" presId="urn:microsoft.com/office/officeart/2005/8/layout/hList1"/>
    <dgm:cxn modelId="{DCBF77AF-AC01-443B-94DF-60299B1D639A}" type="presOf" srcId="{6886AE87-AE6D-46CC-AF84-5FAD182BAAAB}" destId="{70A88AF5-B73C-48E7-B499-27FC4A479099}" srcOrd="0" destOrd="2" presId="urn:microsoft.com/office/officeart/2005/8/layout/hList1"/>
    <dgm:cxn modelId="{32D69DB2-85D9-4DF6-873C-908144C73E2D}" srcId="{8FA4F48B-C5D3-44FC-96BB-497F7B8C1C9B}" destId="{75101786-54FA-48A2-B8C1-6833F9561F1A}" srcOrd="0" destOrd="0" parTransId="{119B833B-ABB2-436C-844F-334CD6C00AD6}" sibTransId="{28A26933-E3DA-47BC-9A60-437CFA39CD59}"/>
    <dgm:cxn modelId="{446BCB80-D9E9-45FD-B7DC-D98D3653F8E9}" type="presOf" srcId="{93BF1E6B-BC36-4649-9B0D-45B1CC2B0DD2}" destId="{C375F5D9-D074-45F7-9FE6-F0E73C8D14CB}" srcOrd="0" destOrd="1" presId="urn:microsoft.com/office/officeart/2005/8/layout/hList1"/>
    <dgm:cxn modelId="{658BD1D7-8DE2-4A5F-9F75-B5E161F01EC2}" type="presOf" srcId="{122D5BEF-8439-4B69-BDAD-5D88924EBAA1}" destId="{01D4C57B-B4A2-49C0-B7A7-C1A1E7D984C9}" srcOrd="0" destOrd="1" presId="urn:microsoft.com/office/officeart/2005/8/layout/hList1"/>
    <dgm:cxn modelId="{BF4197D8-9BB6-4B4D-98E5-8E56F138483E}" type="presOf" srcId="{8FA4F48B-C5D3-44FC-96BB-497F7B8C1C9B}" destId="{CF14C872-E5E4-45A9-864B-9E2D6607E628}" srcOrd="0" destOrd="0" presId="urn:microsoft.com/office/officeart/2005/8/layout/hList1"/>
    <dgm:cxn modelId="{7FE3DFE8-3CE1-41BE-9CEA-4387A9A32A79}" type="presOf" srcId="{4F30738E-8244-4800-A899-A59FAFE9EA4C}" destId="{C375F5D9-D074-45F7-9FE6-F0E73C8D14CB}" srcOrd="0" destOrd="2" presId="urn:microsoft.com/office/officeart/2005/8/layout/hList1"/>
    <dgm:cxn modelId="{AA56BB97-E122-497B-B54A-A4706B43F205}" srcId="{83C65604-9138-4D4F-8ECB-B589B4527FED}" destId="{EC91ECFF-9F58-45B2-8117-609CB2233141}" srcOrd="3" destOrd="0" parTransId="{6075FD0A-B904-49C8-BBBC-8D53DB09ED84}" sibTransId="{98EFC98B-3BD0-424B-AB66-6FC0E806F643}"/>
    <dgm:cxn modelId="{BDFE36C9-EE60-4564-A1F7-83FB69924B81}" srcId="{8FA4F48B-C5D3-44FC-96BB-497F7B8C1C9B}" destId="{F81196EB-2A5C-468C-9B73-01F052D3FD9C}" srcOrd="3" destOrd="0" parTransId="{AE5D02BC-E775-4D2C-BA64-80D136DAF86A}" sibTransId="{0A37944B-9322-4606-A319-888401DA208B}"/>
    <dgm:cxn modelId="{084FED0C-4575-4284-BC4D-5432F275DC92}" type="presOf" srcId="{EA75AF73-B449-40C1-A3E2-463AB3CC7C7A}" destId="{267EB51B-9B34-4E8F-824B-F7307F21D00F}" srcOrd="0" destOrd="0" presId="urn:microsoft.com/office/officeart/2005/8/layout/hList1"/>
    <dgm:cxn modelId="{5908D527-689F-4420-BFD8-224BF886AFAF}" srcId="{F1FCFBC1-B738-461F-B200-3173A02ECF04}" destId="{D7DE2123-A370-42E6-8B7E-5BCA239C084F}" srcOrd="4" destOrd="0" parTransId="{7A40AF79-86AB-4F1F-AB9A-6CF15D35A0E4}" sibTransId="{76C1CDEC-29A6-48DC-B2A4-E2031448D767}"/>
    <dgm:cxn modelId="{4646BFEF-1DBB-4E03-8D85-F2AA503FA27A}" type="presOf" srcId="{75101786-54FA-48A2-B8C1-6833F9561F1A}" destId="{70A88AF5-B73C-48E7-B499-27FC4A479099}" srcOrd="0" destOrd="0" presId="urn:microsoft.com/office/officeart/2005/8/layout/hList1"/>
    <dgm:cxn modelId="{32C195FD-8252-40E1-A659-6AAEE9DB5EA2}" type="presOf" srcId="{6CCF4055-BAE7-4D6C-8E40-562A97FC4D78}" destId="{01D4C57B-B4A2-49C0-B7A7-C1A1E7D984C9}" srcOrd="0" destOrd="5" presId="urn:microsoft.com/office/officeart/2005/8/layout/hList1"/>
    <dgm:cxn modelId="{AE3E849C-F9F4-4B3E-A83E-E0CD524EF596}" srcId="{83C65604-9138-4D4F-8ECB-B589B4527FED}" destId="{6669B1AE-C281-44BD-A97D-9662627EC6A8}" srcOrd="4" destOrd="0" parTransId="{7432C150-7511-4DF9-BF59-1D9E3B825E2D}" sibTransId="{E2CF9661-447B-48C7-A695-ED1118DCD4DC}"/>
    <dgm:cxn modelId="{FE1EF993-AEBB-4411-BED6-F130BBAC54F3}" type="presOf" srcId="{555CD4D2-6800-4664-B411-1702C4C8296F}" destId="{70A88AF5-B73C-48E7-B499-27FC4A479099}" srcOrd="0" destOrd="1" presId="urn:microsoft.com/office/officeart/2005/8/layout/hList1"/>
    <dgm:cxn modelId="{E90D971A-F94A-463D-9DE6-F4E55E98E35B}" type="presOf" srcId="{59622CB4-A3C1-458D-8600-D4F9804D586A}" destId="{01D4C57B-B4A2-49C0-B7A7-C1A1E7D984C9}" srcOrd="0" destOrd="2" presId="urn:microsoft.com/office/officeart/2005/8/layout/hList1"/>
    <dgm:cxn modelId="{652DCEDB-380B-4699-A25F-FD00DDCBFF2D}" type="presParOf" srcId="{267EB51B-9B34-4E8F-824B-F7307F21D00F}" destId="{A75A8DF2-0861-4498-83C3-D3E332351094}" srcOrd="0" destOrd="0" presId="urn:microsoft.com/office/officeart/2005/8/layout/hList1"/>
    <dgm:cxn modelId="{76B73DF5-B0F5-4FE1-AE81-4E9F6A9BD569}" type="presParOf" srcId="{A75A8DF2-0861-4498-83C3-D3E332351094}" destId="{72F76CF4-5309-44A7-B2B7-34BFB76C73FE}" srcOrd="0" destOrd="0" presId="urn:microsoft.com/office/officeart/2005/8/layout/hList1"/>
    <dgm:cxn modelId="{CA9EFFD0-FA3E-404B-96E3-736C2AA16A14}" type="presParOf" srcId="{A75A8DF2-0861-4498-83C3-D3E332351094}" destId="{01D4C57B-B4A2-49C0-B7A7-C1A1E7D984C9}" srcOrd="1" destOrd="0" presId="urn:microsoft.com/office/officeart/2005/8/layout/hList1"/>
    <dgm:cxn modelId="{20FC5348-2501-4F23-B0B8-5EE59AE87B14}" type="presParOf" srcId="{267EB51B-9B34-4E8F-824B-F7307F21D00F}" destId="{8A0233A5-35B9-46EB-9930-13D1B2D64CE4}" srcOrd="1" destOrd="0" presId="urn:microsoft.com/office/officeart/2005/8/layout/hList1"/>
    <dgm:cxn modelId="{5AAF05B5-27B8-4D5A-BE02-662000E0138E}" type="presParOf" srcId="{267EB51B-9B34-4E8F-824B-F7307F21D00F}" destId="{C54B7D67-A464-4400-8A22-CD891EA8DC82}" srcOrd="2" destOrd="0" presId="urn:microsoft.com/office/officeart/2005/8/layout/hList1"/>
    <dgm:cxn modelId="{5F51EB32-3EFE-40A3-B169-11072F8DCDB7}" type="presParOf" srcId="{C54B7D67-A464-4400-8A22-CD891EA8DC82}" destId="{CF14C872-E5E4-45A9-864B-9E2D6607E628}" srcOrd="0" destOrd="0" presId="urn:microsoft.com/office/officeart/2005/8/layout/hList1"/>
    <dgm:cxn modelId="{D3789857-94E4-467C-821E-A4C24F6620A5}" type="presParOf" srcId="{C54B7D67-A464-4400-8A22-CD891EA8DC82}" destId="{70A88AF5-B73C-48E7-B499-27FC4A479099}" srcOrd="1" destOrd="0" presId="urn:microsoft.com/office/officeart/2005/8/layout/hList1"/>
    <dgm:cxn modelId="{9652AC93-D549-4A9E-90FE-59593B8F84DA}" type="presParOf" srcId="{267EB51B-9B34-4E8F-824B-F7307F21D00F}" destId="{203845CE-3FC3-42A8-A8DD-17AEADCC7B43}" srcOrd="3" destOrd="0" presId="urn:microsoft.com/office/officeart/2005/8/layout/hList1"/>
    <dgm:cxn modelId="{167FA845-621A-40BB-ADC6-B456133C8FDA}" type="presParOf" srcId="{267EB51B-9B34-4E8F-824B-F7307F21D00F}" destId="{C7B5B2A4-C1DD-4DE2-B1B8-6AC0B1E9C7FB}" srcOrd="4" destOrd="0" presId="urn:microsoft.com/office/officeart/2005/8/layout/hList1"/>
    <dgm:cxn modelId="{01C7D09D-74AC-4A60-B2C4-31BDC1DFF24E}" type="presParOf" srcId="{C7B5B2A4-C1DD-4DE2-B1B8-6AC0B1E9C7FB}" destId="{C89C1303-168A-4DC1-96C5-465D7CA92624}" srcOrd="0" destOrd="0" presId="urn:microsoft.com/office/officeart/2005/8/layout/hList1"/>
    <dgm:cxn modelId="{404789CC-5C96-4E8B-A864-790B6B50C86D}" type="presParOf" srcId="{C7B5B2A4-C1DD-4DE2-B1B8-6AC0B1E9C7FB}" destId="{C375F5D9-D074-45F7-9FE6-F0E73C8D14CB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Projekti razvoja e-learning sadržaja</a:t>
            </a: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097ED4-AF91-40FF-BE00-8EE969DC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Projekti razvoja e-learning sadržaja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292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5F6194-EB1C-4915-B460-9B3B58B05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Projekti razvoja e-learning sadržaja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Možda van?</a:t>
            </a:r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Projekti razvoja e-learning sadržaja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Projekti razvoja e-learning sadržaja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Projekti razvoja e-learning sadržaja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Projekti razvoja e-learning sadržaja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Projekti razvoja e-learning sadržaja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Cognita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Razvoj e-learning sadržaja - program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Rectangle 614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9963" name="Rectangle 6155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152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53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5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25" y="6359525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6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9D313-3AE4-413D-B40B-640A8E138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6157"/>
          <p:cNvSpPr txBox="1">
            <a:spLocks noChangeArrowheads="1"/>
          </p:cNvSpPr>
          <p:nvPr userDrawn="1"/>
        </p:nvSpPr>
        <p:spPr bwMode="auto">
          <a:xfrm>
            <a:off x="6616700" y="6350000"/>
            <a:ext cx="2362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200" dirty="0">
                <a:solidFill>
                  <a:schemeClr val="bg1"/>
                </a:solidFill>
                <a:latin typeface="Arial" charset="0"/>
                <a:cs typeface="+mn-cs"/>
              </a:rPr>
              <a:t>www.edukacija.net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1074738"/>
            <a:ext cx="8001000" cy="6630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98663"/>
            <a:ext cx="8669337" cy="40973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46062" y="1074738"/>
            <a:ext cx="8693221" cy="6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998663"/>
            <a:ext cx="866933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089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89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ext Box 6157"/>
          <p:cNvSpPr txBox="1">
            <a:spLocks noChangeArrowheads="1"/>
          </p:cNvSpPr>
          <p:nvPr userDrawn="1"/>
        </p:nvSpPr>
        <p:spPr bwMode="auto">
          <a:xfrm>
            <a:off x="6616700" y="6350000"/>
            <a:ext cx="2362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200" dirty="0">
                <a:solidFill>
                  <a:schemeClr val="bg1"/>
                </a:solidFill>
                <a:latin typeface="Arial" charset="0"/>
                <a:cs typeface="+mn-cs"/>
              </a:rPr>
              <a:t>www.edukacija.net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B6D48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Blip>
          <a:blip r:embed="rId14"/>
        </a:buBlip>
        <a:defRPr sz="2800">
          <a:solidFill>
            <a:srgbClr val="66757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66757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rgbClr val="66757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l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l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l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l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l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nita.hr/" TargetMode="External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sa.dumic@cognita.hr" TargetMode="External"/><Relationship Id="rId5" Type="http://schemas.openxmlformats.org/officeDocument/2006/relationships/hyperlink" Target="mailto:info@cognita.hr" TargetMode="External"/><Relationship Id="rId4" Type="http://schemas.openxmlformats.org/officeDocument/2006/relationships/hyperlink" Target="http://www.edukacija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65518"/>
            <a:ext cx="9144000" cy="1143000"/>
          </a:xfrm>
        </p:spPr>
        <p:txBody>
          <a:bodyPr/>
          <a:lstStyle/>
          <a:p>
            <a:pPr eaLnBrk="1" hangingPunct="1"/>
            <a:r>
              <a:rPr lang="hr-HR" dirty="0" smtClean="0"/>
              <a:t>Kome i zašto treba LMS?</a:t>
            </a: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441464"/>
            <a:ext cx="9144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0" dirty="0" smtClean="0">
                <a:solidFill>
                  <a:srgbClr val="66757C"/>
                </a:solidFill>
              </a:rPr>
              <a:t>Saša Dumić, Cognita</a:t>
            </a:r>
          </a:p>
          <a:p>
            <a:pPr algn="ctr">
              <a:spcBef>
                <a:spcPct val="50000"/>
              </a:spcBef>
            </a:pPr>
            <a:r>
              <a:rPr lang="hr-HR" b="0" dirty="0" smtClean="0">
                <a:solidFill>
                  <a:srgbClr val="66757C"/>
                </a:solidFill>
              </a:rPr>
              <a:t>sasa.dumic@cognita.hr </a:t>
            </a:r>
            <a:endParaRPr lang="hr-HR" b="0" dirty="0">
              <a:solidFill>
                <a:srgbClr val="66757C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38735" y="5404467"/>
            <a:ext cx="59496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b="0" dirty="0" smtClean="0">
                <a:solidFill>
                  <a:srgbClr val="66757C"/>
                </a:solidFill>
              </a:rPr>
              <a:t>FER, 15. lipnja 2015.</a:t>
            </a:r>
            <a:endParaRPr lang="hr-HR" b="0" dirty="0">
              <a:solidFill>
                <a:srgbClr val="66757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128" y="960821"/>
            <a:ext cx="7101744" cy="51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 i izvještavanje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98663"/>
            <a:ext cx="8669337" cy="42520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hr-HR" dirty="0" smtClean="0">
                <a:sym typeface="Wingdings" pitchFamily="2" charset="2"/>
              </a:rPr>
              <a:t>SCORM propisuje predefinirani set informacija koje se mogu pratiti o svakoj lekciji (SCO-u) za svakog polaznika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dirty="0" smtClean="0"/>
              <a:t>Prilikom svakog pristupa lekciji tečaja, za svakog se polaznika zapisuje čitav niz podataka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dirty="0" smtClean="0"/>
              <a:t>Kada je polaznik pristupio lekciji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dirty="0" smtClean="0"/>
              <a:t>Provedeno vrijeme na lekciji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dirty="0" smtClean="0"/>
              <a:t>Mjesto na kojem je polaznik ostavio lekciju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dirty="0" smtClean="0"/>
              <a:t>Postignuti status (</a:t>
            </a:r>
            <a:r>
              <a:rPr lang="hr-HR" dirty="0" smtClean="0">
                <a:sym typeface="Wingdings" pitchFamily="2" charset="2"/>
              </a:rPr>
              <a:t>not attempted, incomplete, completed, browsed, passed, failed)</a:t>
            </a:r>
            <a:endParaRPr lang="hr-HR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dirty="0" smtClean="0"/>
              <a:t>Rezultat ako lekcija sadrži testove ili zadatke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dirty="0" smtClean="0"/>
              <a:t>Ciljevi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dirty="0" smtClean="0"/>
              <a:t>Podaci su dostupni polazniku, mentoru, administratoru edukacije...</a:t>
            </a:r>
            <a:endParaRPr lang="hr-HR" dirty="0" smtClean="0">
              <a:sym typeface="Wingdings" pitchFamily="2" charset="2"/>
            </a:endParaRPr>
          </a:p>
          <a:p>
            <a:pPr>
              <a:lnSpc>
                <a:spcPct val="110000"/>
              </a:lnSpc>
              <a:buNone/>
            </a:pP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72" y="942900"/>
            <a:ext cx="8290856" cy="517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Kuda ide LMS?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Izrada sadržaja (LCMS)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Upravljanje znanjem (LKMS)</a:t>
            </a:r>
          </a:p>
          <a:p>
            <a:endParaRPr lang="hr-HR" dirty="0" smtClean="0"/>
          </a:p>
          <a:p>
            <a:r>
              <a:rPr lang="hr-HR" dirty="0" smtClean="0"/>
              <a:t>TinCan (xAPI)</a:t>
            </a:r>
          </a:p>
          <a:p>
            <a:endParaRPr lang="hr-HR" dirty="0" smtClean="0"/>
          </a:p>
          <a:p>
            <a:r>
              <a:rPr lang="hr-HR" dirty="0" smtClean="0"/>
              <a:t>Gamification</a:t>
            </a:r>
          </a:p>
          <a:p>
            <a:endParaRPr lang="hr-HR" dirty="0" smtClean="0"/>
          </a:p>
          <a:p>
            <a:r>
              <a:rPr lang="hr-HR" dirty="0" smtClean="0"/>
              <a:t>Mobile learning</a:t>
            </a: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074738"/>
            <a:ext cx="8001000" cy="677981"/>
          </a:xfrm>
        </p:spPr>
        <p:txBody>
          <a:bodyPr/>
          <a:lstStyle/>
          <a:p>
            <a:pPr eaLnBrk="1" hangingPunct="1"/>
            <a:r>
              <a:rPr lang="hr-HR" dirty="0" smtClean="0"/>
              <a:t>LCMS</a:t>
            </a:r>
            <a:endParaRPr lang="hr-H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998663"/>
            <a:ext cx="8669337" cy="40882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hr-HR" dirty="0" smtClean="0"/>
              <a:t>Izrada sadržaja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Raspodjela i kombinacija lekcija (SCO-ova) – LMS i LCMS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Izrada lekcija (SCO-ova) i njezinih elemenata – LCMS i vanjski alati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Dodavanje jednostavnijeg sadržaja i predefiniranih aktivnosti – LCMS i moderniji LMS</a:t>
            </a:r>
          </a:p>
          <a:p>
            <a:pPr eaLnBrk="1" hangingPunct="1">
              <a:lnSpc>
                <a:spcPct val="110000"/>
              </a:lnSpc>
            </a:pPr>
            <a:r>
              <a:rPr lang="hr-HR" dirty="0" smtClean="0"/>
              <a:t>LCMS – prednosti izrade lekcija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Jednostavnost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Nema potrebe za dodatnim alatima</a:t>
            </a:r>
          </a:p>
          <a:p>
            <a:pPr eaLnBrk="1" hangingPunct="1">
              <a:lnSpc>
                <a:spcPct val="110000"/>
              </a:lnSpc>
            </a:pPr>
            <a:r>
              <a:rPr lang="hr-HR" dirty="0" smtClean="0"/>
              <a:t>LCMS – nedostaci izrade lekcija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Ograničena funkcionalnost </a:t>
            </a:r>
            <a:r>
              <a:rPr lang="hr-HR" dirty="0" smtClean="0">
                <a:sym typeface="Wingdings" pitchFamily="2" charset="2"/>
              </a:rPr>
              <a:t> ograničenje na vrstu i složenost sadržaja koji se može izraditi</a:t>
            </a:r>
            <a:endParaRPr lang="hr-HR" dirty="0" smtClean="0"/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Manja fleksibilnost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Ograničena prenosivost – dio sadržaja se ne zapisuje prema SCORM standardu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074738"/>
            <a:ext cx="8001000" cy="677981"/>
          </a:xfrm>
        </p:spPr>
        <p:txBody>
          <a:bodyPr/>
          <a:lstStyle/>
          <a:p>
            <a:pPr eaLnBrk="1" hangingPunct="1"/>
            <a:r>
              <a:rPr lang="hr-HR" dirty="0" smtClean="0"/>
              <a:t>Znanje organizacije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998663"/>
            <a:ext cx="8669337" cy="41974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Znanje organizacije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osmišljena edukacija, 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definirane procedure i postupci, 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različiti dokumenti, članci, zapisnici i bilješke, zapisi sa sastanaka i diskusija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snimke održanih predavanja i seminara, 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drugi video sadržaji, 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nestrukturirani edukativni sadržaji, 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zadaci, primjeri, vježbe itd. 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Znanje organizacije čini i znanje koje njeni zaposlenici posjeduju, čak i kad ono nije posebno raspisano ili snimljeno. 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Pojedinci i grupe su nositelji određenog znanja.</a:t>
            </a:r>
          </a:p>
          <a:p>
            <a:pPr eaLnBrk="1" hangingPunct="1">
              <a:lnSpc>
                <a:spcPct val="110000"/>
              </a:lnSpc>
            </a:pP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074738"/>
            <a:ext cx="8001000" cy="677981"/>
          </a:xfrm>
        </p:spPr>
        <p:txBody>
          <a:bodyPr/>
          <a:lstStyle/>
          <a:p>
            <a:pPr eaLnBrk="1" hangingPunct="1"/>
            <a:r>
              <a:rPr lang="hr-HR" dirty="0" smtClean="0"/>
              <a:t>(L)KMS sustavi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842448"/>
            <a:ext cx="8669337" cy="43809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KMS (Knowledge Management System) sustav omogućava: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Definiranje različitih tipova, oblika i namjene znanja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Definiranje i implementiranje procesa nominacije i odobravanja sadržaja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Rangiranje i ocjenjivanje sadržaja.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Uloga urednika za različite tematske cjeline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Praćenje dodanog sadržaja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Provjera i kategorizacija sadržaja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Odobravanje sadržaja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Ocjenjivanje sadržaja (primjenjivost i kvaliteta)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Krajnji korisnici sadržaja, urednici ili stručnjaci za neko područje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Dio sadržaja koji se unese u LKMS sustav bit će u konačnici odbačen, dio će biti zaveden kao jedinica znanja, dok će dio biti pretvoren u edukacijski sadržaj.</a:t>
            </a:r>
          </a:p>
          <a:p>
            <a:pPr eaLnBrk="1" hangingPunct="1">
              <a:lnSpc>
                <a:spcPct val="110000"/>
              </a:lnSpc>
            </a:pP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1402290"/>
            <a:ext cx="8001000" cy="663054"/>
          </a:xfrm>
        </p:spPr>
        <p:txBody>
          <a:bodyPr/>
          <a:lstStyle/>
          <a:p>
            <a:r>
              <a:rPr lang="hr-HR" dirty="0" smtClean="0"/>
              <a:t>Centralizirano učenje vs učenje bilo kad, bilo gdje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2415654"/>
            <a:ext cx="8669337" cy="3680346"/>
          </a:xfrm>
        </p:spPr>
        <p:txBody>
          <a:bodyPr/>
          <a:lstStyle/>
          <a:p>
            <a:r>
              <a:rPr lang="hr-HR" dirty="0" smtClean="0"/>
              <a:t>Što kada neko e-učenje nije dostupno kroz LMS?</a:t>
            </a:r>
          </a:p>
          <a:p>
            <a:r>
              <a:rPr lang="hr-HR" dirty="0" smtClean="0"/>
              <a:t>Što kada imamo pristup na više LMS-ova?</a:t>
            </a:r>
          </a:p>
          <a:p>
            <a:r>
              <a:rPr lang="hr-HR" dirty="0" smtClean="0"/>
              <a:t>Što s tečajevima i drugom online edukacijom koja ne ide kroz LMS?</a:t>
            </a:r>
          </a:p>
          <a:p>
            <a:r>
              <a:rPr lang="hr-HR" dirty="0" smtClean="0"/>
              <a:t>Što s MOOC-ovima?</a:t>
            </a:r>
          </a:p>
          <a:p>
            <a:r>
              <a:rPr lang="hr-HR" dirty="0" smtClean="0"/>
              <a:t>Što kada osoba promijeni organizaciju?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TinCan (xAPI)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Ljudi uče kroz interakciju s drugim ljudima i sadržajima</a:t>
            </a:r>
          </a:p>
          <a:p>
            <a:r>
              <a:rPr lang="hr-HR" dirty="0" smtClean="0"/>
              <a:t>Učenje se može dogoditi bilo gdje i na bilo koji način, a kad se dogodi, šalje se signal koji se zapisuje u Tin Can API</a:t>
            </a:r>
          </a:p>
          <a:p>
            <a:r>
              <a:rPr lang="hr-HR" dirty="0" smtClean="0"/>
              <a:t>Aplikacija za učenje šalje izjavu (statement) oblika “Subjekt, predikat, objekt” ili “Napravio sam ovo” u tzv. </a:t>
            </a:r>
            <a:r>
              <a:rPr lang="en-US" i="1" dirty="0" smtClean="0"/>
              <a:t>Learning Record Store (LRS)</a:t>
            </a:r>
            <a:endParaRPr lang="hr-HR" i="1" dirty="0" smtClean="0"/>
          </a:p>
          <a:p>
            <a:r>
              <a:rPr lang="hr-HR" dirty="0" smtClean="0"/>
              <a:t>LRS sprema sve izjave, može ih dijeliti s drugim LRS-ovima, a može biti samostalan ili kao dio LMS </a:t>
            </a:r>
            <a:r>
              <a:rPr lang="hr-HR" dirty="0" smtClean="0"/>
              <a:t>sustava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Tin Can API - razine slobode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/>
              <a:t>Statement freedom</a:t>
            </a:r>
            <a:r>
              <a:rPr lang="en-US" sz="2000" dirty="0" smtClean="0"/>
              <a:t> </a:t>
            </a:r>
            <a:endParaRPr lang="hr-HR" sz="2000" dirty="0" smtClean="0"/>
          </a:p>
          <a:p>
            <a:pPr lvl="1">
              <a:lnSpc>
                <a:spcPct val="110000"/>
              </a:lnSpc>
            </a:pPr>
            <a:r>
              <a:rPr lang="hr-HR" sz="1900" dirty="0" smtClean="0"/>
              <a:t>Struktura “Subjekt, predikat, objekt” omogućava zapis praktički bilo kakve aktivnosti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/>
              <a:t>History freedom</a:t>
            </a:r>
            <a:endParaRPr lang="hr-HR" sz="2000" b="1" dirty="0" smtClean="0"/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Tin Can API </a:t>
            </a:r>
            <a:r>
              <a:rPr lang="hr-HR" sz="1900" dirty="0" smtClean="0"/>
              <a:t>omogućava </a:t>
            </a:r>
            <a:r>
              <a:rPr lang="en-US" sz="1900" dirty="0" smtClean="0"/>
              <a:t>LRS</a:t>
            </a:r>
            <a:r>
              <a:rPr lang="hr-HR" sz="1900" dirty="0" smtClean="0"/>
              <a:t>-ovima međusobnu komunikaciju</a:t>
            </a:r>
            <a:r>
              <a:rPr lang="en-US" sz="1900" dirty="0" smtClean="0"/>
              <a:t> </a:t>
            </a:r>
            <a:r>
              <a:rPr lang="hr-HR" sz="1900" dirty="0" smtClean="0"/>
              <a:t>i dijeljenje informacija.</a:t>
            </a:r>
          </a:p>
          <a:p>
            <a:pPr lvl="1">
              <a:lnSpc>
                <a:spcPct val="110000"/>
              </a:lnSpc>
            </a:pPr>
            <a:r>
              <a:rPr lang="hr-HR" sz="1900" dirty="0" smtClean="0"/>
              <a:t>Napredak i rezultati pojedinih polaznika se mogu s njima “seliti” iz jedne organizacije u drugu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/>
              <a:t>Device freedom</a:t>
            </a:r>
            <a:endParaRPr lang="hr-HR" sz="2000" b="1" dirty="0" smtClean="0"/>
          </a:p>
          <a:p>
            <a:pPr lvl="1">
              <a:lnSpc>
                <a:spcPct val="110000"/>
              </a:lnSpc>
            </a:pPr>
            <a:r>
              <a:rPr lang="hr-HR" sz="1900" dirty="0" smtClean="0"/>
              <a:t>Tin Can API  izjave mogu se slati s bilo kojeg uređaja i aplikacije (računala, tableti, pametni telefoni, drugi uređaji). Nije potrebna stalna veza na Internet.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/>
              <a:t>Workflow freedom</a:t>
            </a:r>
            <a:endParaRPr lang="hr-HR" sz="2000" dirty="0" smtClean="0"/>
          </a:p>
          <a:p>
            <a:pPr lvl="1">
              <a:lnSpc>
                <a:spcPct val="110000"/>
              </a:lnSpc>
            </a:pPr>
            <a:r>
              <a:rPr lang="hr-HR" sz="1900" dirty="0" smtClean="0"/>
              <a:t>Za praćenje napretka nije potreban LMS; praćenje može započeti na bilo kojem uređaju i aplikaciji koju polaznik koristi za učenje.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98663"/>
            <a:ext cx="8669337" cy="421106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Zašto se e-učenje i LMS često poistovjećuju i treba li LMS biti centralni stup prilikom implementacije e-učenja</a:t>
            </a:r>
            <a:r>
              <a:rPr lang="hr-HR" dirty="0" smtClean="0"/>
              <a:t>?</a:t>
            </a:r>
          </a:p>
          <a:p>
            <a:r>
              <a:rPr lang="hr-HR" dirty="0" smtClean="0"/>
              <a:t>Što nam je potrebno za e-učenje?</a:t>
            </a:r>
            <a:endParaRPr lang="hr-HR" dirty="0" smtClean="0"/>
          </a:p>
          <a:p>
            <a:pPr lvl="0"/>
            <a:r>
              <a:rPr lang="hr-HR" dirty="0" smtClean="0"/>
              <a:t>Koja </a:t>
            </a:r>
            <a:r>
              <a:rPr lang="hr-HR" dirty="0" smtClean="0"/>
              <a:t>je prava namjena </a:t>
            </a:r>
            <a:r>
              <a:rPr lang="hr-HR" dirty="0" smtClean="0"/>
              <a:t>LMS-a?</a:t>
            </a:r>
          </a:p>
          <a:p>
            <a:pPr lvl="0"/>
            <a:r>
              <a:rPr lang="hr-HR" dirty="0" smtClean="0"/>
              <a:t>Kako LMS tretira e-sadržaje za učenje?</a:t>
            </a:r>
            <a:endParaRPr lang="hr-HR" dirty="0" smtClean="0"/>
          </a:p>
          <a:p>
            <a:pPr lvl="0"/>
            <a:r>
              <a:rPr lang="hr-HR" dirty="0" smtClean="0"/>
              <a:t>Kuda </a:t>
            </a:r>
            <a:r>
              <a:rPr lang="hr-HR" dirty="0" smtClean="0"/>
              <a:t>se kreće razvoj suvremenih LMS-ova</a:t>
            </a:r>
            <a:r>
              <a:rPr lang="hr-HR" dirty="0" smtClean="0"/>
              <a:t>?</a:t>
            </a:r>
          </a:p>
          <a:p>
            <a:pPr lvl="0"/>
            <a:r>
              <a:rPr lang="hr-HR" dirty="0" smtClean="0"/>
              <a:t>Može li se LMS koristiti za upravljanje znanjem neke organizacije?</a:t>
            </a:r>
          </a:p>
          <a:p>
            <a:pPr lvl="0"/>
            <a:r>
              <a:rPr lang="hr-HR" dirty="0" smtClean="0"/>
              <a:t>Na koje se načine koristi LMS?</a:t>
            </a:r>
            <a:endParaRPr lang="hr-HR" dirty="0" smtClean="0"/>
          </a:p>
          <a:p>
            <a:pPr lvl="0"/>
            <a:r>
              <a:rPr lang="hr-HR" dirty="0" smtClean="0"/>
              <a:t>Kako organizirati projekt e-učenja?</a:t>
            </a: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074738"/>
            <a:ext cx="8001000" cy="677981"/>
          </a:xfrm>
        </p:spPr>
        <p:txBody>
          <a:bodyPr/>
          <a:lstStyle/>
          <a:p>
            <a:pPr eaLnBrk="1" hangingPunct="1"/>
            <a:r>
              <a:rPr lang="hr-HR" dirty="0" smtClean="0"/>
              <a:t>Načini korištenja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910687"/>
            <a:ext cx="8669337" cy="41762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hr-HR" dirty="0" smtClean="0"/>
              <a:t>Mjesto implementacije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Inhouse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Hosted (</a:t>
            </a:r>
            <a:r>
              <a:rPr lang="hr-HR" dirty="0" smtClean="0"/>
              <a:t>cloud, SaaS)</a:t>
            </a:r>
            <a:endParaRPr lang="hr-HR" dirty="0" smtClean="0"/>
          </a:p>
          <a:p>
            <a:pPr eaLnBrk="1" hangingPunct="1">
              <a:lnSpc>
                <a:spcPct val="110000"/>
              </a:lnSpc>
            </a:pPr>
            <a:r>
              <a:rPr lang="hr-HR" dirty="0" smtClean="0"/>
              <a:t>Funkcionalnost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Osnovna funkcionalnost (isporuka i praćenje)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Prilagođena funkcionalnost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Testiranje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Puna LMS funkcionalnost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Proširena funkcionalnost (KMS npr</a:t>
            </a:r>
            <a:r>
              <a:rPr lang="hr-HR" dirty="0" smtClean="0"/>
              <a:t>.)</a:t>
            </a:r>
          </a:p>
          <a:p>
            <a:pPr eaLnBrk="1" hangingPunct="1">
              <a:lnSpc>
                <a:spcPct val="110000"/>
              </a:lnSpc>
            </a:pPr>
            <a:r>
              <a:rPr lang="hr-HR" dirty="0" smtClean="0"/>
              <a:t>Komercijalni vs. open source vs. vlastiti sustav</a:t>
            </a: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1074738"/>
            <a:ext cx="8679573" cy="663054"/>
          </a:xfrm>
        </p:spPr>
        <p:txBody>
          <a:bodyPr/>
          <a:lstStyle/>
          <a:p>
            <a:r>
              <a:rPr lang="hr-HR" dirty="0" smtClean="0"/>
              <a:t>Tko koristi LMS i na koji način?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Velike tvrtke</a:t>
            </a:r>
          </a:p>
          <a:p>
            <a:pPr lvl="1"/>
            <a:r>
              <a:rPr lang="hr-HR" dirty="0" smtClean="0"/>
              <a:t>Edukacija i testiranje vlastitih zaposlenika</a:t>
            </a:r>
          </a:p>
          <a:p>
            <a:r>
              <a:rPr lang="hr-HR" dirty="0" smtClean="0"/>
              <a:t>Manje tvrtke i pojedinci</a:t>
            </a:r>
          </a:p>
          <a:p>
            <a:pPr lvl="1"/>
            <a:r>
              <a:rPr lang="hr-HR" dirty="0" smtClean="0"/>
              <a:t>LMS koristi pružatelj usluge, a korist od prikupljenih podataka imaju krajnji korisnici i </a:t>
            </a:r>
            <a:r>
              <a:rPr lang="hr-HR" dirty="0" smtClean="0"/>
              <a:t>naručitelj</a:t>
            </a:r>
          </a:p>
          <a:p>
            <a:r>
              <a:rPr lang="hr-HR" dirty="0" smtClean="0"/>
              <a:t>Škole i fakulteti</a:t>
            </a:r>
          </a:p>
          <a:p>
            <a:pPr lvl="1"/>
            <a:r>
              <a:rPr lang="hr-HR" dirty="0" smtClean="0"/>
              <a:t>Mogućnost objave dijela gradiva online</a:t>
            </a:r>
          </a:p>
          <a:p>
            <a:r>
              <a:rPr lang="hr-HR" dirty="0" smtClean="0"/>
              <a:t>Država</a:t>
            </a:r>
          </a:p>
          <a:p>
            <a:r>
              <a:rPr lang="hr-HR" dirty="0" smtClean="0"/>
              <a:t>Privatne škole i tvrtke koje se bave edukacijom</a:t>
            </a:r>
          </a:p>
          <a:p>
            <a:pPr lvl="1"/>
            <a:r>
              <a:rPr lang="hr-HR" dirty="0" smtClean="0"/>
              <a:t>Online i blended programi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Projekti online edukacije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</a:p>
          <a:p>
            <a:r>
              <a:rPr lang="hr-HR" dirty="0" smtClean="0"/>
              <a:t>Tehnologija</a:t>
            </a:r>
          </a:p>
          <a:p>
            <a:r>
              <a:rPr lang="hr-HR" dirty="0" smtClean="0"/>
              <a:t>Sadržaji</a:t>
            </a:r>
          </a:p>
          <a:p>
            <a:r>
              <a:rPr lang="hr-HR" dirty="0" smtClean="0"/>
              <a:t>Projektni pristup</a:t>
            </a:r>
          </a:p>
          <a:p>
            <a:pPr lvl="1"/>
            <a:r>
              <a:rPr lang="hr-HR" dirty="0" smtClean="0"/>
              <a:t>Vrijeme, resursi, budžet</a:t>
            </a:r>
          </a:p>
          <a:p>
            <a:r>
              <a:rPr lang="hr-HR" dirty="0" smtClean="0"/>
              <a:t>Tim</a:t>
            </a:r>
          </a:p>
          <a:p>
            <a:pPr lvl="1"/>
            <a:r>
              <a:rPr lang="hr-HR" dirty="0" smtClean="0"/>
              <a:t>V</a:t>
            </a:r>
            <a:r>
              <a:rPr lang="hr-HR" dirty="0" smtClean="0"/>
              <a:t>oditelj edukacije, LMS administrator, mentor, tehnička podrška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e-learning edukacije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883391"/>
            <a:ext cx="8669337" cy="421260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hr-HR" dirty="0" smtClean="0"/>
              <a:t>Zadovoljstvo</a:t>
            </a:r>
          </a:p>
          <a:p>
            <a:pPr lvl="1" eaLnBrk="1" hangingPunct="1"/>
            <a:r>
              <a:rPr lang="hr-HR" dirty="0" smtClean="0"/>
              <a:t>Krajnjih korisnika</a:t>
            </a:r>
          </a:p>
          <a:p>
            <a:pPr lvl="1" eaLnBrk="1" hangingPunct="1"/>
            <a:r>
              <a:rPr lang="hr-HR" dirty="0" smtClean="0"/>
              <a:t>Organizatora edukacije</a:t>
            </a:r>
          </a:p>
          <a:p>
            <a:pPr lvl="1" eaLnBrk="1" hangingPunct="1"/>
            <a:r>
              <a:rPr lang="hr-HR" dirty="0" smtClean="0"/>
              <a:t>Managementa</a:t>
            </a:r>
          </a:p>
          <a:p>
            <a:pPr eaLnBrk="1" hangingPunct="1"/>
            <a:r>
              <a:rPr lang="hr-HR" dirty="0" smtClean="0"/>
              <a:t>Korisnost</a:t>
            </a:r>
          </a:p>
          <a:p>
            <a:pPr lvl="1" eaLnBrk="1" hangingPunct="1"/>
            <a:r>
              <a:rPr lang="hr-HR" dirty="0" smtClean="0"/>
              <a:t>Relevantan sadržaj</a:t>
            </a:r>
          </a:p>
          <a:p>
            <a:pPr lvl="1" eaLnBrk="1" hangingPunct="1"/>
            <a:r>
              <a:rPr lang="hr-HR" dirty="0" smtClean="0"/>
              <a:t>Sadržaj odabran prema potrebama poslovanja</a:t>
            </a:r>
          </a:p>
          <a:p>
            <a:pPr eaLnBrk="1" hangingPunct="1"/>
            <a:r>
              <a:rPr lang="hr-HR" dirty="0" smtClean="0"/>
              <a:t>Rezultati</a:t>
            </a:r>
          </a:p>
          <a:p>
            <a:pPr lvl="1" eaLnBrk="1" hangingPunct="1"/>
            <a:r>
              <a:rPr lang="hr-HR" dirty="0" smtClean="0"/>
              <a:t>Završenost </a:t>
            </a:r>
            <a:r>
              <a:rPr lang="hr-HR" dirty="0" smtClean="0"/>
              <a:t>tečajeva, testova, stečeno znanje i vještine</a:t>
            </a:r>
            <a:endParaRPr lang="hr-HR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hr-HR" dirty="0" smtClean="0"/>
              <a:t>Primjena </a:t>
            </a:r>
            <a:r>
              <a:rPr lang="hr-HR" dirty="0" smtClean="0"/>
              <a:t>stečenog znanja i </a:t>
            </a:r>
            <a:r>
              <a:rPr lang="hr-HR" dirty="0" smtClean="0"/>
              <a:t>vještina</a:t>
            </a:r>
          </a:p>
          <a:p>
            <a:pPr lvl="1" eaLnBrk="1" hangingPunct="1"/>
            <a:r>
              <a:rPr lang="hr-HR" dirty="0" smtClean="0"/>
              <a:t>Rezultati poslovanja</a:t>
            </a:r>
            <a:endParaRPr lang="hr-HR" dirty="0" smtClean="0"/>
          </a:p>
          <a:p>
            <a:pPr eaLnBrk="1" hangingPunct="1"/>
            <a:r>
              <a:rPr lang="hr-HR" dirty="0" smtClean="0"/>
              <a:t>Return of investment</a:t>
            </a:r>
          </a:p>
          <a:p>
            <a:pPr lvl="1" eaLnBrk="1" hangingPunct="1"/>
            <a:r>
              <a:rPr lang="hr-HR" dirty="0" smtClean="0"/>
              <a:t>Financijska ušteda uz postignut poslovni cilj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postići ciljeve?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hr-HR" dirty="0" smtClean="0"/>
              <a:t>Odabrati prikladnu edukaciju</a:t>
            </a:r>
          </a:p>
          <a:p>
            <a:pPr eaLnBrk="1" hangingPunct="1">
              <a:lnSpc>
                <a:spcPct val="110000"/>
              </a:lnSpc>
            </a:pPr>
            <a:r>
              <a:rPr lang="hr-HR" dirty="0" smtClean="0"/>
              <a:t>Definirati ciljeve i jasno ih komunicirati na svim razinama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Vremensko vođenje projekta i rokovi</a:t>
            </a:r>
          </a:p>
          <a:p>
            <a:pPr eaLnBrk="1" hangingPunct="1">
              <a:lnSpc>
                <a:spcPct val="110000"/>
              </a:lnSpc>
            </a:pPr>
            <a:r>
              <a:rPr lang="hr-HR" b="1" dirty="0" smtClean="0"/>
              <a:t>Praćenje napretka i redovno izvještavanje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Predviđanje poteškoća i poduzimanje prikladnih aktivnosti</a:t>
            </a:r>
            <a:endParaRPr lang="hr-HR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Važna kvalitetna analiza izvještaja i komunikacija</a:t>
            </a:r>
          </a:p>
          <a:p>
            <a:pPr eaLnBrk="1" hangingPunct="1">
              <a:lnSpc>
                <a:spcPct val="110000"/>
              </a:lnSpc>
            </a:pPr>
            <a:r>
              <a:rPr lang="hr-HR" dirty="0" smtClean="0"/>
              <a:t>Potpora krajnjim korisnicima</a:t>
            </a:r>
          </a:p>
          <a:p>
            <a:pPr lvl="1" eaLnBrk="1" hangingPunct="1">
              <a:lnSpc>
                <a:spcPct val="110000"/>
              </a:lnSpc>
            </a:pPr>
            <a:r>
              <a:rPr lang="hr-HR" dirty="0" smtClean="0"/>
              <a:t>Tehnička pomoć i </a:t>
            </a:r>
            <a:r>
              <a:rPr lang="hr-HR" dirty="0" smtClean="0"/>
              <a:t>mentoriranje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izvještaja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13" y="1768949"/>
            <a:ext cx="8742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90613"/>
            <a:ext cx="9144000" cy="1143000"/>
          </a:xfrm>
        </p:spPr>
        <p:txBody>
          <a:bodyPr/>
          <a:lstStyle/>
          <a:p>
            <a:pPr algn="ctr" eaLnBrk="1" hangingPunct="1"/>
            <a:r>
              <a:rPr lang="hr-HR" dirty="0" smtClean="0"/>
              <a:t>HVALA!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68788"/>
            <a:ext cx="9144000" cy="1743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 smtClean="0">
                <a:hlinkClick r:id="rId3"/>
              </a:rPr>
              <a:t>www.cognita.hr</a:t>
            </a:r>
            <a:r>
              <a:rPr lang="hr-HR" sz="2000" dirty="0" smtClean="0"/>
              <a:t>    </a:t>
            </a:r>
            <a:r>
              <a:rPr lang="hr-HR" sz="2000" dirty="0" smtClean="0">
                <a:hlinkClick r:id="rId4"/>
              </a:rPr>
              <a:t>www.edukacija.net</a:t>
            </a:r>
            <a:endParaRPr lang="hr-HR" sz="2000" dirty="0" smtClean="0">
              <a:hlinkClick r:id="rId5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 smtClean="0">
                <a:hlinkClick r:id="rId5"/>
              </a:rPr>
              <a:t>info@cognita.hr</a:t>
            </a:r>
            <a:endParaRPr lang="hr-HR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 smtClean="0">
                <a:hlinkClick r:id="rId6"/>
              </a:rPr>
              <a:t>sasa.dumic@cognita.hr</a:t>
            </a:r>
            <a:endParaRPr lang="hr-HR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 smtClean="0"/>
              <a:t>Tel. +385 1 6558 440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 smtClean="0"/>
              <a:t>Fax. +385 1 6558 400</a:t>
            </a:r>
          </a:p>
        </p:txBody>
      </p:sp>
      <p:pic>
        <p:nvPicPr>
          <p:cNvPr id="35844" name="Picture 4" descr="MCBD20203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3050" y="2312988"/>
            <a:ext cx="36401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E-learning != LMS</a:t>
            </a:r>
            <a:endParaRPr lang="hr-H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46063" y="1628800"/>
          <a:ext cx="87068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2" y="1074738"/>
            <a:ext cx="8897938" cy="637038"/>
          </a:xfrm>
        </p:spPr>
        <p:txBody>
          <a:bodyPr/>
          <a:lstStyle/>
          <a:p>
            <a:pPr eaLnBrk="1" hangingPunct="1"/>
            <a:r>
              <a:rPr lang="hr-HR" sz="3200" dirty="0" smtClean="0"/>
              <a:t>Tradicionalna funkcionalnost LMS-a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998663"/>
            <a:ext cx="8669337" cy="40973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Administracija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Korisnici i grupe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Sadržaji – kurikulumi, tečajevi, lekcije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Virtualni razredi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Planiranje edukacije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Isporuka</a:t>
            </a:r>
            <a:r>
              <a:rPr lang="en-US" sz="2400" dirty="0" smtClean="0"/>
              <a:t> </a:t>
            </a:r>
            <a:r>
              <a:rPr lang="hr-HR" sz="2400" dirty="0" smtClean="0"/>
              <a:t>tečajeva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Evidencija i pra</a:t>
            </a:r>
            <a:r>
              <a:rPr lang="hr-HR" sz="2400" dirty="0" smtClean="0">
                <a:cs typeface="Arial" charset="0"/>
              </a:rPr>
              <a:t>ć</a:t>
            </a:r>
            <a:r>
              <a:rPr lang="hr-HR" sz="2400" dirty="0" smtClean="0"/>
              <a:t>enje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Pristupi, napredak, kompletiranost, ciljevi, rezultati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Suradnja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Diskusijske grupe, poruke, chat, objave...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Testiranje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Izvještavanje</a:t>
            </a:r>
            <a:r>
              <a:rPr lang="en-US" sz="2400" dirty="0" smtClean="0"/>
              <a:t> </a:t>
            </a:r>
            <a:r>
              <a:rPr lang="hr-HR" sz="2400" dirty="0" smtClean="0"/>
              <a:t>i analiza</a:t>
            </a:r>
            <a:endParaRPr lang="hr-H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405" y="963647"/>
            <a:ext cx="8255190" cy="51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2" y="1074738"/>
            <a:ext cx="8897937" cy="637038"/>
          </a:xfrm>
        </p:spPr>
        <p:txBody>
          <a:bodyPr/>
          <a:lstStyle/>
          <a:p>
            <a:pPr eaLnBrk="1" hangingPunct="1"/>
            <a:r>
              <a:rPr lang="hr-HR" dirty="0" smtClean="0"/>
              <a:t>Što nije uloga LMS-a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998663"/>
            <a:ext cx="8669337" cy="4097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Izrada e-tečajeva i drugih sadržaja za učenje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Specijalizirani alati za autoring e-learning sadržaja: Articulate, Composica, Captivate, Lectora,  Camtasia...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Drugi alati: web/HTML editori, Flash, Java...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LCMS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hr-HR" sz="20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hr-HR" sz="2400" dirty="0" smtClean="0"/>
              <a:t>Prijenos online predavanja (webinara)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r-HR" sz="2000" dirty="0" smtClean="0"/>
              <a:t>Cisco Webex, Citrix GoToMeeting, Adobe Connect, Microsoft Lync...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E-learning </a:t>
            </a:r>
            <a:r>
              <a:rPr lang="hr-HR" dirty="0" smtClean="0"/>
              <a:t>tečajevi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Samostalno učenje</a:t>
            </a:r>
          </a:p>
          <a:p>
            <a:r>
              <a:rPr lang="hr-HR" dirty="0" smtClean="0"/>
              <a:t>Mogućnost učenja u bilo koje vrijeme i vlastitim tempom</a:t>
            </a:r>
          </a:p>
          <a:p>
            <a:r>
              <a:rPr lang="hr-HR" dirty="0" smtClean="0"/>
              <a:t>Strukturiranost i slijednost</a:t>
            </a:r>
          </a:p>
          <a:p>
            <a:r>
              <a:rPr lang="hr-HR" dirty="0" smtClean="0"/>
              <a:t>Interaktivnost</a:t>
            </a:r>
          </a:p>
          <a:p>
            <a:r>
              <a:rPr lang="hr-HR" dirty="0" smtClean="0"/>
              <a:t>Multimedija</a:t>
            </a:r>
          </a:p>
          <a:p>
            <a:r>
              <a:rPr lang="hr-HR" dirty="0" smtClean="0"/>
              <a:t>Praćenje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SCORM standard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998664"/>
            <a:ext cx="8669337" cy="40882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Mogućnost da proizvodi različitih proizvođača funkcioniraju zajedno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Funkcioniranje sustava i sadržaja bez obzira na korištenu tehnologiju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Jedinstven način opisivanja sadržaja za učenje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Praćenje i zapisivanje napretka i rezultata edukacije</a:t>
            </a:r>
          </a:p>
          <a:p>
            <a:pPr>
              <a:lnSpc>
                <a:spcPct val="110000"/>
              </a:lnSpc>
            </a:pPr>
            <a:r>
              <a:rPr lang="hr-HR" dirty="0" smtClean="0"/>
              <a:t>Dostupnost, izmjenjivost, trajnost i reupotrebljivost sadržaja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6063" y="1074738"/>
            <a:ext cx="8720516" cy="590289"/>
          </a:xfrm>
        </p:spPr>
        <p:txBody>
          <a:bodyPr/>
          <a:lstStyle/>
          <a:p>
            <a:pPr eaLnBrk="1" hangingPunct="1"/>
            <a:r>
              <a:rPr lang="hr-HR" dirty="0" smtClean="0"/>
              <a:t>Slijednost sadržaja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998663"/>
            <a:ext cx="8669337" cy="418377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Tečajevi su najčešće sastavljeni od lekcija (SCO-ova) u hijerarhijskom </a:t>
            </a:r>
            <a:r>
              <a:rPr lang="hr-HR" dirty="0" smtClean="0"/>
              <a:t>odnosu</a:t>
            </a:r>
          </a:p>
          <a:p>
            <a:r>
              <a:rPr lang="hr-HR" dirty="0" smtClean="0"/>
              <a:t>Autor tečaja definira strukturu i (eventualno) pravila slijednosti, a LMS je zadužen za isporuku ispravnim redoslijedom</a:t>
            </a:r>
            <a:endParaRPr lang="hr-HR" dirty="0" smtClean="0"/>
          </a:p>
          <a:p>
            <a:r>
              <a:rPr lang="hr-HR" dirty="0" smtClean="0"/>
              <a:t>Slijednost </a:t>
            </a:r>
            <a:r>
              <a:rPr lang="hr-HR" dirty="0" smtClean="0"/>
              <a:t>lekcija</a:t>
            </a:r>
          </a:p>
          <a:p>
            <a:pPr lvl="1"/>
            <a:r>
              <a:rPr lang="hr-HR" dirty="0" smtClean="0"/>
              <a:t>Samostalan odabir</a:t>
            </a:r>
          </a:p>
          <a:p>
            <a:pPr lvl="1"/>
            <a:r>
              <a:rPr lang="hr-HR" dirty="0" smtClean="0"/>
              <a:t>Unaprijed definiran redoslijed</a:t>
            </a:r>
          </a:p>
          <a:p>
            <a:pPr lvl="1"/>
            <a:r>
              <a:rPr lang="hr-HR" dirty="0" smtClean="0"/>
              <a:t>Uvjetovana dostupnost lekcija</a:t>
            </a:r>
          </a:p>
          <a:p>
            <a:pPr lvl="1"/>
            <a:r>
              <a:rPr lang="hr-HR" dirty="0" smtClean="0"/>
              <a:t>Adaptivna isporuka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Capsul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psules">
      <a:majorFont>
        <a:latin typeface="Arial Black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8085</TotalTime>
  <Words>1213</Words>
  <Application>Microsoft Office PowerPoint</Application>
  <PresentationFormat>On-screen Show (4:3)</PresentationFormat>
  <Paragraphs>225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Capsules</vt:lpstr>
      <vt:lpstr>Kome i zašto treba LMS?</vt:lpstr>
      <vt:lpstr>Sadržaj</vt:lpstr>
      <vt:lpstr>E-learning != LMS</vt:lpstr>
      <vt:lpstr>Tradicionalna funkcionalnost LMS-a</vt:lpstr>
      <vt:lpstr>Slide 5</vt:lpstr>
      <vt:lpstr>Što nije uloga LMS-a</vt:lpstr>
      <vt:lpstr>E-learning tečajevi</vt:lpstr>
      <vt:lpstr>SCORM standard</vt:lpstr>
      <vt:lpstr>Slijednost sadržaja</vt:lpstr>
      <vt:lpstr>Slide 10</vt:lpstr>
      <vt:lpstr>Praćenje i izvještavanje</vt:lpstr>
      <vt:lpstr>Slide 12</vt:lpstr>
      <vt:lpstr>Kuda ide LMS?</vt:lpstr>
      <vt:lpstr>LCMS</vt:lpstr>
      <vt:lpstr>Znanje organizacije</vt:lpstr>
      <vt:lpstr>(L)KMS sustavi</vt:lpstr>
      <vt:lpstr>Centralizirano učenje vs učenje bilo kad, bilo gdje</vt:lpstr>
      <vt:lpstr>TinCan (xAPI)</vt:lpstr>
      <vt:lpstr>Tin Can API - razine slobode</vt:lpstr>
      <vt:lpstr>Načini korištenja</vt:lpstr>
      <vt:lpstr>Tko koristi LMS i na koji način?</vt:lpstr>
      <vt:lpstr>Projekti online edukacije</vt:lpstr>
      <vt:lpstr>Cilj e-learning edukacije</vt:lpstr>
      <vt:lpstr>Kako postići ciljeve?</vt:lpstr>
      <vt:lpstr>Primjer izvještaja</vt:lpstr>
      <vt:lpstr>HVALA!</vt:lpstr>
    </vt:vector>
  </TitlesOfParts>
  <Company>Cognita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e-Learner prezentacija</dc:title>
  <dc:creator>Saša Dumić</dc:creator>
  <cp:lastModifiedBy>Saša Dumić</cp:lastModifiedBy>
  <cp:revision>608</cp:revision>
  <dcterms:created xsi:type="dcterms:W3CDTF">1997-03-31T20:15:04Z</dcterms:created>
  <dcterms:modified xsi:type="dcterms:W3CDTF">2015-06-15T15:49:45Z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_Type">
    <vt:lpwstr>SP</vt:lpwstr>
  </property>
  <property fmtid="{D5CDD505-2E9C-101B-9397-08002B2CF9AE}" pid="3" name="Buddy_PM_Alias">
    <vt:lpwstr/>
  </property>
  <property fmtid="{D5CDD505-2E9C-101B-9397-08002B2CF9AE}" pid="4" name="Field_Rep_Alias">
    <vt:lpwstr/>
  </property>
  <property fmtid="{D5CDD505-2E9C-101B-9397-08002B2CF9AE}" pid="5" name="Doc_Status">
    <vt:lpwstr>In-Review</vt:lpwstr>
  </property>
  <property fmtid="{D5CDD505-2E9C-101B-9397-08002B2CF9AE}" pid="6" name="Customer_Name">
    <vt:lpwstr/>
  </property>
  <property fmtid="{D5CDD505-2E9C-101B-9397-08002B2CF9AE}" pid="7" name="Audience">
    <vt:lpwstr>Partners - ISV</vt:lpwstr>
  </property>
  <property fmtid="{D5CDD505-2E9C-101B-9397-08002B2CF9AE}" pid="8" name="Customer_Doc_Type">
    <vt:lpwstr>Training Material</vt:lpwstr>
  </property>
  <property fmtid="{D5CDD505-2E9C-101B-9397-08002B2CF9AE}" pid="9" name="Customer_Program">
    <vt:lpwstr>Dev. Partner</vt:lpwstr>
  </property>
</Properties>
</file>