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13"/>
  </p:notesMasterIdLst>
  <p:sldIdLst>
    <p:sldId id="273" r:id="rId2"/>
    <p:sldId id="277" r:id="rId3"/>
    <p:sldId id="274" r:id="rId4"/>
    <p:sldId id="275" r:id="rId5"/>
    <p:sldId id="276" r:id="rId6"/>
    <p:sldId id="278" r:id="rId7"/>
    <p:sldId id="279" r:id="rId8"/>
    <p:sldId id="280" r:id="rId9"/>
    <p:sldId id="281" r:id="rId10"/>
    <p:sldId id="282" r:id="rId11"/>
    <p:sldId id="283" r:id="rId12"/>
  </p:sldIdLst>
  <p:sldSz cx="9144000" cy="6858000" type="screen4x3"/>
  <p:notesSz cx="7099300" cy="10234613"/>
  <p:embeddedFontLst>
    <p:embeddedFont>
      <p:font typeface="Calibri" pitchFamily="34" charset="0"/>
      <p:regular r:id="rId14"/>
      <p:bold r:id="rId15"/>
      <p:italic r:id="rId16"/>
      <p:boldItalic r:id="rId17"/>
    </p:embeddedFont>
  </p:embeddedFontLst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1602" autoAdjust="0"/>
  </p:normalViewPr>
  <p:slideViewPr>
    <p:cSldViewPr>
      <p:cViewPr varScale="1">
        <p:scale>
          <a:sx n="47" d="100"/>
          <a:sy n="47" d="100"/>
        </p:scale>
        <p:origin x="-8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-912" y="-120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137" cy="512222"/>
          </a:xfrm>
          <a:prstGeom prst="rect">
            <a:avLst/>
          </a:prstGeom>
        </p:spPr>
        <p:txBody>
          <a:bodyPr vert="horz" lIns="99040" tIns="49521" rIns="99040" bIns="4952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0506" y="0"/>
            <a:ext cx="3077137" cy="512222"/>
          </a:xfrm>
          <a:prstGeom prst="rect">
            <a:avLst/>
          </a:prstGeom>
        </p:spPr>
        <p:txBody>
          <a:bodyPr vert="horz" lIns="99040" tIns="49521" rIns="99040" bIns="4952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C807CFF0-0100-41A3-AED3-93B9BB14FA3B}" type="datetimeFigureOut">
              <a:rPr lang="sr-Latn-CS"/>
              <a:pPr>
                <a:defRPr/>
              </a:pPr>
              <a:t>30.10.2008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9938"/>
            <a:ext cx="5114925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1" rIns="99040" bIns="49521" rtlCol="0" anchor="ctr"/>
          <a:lstStyle/>
          <a:p>
            <a:pPr lvl="0"/>
            <a:endParaRPr lang="hr-H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599" y="4862015"/>
            <a:ext cx="5680103" cy="4605085"/>
          </a:xfrm>
          <a:prstGeom prst="rect">
            <a:avLst/>
          </a:prstGeom>
        </p:spPr>
        <p:txBody>
          <a:bodyPr vert="horz" lIns="99040" tIns="49521" rIns="99040" bIns="4952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755"/>
            <a:ext cx="3077137" cy="512222"/>
          </a:xfrm>
          <a:prstGeom prst="rect">
            <a:avLst/>
          </a:prstGeom>
        </p:spPr>
        <p:txBody>
          <a:bodyPr vert="horz" lIns="99040" tIns="49521" rIns="99040" bIns="4952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0506" y="9720755"/>
            <a:ext cx="3077137" cy="512222"/>
          </a:xfrm>
          <a:prstGeom prst="rect">
            <a:avLst/>
          </a:prstGeom>
        </p:spPr>
        <p:txBody>
          <a:bodyPr vert="horz" lIns="99040" tIns="49521" rIns="99040" bIns="4952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67014DC8-B048-409B-AAFB-A6D5A0DC9B8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14DC8-B048-409B-AAFB-A6D5A0DC9B8D}" type="slidenum">
              <a:rPr lang="hr-HR" smtClean="0"/>
              <a:pPr>
                <a:defRPr/>
              </a:pPr>
              <a:t>1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14DC8-B048-409B-AAFB-A6D5A0DC9B8D}" type="slidenum">
              <a:rPr lang="hr-HR" smtClean="0"/>
              <a:pPr>
                <a:defRPr/>
              </a:pPr>
              <a:t>4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 Diagonal Corner Rectangle 2"/>
          <p:cNvSpPr/>
          <p:nvPr/>
        </p:nvSpPr>
        <p:spPr>
          <a:xfrm>
            <a:off x="0" y="3643314"/>
            <a:ext cx="4500562" cy="214314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4" name="Round Diagonal Corner Rectangle 3"/>
          <p:cNvSpPr/>
          <p:nvPr/>
        </p:nvSpPr>
        <p:spPr>
          <a:xfrm>
            <a:off x="4500562" y="3643314"/>
            <a:ext cx="928694" cy="214314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5" name="Round Diagonal Corner Rectangle 4"/>
          <p:cNvSpPr/>
          <p:nvPr/>
        </p:nvSpPr>
        <p:spPr>
          <a:xfrm>
            <a:off x="5429256" y="3643314"/>
            <a:ext cx="928694" cy="214314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6" name="Round Diagonal Corner Rectangle 5"/>
          <p:cNvSpPr/>
          <p:nvPr/>
        </p:nvSpPr>
        <p:spPr>
          <a:xfrm>
            <a:off x="6357950" y="3643314"/>
            <a:ext cx="928694" cy="214314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433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8" name="Text Placeholder 2"/>
          <p:cNvSpPr>
            <a:spLocks/>
          </p:cNvSpPr>
          <p:nvPr/>
        </p:nvSpPr>
        <p:spPr bwMode="auto">
          <a:xfrm>
            <a:off x="457200" y="4365625"/>
            <a:ext cx="8229600" cy="1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hr-HR" sz="3200">
              <a:latin typeface="Calibri" pitchFamily="34" charset="0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928802"/>
            <a:ext cx="8229600" cy="1143000"/>
          </a:xfrm>
        </p:spPr>
        <p:txBody>
          <a:bodyPr/>
          <a:lstStyle>
            <a:lvl1pPr>
              <a:defRPr b="1">
                <a:solidFill>
                  <a:srgbClr val="0070C0"/>
                </a:solidFill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r-HR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5500694" y="214290"/>
            <a:ext cx="928694" cy="214314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5" name="Round Diagonal Corner Rectangle 4"/>
          <p:cNvSpPr/>
          <p:nvPr/>
        </p:nvSpPr>
        <p:spPr>
          <a:xfrm>
            <a:off x="6429388" y="214290"/>
            <a:ext cx="928694" cy="214314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6" name="Round Diagonal Corner Rectangle 5"/>
          <p:cNvSpPr/>
          <p:nvPr/>
        </p:nvSpPr>
        <p:spPr>
          <a:xfrm>
            <a:off x="7358082" y="214290"/>
            <a:ext cx="928694" cy="214314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7" name="Round Diagonal Corner Rectangle 6"/>
          <p:cNvSpPr/>
          <p:nvPr/>
        </p:nvSpPr>
        <p:spPr>
          <a:xfrm>
            <a:off x="8215338" y="214290"/>
            <a:ext cx="928694" cy="214314"/>
          </a:xfrm>
          <a:prstGeom prst="round2Diag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857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9" name="Rectangle 8"/>
          <p:cNvSpPr/>
          <p:nvPr/>
        </p:nvSpPr>
        <p:spPr>
          <a:xfrm>
            <a:off x="0" y="6500813"/>
            <a:ext cx="9144000" cy="357187"/>
          </a:xfrm>
          <a:prstGeom prst="rect">
            <a:avLst/>
          </a:prstGeom>
          <a:ln w="3175"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0" name="Rectangle 9"/>
          <p:cNvSpPr/>
          <p:nvPr/>
        </p:nvSpPr>
        <p:spPr>
          <a:xfrm>
            <a:off x="0" y="6500813"/>
            <a:ext cx="428625" cy="3571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1" name="TextBox 10"/>
          <p:cNvSpPr txBox="1"/>
          <p:nvPr/>
        </p:nvSpPr>
        <p:spPr>
          <a:xfrm>
            <a:off x="0" y="6500813"/>
            <a:ext cx="428625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0F4204D-D629-4C60-992D-FE2041460D28}" type="slidenum">
              <a:rPr lang="hr-HR" sz="1400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r-HR" sz="14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625" y="6524625"/>
            <a:ext cx="4643438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100" b="1" dirty="0">
                <a:latin typeface="Calibri" pitchFamily="34" charset="0"/>
                <a:cs typeface="+mn-cs"/>
              </a:rPr>
              <a:t>Energetska sigurnost i kritična infrastruktura, </a:t>
            </a:r>
            <a:endParaRPr lang="en-US" sz="1100" b="1" dirty="0">
              <a:latin typeface="Calibri" pitchFamily="34" charset="0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>
            <a:lvl1pPr>
              <a:defRPr b="1">
                <a:solidFill>
                  <a:srgbClr val="0070C0"/>
                </a:solidFill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525963"/>
          </a:xfrm>
        </p:spPr>
        <p:txBody>
          <a:bodyPr/>
          <a:lstStyle>
            <a:lvl1pPr>
              <a:defRPr>
                <a:solidFill>
                  <a:srgbClr val="0070C0"/>
                </a:solidFill>
                <a:latin typeface="Calibri" pitchFamily="34" charset="0"/>
              </a:defRPr>
            </a:lvl1pPr>
            <a:lvl2pPr>
              <a:buFont typeface="Arial" pitchFamily="34" charset="0"/>
              <a:buChar char="•"/>
              <a:defRPr>
                <a:latin typeface="Calibri" pitchFamily="34" charset="0"/>
              </a:defRPr>
            </a:lvl2pPr>
            <a:lvl3pPr>
              <a:defRPr>
                <a:solidFill>
                  <a:srgbClr val="0070C0"/>
                </a:solidFill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97A9429-A79C-4DF2-986D-4AAD0A1216D2}" type="datetimeFigureOut">
              <a:rPr lang="sr-Latn-CS"/>
              <a:pPr>
                <a:defRPr/>
              </a:pPr>
              <a:t>30.10.2008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1E5E073-767B-4632-8286-EC7ABD5AC93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r-H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zvne\Desktop\budin-export\Untitled.wmv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571639"/>
          </a:xfrm>
        </p:spPr>
        <p:txBody>
          <a:bodyPr/>
          <a:lstStyle/>
          <a:p>
            <a:pPr eaLnBrk="1" hangingPunct="1"/>
            <a:r>
              <a:rPr lang="hr-HR" sz="3600" dirty="0" smtClean="0"/>
              <a:t>Definiranje razvojnih smjernica, metode, alata i parametara za potrebe modeliranja međuzavisne kritične infrastrukture</a:t>
            </a: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785938" y="4714875"/>
            <a:ext cx="54292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2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prof.dr.sc. Slavko Krajcar</a:t>
            </a:r>
            <a:br>
              <a:rPr lang="hr-HR" sz="2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</a:br>
            <a:r>
              <a:rPr lang="hr-HR" sz="2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Luka Lugarić, </a:t>
            </a:r>
            <a:r>
              <a:rPr lang="hr-HR" sz="2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dipl.ing</a:t>
            </a:r>
            <a:r>
              <a:rPr lang="hr-HR" sz="2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.</a:t>
            </a:r>
            <a:endParaRPr lang="hr-HR" sz="280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lang="hr-HR" dirty="0" err="1" smtClean="0"/>
              <a:t>NetLogo</a:t>
            </a:r>
            <a:r>
              <a:rPr lang="hr-HR" dirty="0" smtClean="0"/>
              <a:t> – kratki prikaz</a:t>
            </a:r>
            <a:endParaRPr lang="hr-HR" dirty="0"/>
          </a:p>
        </p:txBody>
      </p:sp>
      <p:pic>
        <p:nvPicPr>
          <p:cNvPr id="4" name="Untitled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14414" y="1393016"/>
            <a:ext cx="6524644" cy="48934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/>
          <a:lstStyle/>
          <a:p>
            <a:r>
              <a:rPr lang="hr-HR" dirty="0" smtClean="0"/>
              <a:t>Daljnje istraživanje</a:t>
            </a:r>
            <a:endParaRPr lang="hr-H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72098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10000"/>
              </a:lnSpc>
            </a:pPr>
            <a:r>
              <a:rPr lang="hr-HR" sz="2800" b="1" dirty="0" smtClean="0">
                <a:solidFill>
                  <a:srgbClr val="FF0000"/>
                </a:solidFill>
              </a:rPr>
              <a:t>Društvena mreža </a:t>
            </a:r>
            <a:r>
              <a:rPr lang="hr-HR" sz="2800" dirty="0" smtClean="0"/>
              <a:t>povezana sa sustavom transporta, a kroz obje mreže putuju materijali i ljudi, zajedno povezani elektroenergetskom i telekomunikacijskom mrežom. </a:t>
            </a:r>
          </a:p>
          <a:p>
            <a:pPr lvl="1">
              <a:lnSpc>
                <a:spcPct val="110000"/>
              </a:lnSpc>
            </a:pPr>
            <a:r>
              <a:rPr lang="hr-HR" sz="2400" dirty="0" smtClean="0"/>
              <a:t>Dulji prekidi uslijed incidenata u infrastrukturnim sustavima?</a:t>
            </a:r>
          </a:p>
          <a:p>
            <a:pPr>
              <a:lnSpc>
                <a:spcPct val="110000"/>
              </a:lnSpc>
            </a:pPr>
            <a:r>
              <a:rPr lang="hr-HR" sz="2800" b="1" dirty="0" smtClean="0">
                <a:solidFill>
                  <a:srgbClr val="FF0000"/>
                </a:solidFill>
              </a:rPr>
              <a:t>Širenja poremećaja </a:t>
            </a:r>
            <a:r>
              <a:rPr lang="hr-HR" sz="2800" dirty="0" smtClean="0"/>
              <a:t>unutar mreže elektroenergetskog, telekomunikacijskog i transportnog sustava uz simuliranje određene autonomije svakog od njih. </a:t>
            </a:r>
          </a:p>
          <a:p>
            <a:pPr lvl="1">
              <a:lnSpc>
                <a:spcPct val="110000"/>
              </a:lnSpc>
            </a:pPr>
            <a:r>
              <a:rPr lang="hr-HR" sz="2400" dirty="0" smtClean="0"/>
              <a:t>Utvrditi da se prekid </a:t>
            </a:r>
            <a:r>
              <a:rPr lang="hr-HR" sz="2400" b="1" dirty="0" smtClean="0">
                <a:solidFill>
                  <a:srgbClr val="FF0000"/>
                </a:solidFill>
              </a:rPr>
              <a:t>dogodio, zašto, te kako</a:t>
            </a:r>
            <a:r>
              <a:rPr lang="hr-HR" sz="2400" dirty="0" smtClean="0">
                <a:solidFill>
                  <a:srgbClr val="FF0000"/>
                </a:solidFill>
              </a:rPr>
              <a:t> </a:t>
            </a:r>
            <a:r>
              <a:rPr lang="hr-HR" sz="2400" b="1" dirty="0" smtClean="0">
                <a:solidFill>
                  <a:srgbClr val="FF0000"/>
                </a:solidFill>
              </a:rPr>
              <a:t>najbrže</a:t>
            </a:r>
            <a:r>
              <a:rPr lang="hr-HR" sz="2400" dirty="0" smtClean="0">
                <a:solidFill>
                  <a:srgbClr val="FF0000"/>
                </a:solidFill>
              </a:rPr>
              <a:t> </a:t>
            </a:r>
            <a:r>
              <a:rPr lang="hr-HR" sz="2400" dirty="0" smtClean="0"/>
              <a:t>osigurati infrastrukturne usluge – kritični korisnici pa svi ostali</a:t>
            </a:r>
          </a:p>
          <a:p>
            <a:pPr>
              <a:lnSpc>
                <a:spcPct val="110000"/>
              </a:lnSpc>
            </a:pPr>
            <a:r>
              <a:rPr lang="hr-HR" sz="2800" b="1" dirty="0" smtClean="0">
                <a:solidFill>
                  <a:srgbClr val="FF0000"/>
                </a:solidFill>
              </a:rPr>
              <a:t>Povećati vjerojatnost nastavka funkcioniranja</a:t>
            </a:r>
            <a:r>
              <a:rPr lang="hr-HR" sz="2800" dirty="0" smtClean="0"/>
              <a:t> kritičnih funkcija društva u slučaju nepredviđenog poremećaja rada infrastrukturnih sustava.</a:t>
            </a:r>
            <a:endParaRPr lang="hr-H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/>
          <a:lstStyle/>
          <a:p>
            <a:r>
              <a:rPr lang="hr-HR" dirty="0" smtClean="0"/>
              <a:t>Vitalni sektori, proizvodi i usluge</a:t>
            </a:r>
            <a:endParaRPr lang="hr-H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954591"/>
          </a:xfrm>
        </p:spPr>
        <p:txBody>
          <a:bodyPr>
            <a:normAutofit fontScale="85000" lnSpcReduction="20000"/>
          </a:bodyPr>
          <a:lstStyle/>
          <a:p>
            <a:r>
              <a:rPr lang="hr-HR" dirty="0" smtClean="0"/>
              <a:t>Energija (električna, prirodni plin, nafta)</a:t>
            </a:r>
          </a:p>
          <a:p>
            <a:r>
              <a:rPr lang="hr-HR" dirty="0" smtClean="0"/>
              <a:t>Telekomunikacija (fiksne, mobilne, radio, </a:t>
            </a:r>
            <a:r>
              <a:rPr lang="hr-HR" dirty="0" err="1" smtClean="0"/>
              <a:t>sat...</a:t>
            </a:r>
            <a:r>
              <a:rPr lang="hr-HR" dirty="0" smtClean="0"/>
              <a:t>.)</a:t>
            </a:r>
          </a:p>
          <a:p>
            <a:r>
              <a:rPr lang="hr-HR" dirty="0" smtClean="0"/>
              <a:t>Pitka voda (distribucija)</a:t>
            </a:r>
          </a:p>
          <a:p>
            <a:r>
              <a:rPr lang="hr-HR" dirty="0" smtClean="0"/>
              <a:t>Hrana (proizvodnja i dobava)</a:t>
            </a:r>
          </a:p>
          <a:p>
            <a:r>
              <a:rPr lang="hr-HR" dirty="0" smtClean="0"/>
              <a:t>Zdravstvo</a:t>
            </a:r>
          </a:p>
          <a:p>
            <a:r>
              <a:rPr lang="hr-HR" dirty="0" smtClean="0"/>
              <a:t>Financijski sustav (privatni, državni)</a:t>
            </a:r>
          </a:p>
          <a:p>
            <a:r>
              <a:rPr lang="hr-HR" dirty="0" smtClean="0"/>
              <a:t>Površinske vode (kvaliteta, količina)</a:t>
            </a:r>
          </a:p>
          <a:p>
            <a:r>
              <a:rPr lang="hr-HR" dirty="0" smtClean="0"/>
              <a:t>Javni red i sigurnost</a:t>
            </a:r>
          </a:p>
          <a:p>
            <a:r>
              <a:rPr lang="hr-HR" dirty="0" smtClean="0"/>
              <a:t>Pravni sustav</a:t>
            </a:r>
          </a:p>
          <a:p>
            <a:r>
              <a:rPr lang="hr-HR" dirty="0" smtClean="0"/>
              <a:t>Administracija (diplomacija, javni servisi, oružane snage, javna uprava)</a:t>
            </a:r>
          </a:p>
          <a:p>
            <a:r>
              <a:rPr lang="hr-HR" dirty="0" smtClean="0"/>
              <a:t>Transport (cestovni, željezni,</a:t>
            </a:r>
            <a:r>
              <a:rPr lang="hr-HR" dirty="0" err="1" smtClean="0"/>
              <a:t>..</a:t>
            </a:r>
            <a:r>
              <a:rPr lang="hr-HR" dirty="0" smtClean="0"/>
              <a:t>.)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Koji problem promatramo?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811715"/>
          </a:xfrm>
        </p:spPr>
        <p:txBody>
          <a:bodyPr>
            <a:normAutofit fontScale="92500" lnSpcReduction="10000"/>
          </a:bodyPr>
          <a:lstStyle/>
          <a:p>
            <a:r>
              <a:rPr lang="hr-HR" dirty="0" smtClean="0"/>
              <a:t>Kritična infrastruktura izrazito kompleksan sustav</a:t>
            </a:r>
          </a:p>
          <a:p>
            <a:r>
              <a:rPr lang="hr-HR" dirty="0" smtClean="0"/>
              <a:t>Teško formalizirati u model, ali neophodno za računalne analize</a:t>
            </a:r>
          </a:p>
          <a:p>
            <a:r>
              <a:rPr lang="hr-HR" dirty="0" smtClean="0"/>
              <a:t>Sadašnji modeli – kombinacija matematičkih i konceptualnih modela</a:t>
            </a:r>
          </a:p>
          <a:p>
            <a:pPr lvl="1">
              <a:lnSpc>
                <a:spcPct val="110000"/>
              </a:lnSpc>
            </a:pPr>
            <a:r>
              <a:rPr lang="hr-HR" dirty="0" smtClean="0"/>
              <a:t>Modeliranje koncepata na računalu</a:t>
            </a:r>
          </a:p>
          <a:p>
            <a:pPr lvl="1"/>
            <a:r>
              <a:rPr lang="hr-HR" dirty="0" err="1" smtClean="0"/>
              <a:t>Zanemarenja</a:t>
            </a:r>
            <a:endParaRPr lang="hr-HR" dirty="0" smtClean="0"/>
          </a:p>
          <a:p>
            <a:pPr lvl="1"/>
            <a:r>
              <a:rPr lang="hr-HR" dirty="0" smtClean="0"/>
              <a:t>Ljudski faktor</a:t>
            </a:r>
          </a:p>
          <a:p>
            <a:r>
              <a:rPr lang="hr-HR" dirty="0" smtClean="0"/>
              <a:t>Sigurnosno upravljanje kritičnom infrastrukturom kao kompleksnim sustavom?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txBody>
          <a:bodyPr/>
          <a:lstStyle/>
          <a:p>
            <a:r>
              <a:rPr lang="hr-HR" dirty="0" smtClean="0"/>
              <a:t>Kompleksni sustavi</a:t>
            </a:r>
            <a:endParaRPr lang="hr-HR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>
          <a:xfrm>
            <a:off x="457200" y="4071942"/>
            <a:ext cx="8229600" cy="231138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hr-HR" dirty="0" smtClean="0"/>
              <a:t>Mnogo malih dijelova, jednostavna pravila međudjelovanja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hr-HR" dirty="0" smtClean="0"/>
              <a:t>Sinergija -&gt; Preteško za klasične znanstvene metode</a:t>
            </a:r>
          </a:p>
          <a:p>
            <a:pPr lvl="1">
              <a:lnSpc>
                <a:spcPct val="120000"/>
              </a:lnSpc>
            </a:pPr>
            <a:r>
              <a:rPr lang="hr-HR" dirty="0" smtClean="0"/>
              <a:t> Potresi, poplave, odroni, požari, epidemije, revolucije</a:t>
            </a:r>
          </a:p>
          <a:p>
            <a:pPr>
              <a:lnSpc>
                <a:spcPct val="120000"/>
              </a:lnSpc>
            </a:pPr>
            <a:r>
              <a:rPr lang="hr-HR" dirty="0" smtClean="0"/>
              <a:t>Težnja padajuće entropije –&gt; kritično sanje -&gt; </a:t>
            </a:r>
            <a:br>
              <a:rPr lang="hr-HR" dirty="0" smtClean="0"/>
            </a:br>
            <a:r>
              <a:rPr lang="hr-HR" dirty="0" smtClean="0"/>
              <a:t>-&gt; “</a:t>
            </a:r>
            <a:r>
              <a:rPr lang="hr-HR" dirty="0" err="1" smtClean="0"/>
              <a:t>kaskadiranje</a:t>
            </a:r>
            <a:r>
              <a:rPr lang="hr-HR" dirty="0" smtClean="0"/>
              <a:t> poremećaja”</a:t>
            </a:r>
            <a:endParaRPr lang="hr-HR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285860"/>
            <a:ext cx="791262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Explosion 1 19"/>
          <p:cNvSpPr/>
          <p:nvPr/>
        </p:nvSpPr>
        <p:spPr>
          <a:xfrm>
            <a:off x="6572264" y="2571744"/>
            <a:ext cx="571504" cy="571504"/>
          </a:xfrm>
          <a:prstGeom prst="irregularSeal1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0" grpId="0" animBg="1"/>
      <p:bldP spid="2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Otvorena pitanja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811715"/>
          </a:xfrm>
        </p:spPr>
        <p:txBody>
          <a:bodyPr>
            <a:normAutofit fontScale="77500" lnSpcReduction="20000"/>
          </a:bodyPr>
          <a:lstStyle/>
          <a:p>
            <a:pPr lvl="0">
              <a:lnSpc>
                <a:spcPct val="120000"/>
              </a:lnSpc>
            </a:pPr>
            <a:r>
              <a:rPr lang="hr-HR" dirty="0" smtClean="0"/>
              <a:t>Kako mali početni događaji </a:t>
            </a:r>
            <a:r>
              <a:rPr lang="hr-HR" dirty="0" err="1" smtClean="0"/>
              <a:t>kaskadiraju</a:t>
            </a:r>
            <a:r>
              <a:rPr lang="hr-HR" dirty="0" smtClean="0"/>
              <a:t> u velike prekide rada infrastrukture?</a:t>
            </a:r>
          </a:p>
          <a:p>
            <a:pPr lvl="1">
              <a:lnSpc>
                <a:spcPct val="120000"/>
              </a:lnSpc>
            </a:pPr>
            <a:r>
              <a:rPr lang="hr-HR" dirty="0" smtClean="0"/>
              <a:t>Identifikacija kritičnih točaka sustava i zaštita?</a:t>
            </a:r>
          </a:p>
          <a:p>
            <a:pPr lvl="1">
              <a:lnSpc>
                <a:spcPct val="120000"/>
              </a:lnSpc>
            </a:pPr>
            <a:r>
              <a:rPr lang="hr-HR" dirty="0" smtClean="0"/>
              <a:t>Kako struktura utječe na stabilnost mreže?</a:t>
            </a:r>
          </a:p>
          <a:p>
            <a:pPr lvl="1">
              <a:lnSpc>
                <a:spcPct val="120000"/>
              </a:lnSpc>
            </a:pPr>
            <a:r>
              <a:rPr lang="hr-HR" dirty="0" smtClean="0"/>
              <a:t>Poboljšanja indikatora stanja infrastrukture?</a:t>
            </a:r>
          </a:p>
          <a:p>
            <a:pPr lvl="1">
              <a:lnSpc>
                <a:spcPct val="120000"/>
              </a:lnSpc>
            </a:pPr>
            <a:r>
              <a:rPr lang="hr-HR" dirty="0" smtClean="0"/>
              <a:t>Kako simulacijama mreža istražiti neželjene posljedice promjena u sustavu?</a:t>
            </a:r>
          </a:p>
          <a:p>
            <a:pPr>
              <a:lnSpc>
                <a:spcPct val="120000"/>
              </a:lnSpc>
            </a:pPr>
            <a:r>
              <a:rPr lang="hr-HR" dirty="0" smtClean="0"/>
              <a:t>Zajedničke značajke infrastrukturnih mreža </a:t>
            </a:r>
            <a:r>
              <a:rPr lang="hr-HR" dirty="0" err="1" smtClean="0"/>
              <a:t>primijenjive</a:t>
            </a:r>
            <a:r>
              <a:rPr lang="hr-HR" dirty="0" smtClean="0"/>
              <a:t> na više sustava kako bi se spriječilo (</a:t>
            </a:r>
            <a:r>
              <a:rPr lang="hr-HR" dirty="0" err="1" smtClean="0"/>
              <a:t>pre</a:t>
            </a:r>
            <a:r>
              <a:rPr lang="hr-HR" dirty="0" smtClean="0"/>
              <a:t>)detaljno istraživanje?</a:t>
            </a:r>
          </a:p>
          <a:p>
            <a:pPr>
              <a:lnSpc>
                <a:spcPct val="120000"/>
              </a:lnSpc>
            </a:pPr>
            <a:r>
              <a:rPr lang="hr-HR" dirty="0" smtClean="0"/>
              <a:t>Ugrađena otpornost (n-1)</a:t>
            </a:r>
            <a:r>
              <a:rPr lang="hr-HR" dirty="0" err="1" smtClean="0"/>
              <a:t>..</a:t>
            </a:r>
            <a:r>
              <a:rPr lang="hr-HR" dirty="0" smtClean="0"/>
              <a:t>. što je s (n-k)?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txBody>
          <a:bodyPr/>
          <a:lstStyle/>
          <a:p>
            <a:r>
              <a:rPr lang="hr-HR" sz="4000" dirty="0" smtClean="0"/>
              <a:t>Grupiranje istraživačkih područja</a:t>
            </a:r>
            <a:endParaRPr lang="hr-HR" sz="4000" dirty="0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37889" name="Object 1"/>
          <p:cNvGraphicFramePr>
            <a:graphicFrameLocks noChangeAspect="1"/>
          </p:cNvGraphicFramePr>
          <p:nvPr/>
        </p:nvGraphicFramePr>
        <p:xfrm>
          <a:off x="214281" y="1142984"/>
          <a:ext cx="8643999" cy="5286412"/>
        </p:xfrm>
        <a:graphic>
          <a:graphicData uri="http://schemas.openxmlformats.org/presentationml/2006/ole">
            <p:oleObj spid="_x0000_s37889" name="Visio" r:id="rId3" imgW="7036642" imgH="4678545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Kompleksna adaptivna mreža</a:t>
            </a:r>
            <a:endParaRPr lang="hr-HR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643050"/>
            <a:ext cx="4143404" cy="4725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/>
          <a:lstStyle/>
          <a:p>
            <a:r>
              <a:rPr lang="hr-HR" dirty="0" smtClean="0"/>
              <a:t>Odabir metode</a:t>
            </a:r>
            <a:endParaRPr lang="hr-H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14282" y="1071546"/>
          <a:ext cx="8643997" cy="5506842"/>
        </p:xfrm>
        <a:graphic>
          <a:graphicData uri="http://schemas.openxmlformats.org/drawingml/2006/table">
            <a:tbl>
              <a:tblPr/>
              <a:tblGrid>
                <a:gridCol w="2143140"/>
                <a:gridCol w="1073115"/>
                <a:gridCol w="746064"/>
                <a:gridCol w="746064"/>
                <a:gridCol w="857890"/>
                <a:gridCol w="857890"/>
                <a:gridCol w="1109917"/>
                <a:gridCol w="1109917"/>
              </a:tblGrid>
              <a:tr h="196272"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latin typeface="Calibri"/>
                          <a:ea typeface="Times New Roman"/>
                        </a:rPr>
                        <a:t>Simulacijska metoda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7"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>
                          <a:latin typeface="Calibri"/>
                          <a:ea typeface="Times New Roman"/>
                        </a:rPr>
                        <a:t>Evaluacijski ključ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474407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Fokus modeliranja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 vert="vert27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Strategija oblikovanja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 vert="vert27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Tipovi međuzavisnosti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 vert="vert27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Tipovi događaja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 vert="vert27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Niz povezanih događaja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 vert="vert27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Potrebni podatci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 vert="vert27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Područje promatranja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 vert="vert27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74464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Idealna metoda</a:t>
                      </a:r>
                      <a:endParaRPr lang="hr-HR" sz="1800" dirty="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a,b,c,d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a,b,c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a,b,c,d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a,b,c,d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174464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Agentsko modeliranje</a:t>
                      </a:r>
                      <a:endParaRPr lang="hr-HR" sz="1800" dirty="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a,b,c,d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a,b,c,d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a,b,c,d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464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Dinamički sustavi</a:t>
                      </a:r>
                      <a:endParaRPr lang="hr-HR" sz="1800" dirty="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464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Hibridno modeliranje sustava</a:t>
                      </a:r>
                      <a:endParaRPr lang="hr-HR" sz="1800" dirty="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a,b,c,d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464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Modeliranje ulaza i izlaza</a:t>
                      </a:r>
                      <a:endParaRPr lang="hr-HR" sz="1800" dirty="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27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Hijerarhijsko holografsko modeliranje</a:t>
                      </a:r>
                      <a:endParaRPr lang="hr-HR" sz="1800" dirty="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a,c,d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464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Metoda kritičnog puta</a:t>
                      </a:r>
                      <a:endParaRPr lang="hr-HR" sz="1800" dirty="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a,b,c,d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464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Arhitektura visoke razine</a:t>
                      </a:r>
                      <a:endParaRPr lang="hr-HR" sz="1800" dirty="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a,b,c,d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a,b,c,d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a,b,c,d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b,c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464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Petrijeve</a:t>
                      </a:r>
                      <a:r>
                        <a:rPr lang="hr-H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mreže</a:t>
                      </a:r>
                      <a:endParaRPr lang="hr-HR" sz="1800" dirty="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a,c,d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a,c,d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a,b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b,d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634">
                <a:tc>
                  <a:txBody>
                    <a:bodyPr/>
                    <a:lstStyle/>
                    <a:p>
                      <a:pPr indent="0"/>
                      <a:endParaRPr lang="hr-HR" sz="1400">
                        <a:latin typeface="Times New Roman"/>
                      </a:endParaRPr>
                    </a:p>
                  </a:txBody>
                  <a:tcPr marL="33546" marR="33546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/>
                      <a:endParaRPr lang="hr-HR" sz="1400">
                        <a:latin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/>
                      <a:endParaRPr lang="hr-HR" sz="1400">
                        <a:latin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/>
                      <a:endParaRPr lang="hr-HR" sz="1400">
                        <a:latin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/>
                      <a:endParaRPr lang="hr-HR" sz="1400">
                        <a:latin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/>
                      <a:endParaRPr lang="hr-HR" sz="1400">
                        <a:latin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/>
                      <a:endParaRPr lang="hr-HR" sz="1400">
                        <a:latin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/>
                      <a:endParaRPr lang="hr-HR" sz="1400">
                        <a:latin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27">
                <a:tc>
                  <a:txBody>
                    <a:bodyPr/>
                    <a:lstStyle/>
                    <a:p>
                      <a:pPr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Analiza međuzavisnosti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Sinteza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Fizička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Incidenti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Kaskadirajući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Visoki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Procjena ranjivosti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348927">
                <a:tc>
                  <a:txBody>
                    <a:bodyPr/>
                    <a:lstStyle/>
                    <a:p>
                      <a:pPr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Sistemska analiza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Analiza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Cyber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Napadi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Eskalirajući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Niski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Analiza kvara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348927">
                <a:tc>
                  <a:txBody>
                    <a:bodyPr/>
                    <a:lstStyle/>
                    <a:p>
                      <a:pPr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/>
                      <a:endParaRPr lang="hr-HR" sz="1400">
                        <a:latin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/>
                      <a:endParaRPr lang="hr-HR" sz="1400">
                        <a:latin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Geografska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Kvarovi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Zajednički uzrok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/>
                      <a:endParaRPr lang="hr-HR" sz="1400">
                        <a:latin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Mitigacija/ prevencija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348927">
                <a:tc>
                  <a:txBody>
                    <a:bodyPr/>
                    <a:lstStyle/>
                    <a:p>
                      <a:pPr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d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/>
                      <a:endParaRPr lang="hr-HR" sz="1400">
                        <a:latin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/>
                      <a:endParaRPr lang="hr-HR" sz="1400">
                        <a:latin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Logička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/>
                      <a:endParaRPr lang="hr-HR" sz="1400">
                        <a:latin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Ograničeni</a:t>
                      </a:r>
                      <a:endParaRPr lang="hr-HR" sz="160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/>
                      <a:endParaRPr lang="hr-HR" sz="1400">
                        <a:latin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Analiza informacija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33546" marR="33546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/>
          <a:lstStyle/>
          <a:p>
            <a:r>
              <a:rPr lang="hr-HR" dirty="0" smtClean="0"/>
              <a:t>Odabir alata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45452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hr-HR" dirty="0" smtClean="0"/>
              <a:t>Desetci alata različitih složenosti i mogućnosti</a:t>
            </a:r>
          </a:p>
          <a:p>
            <a:pPr>
              <a:lnSpc>
                <a:spcPct val="110000"/>
              </a:lnSpc>
            </a:pPr>
            <a:r>
              <a:rPr lang="hr-HR" dirty="0" smtClean="0"/>
              <a:t>Presjek literature, svjetskih iskustava i aktualnih projekata, odabir:</a:t>
            </a:r>
          </a:p>
          <a:p>
            <a:pPr lvl="1">
              <a:lnSpc>
                <a:spcPct val="110000"/>
              </a:lnSpc>
            </a:pPr>
            <a:r>
              <a:rPr lang="hr-HR" dirty="0" smtClean="0"/>
              <a:t>MASON; </a:t>
            </a:r>
            <a:r>
              <a:rPr lang="hr-HR" dirty="0" err="1" smtClean="0"/>
              <a:t>Repast</a:t>
            </a:r>
            <a:r>
              <a:rPr lang="hr-HR" dirty="0" smtClean="0"/>
              <a:t> </a:t>
            </a:r>
            <a:r>
              <a:rPr lang="hr-HR" dirty="0" err="1" smtClean="0"/>
              <a:t>Symphony</a:t>
            </a:r>
            <a:r>
              <a:rPr lang="hr-HR" dirty="0" smtClean="0"/>
              <a:t>; </a:t>
            </a:r>
            <a:r>
              <a:rPr lang="hr-HR" dirty="0" err="1" smtClean="0"/>
              <a:t>Swarm</a:t>
            </a:r>
            <a:r>
              <a:rPr lang="hr-HR" dirty="0" smtClean="0"/>
              <a:t> (Java); </a:t>
            </a:r>
            <a:br>
              <a:rPr lang="hr-HR" dirty="0" smtClean="0"/>
            </a:br>
            <a:r>
              <a:rPr lang="hr-HR" dirty="0" err="1" smtClean="0"/>
              <a:t>Swarm</a:t>
            </a:r>
            <a:r>
              <a:rPr lang="hr-HR" dirty="0" smtClean="0"/>
              <a:t> (C); </a:t>
            </a:r>
            <a:r>
              <a:rPr lang="hr-HR" dirty="0" err="1" smtClean="0"/>
              <a:t>NetLogo</a:t>
            </a:r>
            <a:endParaRPr lang="hr-HR" dirty="0" smtClean="0"/>
          </a:p>
          <a:p>
            <a:pPr lvl="0">
              <a:lnSpc>
                <a:spcPct val="110000"/>
              </a:lnSpc>
            </a:pPr>
            <a:r>
              <a:rPr lang="hr-HR" dirty="0" smtClean="0"/>
              <a:t>Kriteriji</a:t>
            </a:r>
          </a:p>
          <a:p>
            <a:pPr lvl="1">
              <a:lnSpc>
                <a:spcPct val="110000"/>
              </a:lnSpc>
            </a:pPr>
            <a:r>
              <a:rPr lang="hr-HR" dirty="0" smtClean="0"/>
              <a:t>Brzina izvođenja,</a:t>
            </a:r>
          </a:p>
          <a:p>
            <a:pPr lvl="1">
              <a:lnSpc>
                <a:spcPct val="110000"/>
              </a:lnSpc>
            </a:pPr>
            <a:r>
              <a:rPr lang="hr-HR" dirty="0" smtClean="0"/>
              <a:t>sadašnje mogućnosti i </a:t>
            </a:r>
          </a:p>
          <a:p>
            <a:pPr lvl="1">
              <a:lnSpc>
                <a:spcPct val="110000"/>
              </a:lnSpc>
            </a:pPr>
            <a:r>
              <a:rPr lang="hr-HR" dirty="0" smtClean="0"/>
              <a:t>razvojna perspektiva.</a:t>
            </a:r>
          </a:p>
          <a:p>
            <a:pPr>
              <a:lnSpc>
                <a:spcPct val="110000"/>
              </a:lnSpc>
            </a:pPr>
            <a:endParaRPr lang="hr-HR" dirty="0"/>
          </a:p>
        </p:txBody>
      </p:sp>
      <p:sp>
        <p:nvSpPr>
          <p:cNvPr id="4" name="Oval 3"/>
          <p:cNvSpPr/>
          <p:nvPr/>
        </p:nvSpPr>
        <p:spPr>
          <a:xfrm>
            <a:off x="2714612" y="3929066"/>
            <a:ext cx="1428760" cy="4286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3_elpos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_elpos_templat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prezentacija-brodarskiinstitut2</Template>
  <TotalTime>1283</TotalTime>
  <Words>508</Words>
  <Application>Microsoft Office PowerPoint</Application>
  <PresentationFormat>On-screen Show (4:3)</PresentationFormat>
  <Paragraphs>161</Paragraphs>
  <Slides>11</Slides>
  <Notes>2</Notes>
  <HiddenSlides>0</HiddenSlides>
  <MMClips>1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3_elpos_template</vt:lpstr>
      <vt:lpstr>Visio</vt:lpstr>
      <vt:lpstr>Definiranje razvojnih smjernica, metode, alata i parametara za potrebe modeliranja međuzavisne kritične infrastrukture</vt:lpstr>
      <vt:lpstr>Vitalni sektori, proizvodi i usluge</vt:lpstr>
      <vt:lpstr>Koji problem promatramo?</vt:lpstr>
      <vt:lpstr>Kompleksni sustavi</vt:lpstr>
      <vt:lpstr>Otvorena pitanja</vt:lpstr>
      <vt:lpstr>Grupiranje istraživačkih područja</vt:lpstr>
      <vt:lpstr>Kompleksna adaptivna mreža</vt:lpstr>
      <vt:lpstr>Odabir metode</vt:lpstr>
      <vt:lpstr>Odabir alata</vt:lpstr>
      <vt:lpstr>NetLogo – kratki prikaz</vt:lpstr>
      <vt:lpstr>Daljnje istraživanje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Odabir metode</dc:title>
  <dc:creator>Luka</dc:creator>
  <cp:lastModifiedBy>Luka</cp:lastModifiedBy>
  <cp:revision>134</cp:revision>
  <dcterms:created xsi:type="dcterms:W3CDTF">2008-10-13T15:30:22Z</dcterms:created>
  <dcterms:modified xsi:type="dcterms:W3CDTF">2008-10-30T16:16:08Z</dcterms:modified>
</cp:coreProperties>
</file>