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1"/>
  </p:notesMasterIdLst>
  <p:sldIdLst>
    <p:sldId id="273" r:id="rId2"/>
    <p:sldId id="272" r:id="rId3"/>
    <p:sldId id="267" r:id="rId4"/>
    <p:sldId id="282" r:id="rId5"/>
    <p:sldId id="266" r:id="rId6"/>
    <p:sldId id="269" r:id="rId7"/>
    <p:sldId id="268" r:id="rId8"/>
    <p:sldId id="274" r:id="rId9"/>
    <p:sldId id="270" r:id="rId10"/>
    <p:sldId id="277" r:id="rId11"/>
    <p:sldId id="280" r:id="rId12"/>
    <p:sldId id="279" r:id="rId13"/>
    <p:sldId id="281" r:id="rId14"/>
    <p:sldId id="283" r:id="rId15"/>
    <p:sldId id="285" r:id="rId16"/>
    <p:sldId id="284" r:id="rId17"/>
    <p:sldId id="286" r:id="rId18"/>
    <p:sldId id="275" r:id="rId19"/>
    <p:sldId id="276" r:id="rId20"/>
  </p:sldIdLst>
  <p:sldSz cx="9144000" cy="6858000" type="screen4x3"/>
  <p:notesSz cx="7099300" cy="10234613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84385" autoAdjust="0"/>
  </p:normalViewPr>
  <p:slideViewPr>
    <p:cSldViewPr>
      <p:cViewPr>
        <p:scale>
          <a:sx n="60" d="100"/>
          <a:sy n="60" d="100"/>
        </p:scale>
        <p:origin x="-117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76E07C7-FD2B-4966-9133-26E80A8E004B}" type="datetimeFigureOut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050EE89-FE8C-465D-B849-363491FA8AC8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Inicijatori:</a:t>
            </a:r>
          </a:p>
          <a:p>
            <a:r>
              <a:rPr lang="hr-HR" dirty="0" smtClean="0"/>
              <a:t>Prekid napajanja goriva.</a:t>
            </a:r>
          </a:p>
          <a:p>
            <a:r>
              <a:rPr lang="hr-HR" dirty="0" smtClean="0"/>
              <a:t>Uništavanje posebno važnih transformatora u prijenosnom sustavu.</a:t>
            </a:r>
          </a:p>
          <a:p>
            <a:r>
              <a:rPr lang="hr-HR" dirty="0" smtClean="0"/>
              <a:t>Poremećaj</a:t>
            </a:r>
            <a:r>
              <a:rPr lang="hr-HR" baseline="0" dirty="0" smtClean="0"/>
              <a:t> u radu komunikacije SCADA-e ili </a:t>
            </a:r>
            <a:r>
              <a:rPr lang="hr-HR" baseline="0" dirty="0" err="1" smtClean="0"/>
              <a:t>softwearski</a:t>
            </a:r>
            <a:r>
              <a:rPr lang="hr-HR" baseline="0" dirty="0" smtClean="0"/>
              <a:t> problemi u radu.</a:t>
            </a:r>
          </a:p>
          <a:p>
            <a:r>
              <a:rPr lang="hr-HR" baseline="0" dirty="0" smtClean="0"/>
              <a:t>Prekid značajne dalekovodne veze.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>
              <a:defRPr/>
            </a:pPr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  <a:p>
            <a:pPr defTabSz="990478">
              <a:defRPr/>
            </a:pPr>
            <a:r>
              <a:rPr lang="hr-HR" baseline="0" dirty="0" smtClean="0"/>
              <a:t>-oko centara povezanosti</a:t>
            </a:r>
            <a:endParaRPr lang="hr-H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  <a:p>
            <a:r>
              <a:rPr lang="hr-HR" baseline="0" dirty="0" smtClean="0"/>
              <a:t>-oko centara povezanosti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  <a:p>
            <a:r>
              <a:rPr lang="hr-HR" baseline="0" dirty="0" smtClean="0"/>
              <a:t>-oko centara povezanosti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  <a:p>
            <a:r>
              <a:rPr lang="hr-HR" baseline="0" dirty="0" smtClean="0"/>
              <a:t>-oko centara povezanosti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  <a:p>
            <a:r>
              <a:rPr lang="hr-HR" baseline="0" dirty="0" smtClean="0"/>
              <a:t>-oko centara povezanosti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13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>
              <a:defRPr/>
            </a:pPr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  <a:p>
            <a:pPr defTabSz="990478">
              <a:defRPr/>
            </a:pPr>
            <a:r>
              <a:rPr lang="hr-HR" baseline="0" dirty="0" smtClean="0"/>
              <a:t>-oko centara povezanosti</a:t>
            </a:r>
            <a:endParaRPr lang="hr-H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17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>
              <a:defRPr/>
            </a:pPr>
            <a:r>
              <a:rPr lang="hr-HR" baseline="0" dirty="0" smtClean="0"/>
              <a:t>-oko centara povezanosti</a:t>
            </a:r>
            <a:endParaRPr lang="hr-HR" dirty="0" smtClean="0"/>
          </a:p>
          <a:p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-oko centara obilaska</a:t>
            </a:r>
            <a:r>
              <a:rPr lang="hr-HR" baseline="0" dirty="0" smtClean="0"/>
              <a:t> mreže</a:t>
            </a:r>
            <a:r>
              <a:rPr lang="hr-HR" dirty="0" smtClean="0"/>
              <a:t>:</a:t>
            </a:r>
            <a:r>
              <a:rPr lang="hr-HR" baseline="0" dirty="0" smtClean="0"/>
              <a:t> pravokutnik je minimalni, a romb maksimalni radijus</a:t>
            </a:r>
          </a:p>
          <a:p>
            <a:r>
              <a:rPr lang="hr-HR" baseline="0" dirty="0" smtClean="0"/>
              <a:t>-oko centara povezanosti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0EE89-FE8C-465D-B849-363491FA8AC8}" type="slidenum">
              <a:rPr lang="hr-HR" smtClean="0"/>
              <a:pPr/>
              <a:t>19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75DE2-D49A-43B4-8652-1BF8339E83C9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9D10-EB3D-4EC1-816A-A85BDBF16ABD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2419B-9BE1-4116-874C-2C061150DC1D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094C-2BE2-4828-8BE3-51CA2FBB9E0F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9EB2-AECE-42B2-B6D6-25666995563B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B05A-1C6D-481C-A8D7-D877C6D4BDF9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BF820-7AE1-43CE-8E0E-A9829683C6D6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66441-35AC-4999-BC4A-5098F07B5CF7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468C-171B-4F06-B069-E9548B1A24EB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1AC1-BF61-4692-A507-77FC39E6AA7F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022D735-FDB0-47E9-A67E-73BB1827F0C2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1CEC08-E4AC-4BC4-893B-9A2A058F2043}" type="datetime1">
              <a:rPr lang="sr-Latn-CS" smtClean="0"/>
              <a:pPr/>
              <a:t>29.10.2008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0B91DAE-500A-4BC9-9849-8A072E6C6AD2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184408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Optimiranje</a:t>
            </a:r>
            <a:r>
              <a:rPr lang="en-US" dirty="0" smtClean="0"/>
              <a:t> </a:t>
            </a:r>
            <a:r>
              <a:rPr lang="en-US" dirty="0" err="1" smtClean="0"/>
              <a:t>strategije</a:t>
            </a:r>
            <a:r>
              <a:rPr lang="en-US" dirty="0" smtClean="0"/>
              <a:t> </a:t>
            </a:r>
            <a:r>
              <a:rPr lang="en-US" dirty="0" err="1" smtClean="0"/>
              <a:t>smanjivanja</a:t>
            </a:r>
            <a:r>
              <a:rPr lang="en-US" dirty="0" smtClean="0"/>
              <a:t> </a:t>
            </a:r>
            <a:r>
              <a:rPr lang="en-US" dirty="0" err="1" smtClean="0"/>
              <a:t>ranjivosti</a:t>
            </a:r>
            <a:r>
              <a:rPr lang="en-US" dirty="0" smtClean="0"/>
              <a:t> </a:t>
            </a:r>
            <a:r>
              <a:rPr lang="en-US" dirty="0" err="1" smtClean="0"/>
              <a:t>kritične</a:t>
            </a:r>
            <a:r>
              <a:rPr lang="en-US" dirty="0" smtClean="0"/>
              <a:t> </a:t>
            </a:r>
            <a:r>
              <a:rPr lang="en-US" dirty="0" err="1" smtClean="0"/>
              <a:t>infrastrukture</a:t>
            </a:r>
            <a:r>
              <a:rPr lang="en-US" dirty="0" smtClean="0"/>
              <a:t> </a:t>
            </a:r>
            <a:r>
              <a:rPr lang="en-US" dirty="0" err="1" smtClean="0"/>
              <a:t>modeliranjem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1285860"/>
            <a:ext cx="8077200" cy="1785950"/>
          </a:xfrm>
        </p:spPr>
        <p:txBody>
          <a:bodyPr>
            <a:normAutofit/>
          </a:bodyPr>
          <a:lstStyle/>
          <a:p>
            <a:pPr lvl="0"/>
            <a:r>
              <a:rPr lang="hr-HR" sz="3200" dirty="0" smtClean="0"/>
              <a:t>Energetska sigurnost i kritične infrastrukture </a:t>
            </a:r>
            <a:br>
              <a:rPr lang="hr-HR" sz="3200" dirty="0" smtClean="0"/>
            </a:br>
            <a:r>
              <a:rPr lang="hr-HR" sz="3200" dirty="0" smtClean="0"/>
              <a:t>– 2. okrugli stol, 29. listopad 2008</a:t>
            </a:r>
            <a:r>
              <a:rPr lang="hr-HR" sz="3200" dirty="0" smtClean="0"/>
              <a:t>.</a:t>
            </a:r>
            <a:endParaRPr lang="hr-HR" sz="3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714348" y="5342295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smtClean="0"/>
              <a:t>Zdenko </a:t>
            </a:r>
            <a:r>
              <a:rPr lang="hr-HR" sz="2800" smtClean="0"/>
              <a:t>Šimić i </a:t>
            </a:r>
            <a:r>
              <a:rPr lang="hr-HR" sz="2800" dirty="0" smtClean="0"/>
              <a:t>Vladimir Mikuličić</a:t>
            </a:r>
          </a:p>
          <a:p>
            <a:r>
              <a:rPr lang="hr-HR" sz="2800" dirty="0" smtClean="0"/>
              <a:t>Fakultet elektrotehnike i računarstva – </a:t>
            </a:r>
            <a:r>
              <a:rPr lang="hr-HR" sz="2800" dirty="0" smtClean="0"/>
              <a:t>Zagreb</a:t>
            </a:r>
            <a:endParaRPr lang="hr-HR" sz="2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844" y="80962"/>
            <a:ext cx="7758138" cy="77627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EES RH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10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4286248" y="357166"/>
            <a:ext cx="40917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Preko 200 čvorišta i veza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err="1" smtClean="0">
                <a:solidFill>
                  <a:srgbClr val="00B0F0"/>
                </a:solidFill>
                <a:ea typeface="+mj-ea"/>
                <a:cs typeface="+mj-cs"/>
              </a:rPr>
              <a:t>Poisson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:  sred.=2.75;  er.</a:t>
            </a:r>
            <a:r>
              <a:rPr lang="hr-HR" sz="2400" b="1" baseline="30000" dirty="0" smtClean="0">
                <a:solidFill>
                  <a:srgbClr val="00B0F0"/>
                </a:solidFill>
                <a:ea typeface="+mj-ea"/>
                <a:cs typeface="+mj-cs"/>
              </a:rPr>
              <a:t>2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=0.037         </a:t>
            </a:r>
            <a:r>
              <a:rPr lang="hr-HR" sz="2000" b="1" dirty="0" err="1" smtClean="0">
                <a:solidFill>
                  <a:srgbClr val="C00000"/>
                </a:solidFill>
              </a:rPr>
              <a:t>Ekspon</a:t>
            </a:r>
            <a:r>
              <a:rPr lang="hr-HR" sz="2000" b="1" dirty="0" smtClean="0">
                <a:solidFill>
                  <a:srgbClr val="C00000"/>
                </a:solidFill>
              </a:rPr>
              <a:t>.:  f(g)=0.398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-1.9</a:t>
            </a:r>
            <a:r>
              <a:rPr lang="hr-HR" sz="2000" b="1" dirty="0" smtClean="0">
                <a:solidFill>
                  <a:srgbClr val="C00000"/>
                </a:solidFill>
              </a:rPr>
              <a:t>;  er.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2</a:t>
            </a:r>
            <a:r>
              <a:rPr lang="hr-HR" sz="2000" b="1" dirty="0" smtClean="0">
                <a:solidFill>
                  <a:srgbClr val="C00000"/>
                </a:solidFill>
              </a:rPr>
              <a:t>=0.029         </a:t>
            </a:r>
            <a:endParaRPr lang="hr-HR" sz="2000" dirty="0" smtClean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713745"/>
            <a:ext cx="9144032" cy="614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0"/>
            <a:ext cx="7000892" cy="686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844" y="80962"/>
            <a:ext cx="7758138" cy="1062022"/>
          </a:xfrm>
        </p:spPr>
        <p:txBody>
          <a:bodyPr>
            <a:normAutofit/>
          </a:bodyPr>
          <a:lstStyle/>
          <a:p>
            <a:r>
              <a:rPr lang="hr-HR" dirty="0" smtClean="0"/>
              <a:t>EES RH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11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4286248" y="357166"/>
            <a:ext cx="40917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Preko 200 čvorišta i veza</a:t>
            </a:r>
            <a:endParaRPr lang="hr-HR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3643314"/>
            <a:ext cx="2374581" cy="213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0" y="6088559"/>
            <a:ext cx="49291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err="1" smtClean="0">
                <a:solidFill>
                  <a:srgbClr val="00B0F0"/>
                </a:solidFill>
                <a:ea typeface="+mj-ea"/>
                <a:cs typeface="+mj-cs"/>
              </a:rPr>
              <a:t>Poisson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:  sred.=2.75;  er.</a:t>
            </a:r>
            <a:r>
              <a:rPr lang="hr-HR" sz="2400" b="1" baseline="30000" dirty="0" smtClean="0">
                <a:solidFill>
                  <a:srgbClr val="00B0F0"/>
                </a:solidFill>
                <a:ea typeface="+mj-ea"/>
                <a:cs typeface="+mj-cs"/>
              </a:rPr>
              <a:t>2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=0.037         </a:t>
            </a:r>
            <a:r>
              <a:rPr lang="hr-HR" sz="2000" b="1" dirty="0" err="1" smtClean="0">
                <a:solidFill>
                  <a:srgbClr val="C00000"/>
                </a:solidFill>
              </a:rPr>
              <a:t>Ekspon</a:t>
            </a:r>
            <a:r>
              <a:rPr lang="hr-HR" sz="2000" b="1" dirty="0" smtClean="0">
                <a:solidFill>
                  <a:srgbClr val="C00000"/>
                </a:solidFill>
              </a:rPr>
              <a:t>.:  f(g)=</a:t>
            </a:r>
            <a:r>
              <a:rPr lang="hr-HR" sz="2000" b="1" dirty="0" smtClean="0">
                <a:solidFill>
                  <a:srgbClr val="C00000"/>
                </a:solidFill>
              </a:rPr>
              <a:t>0.398·g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-1.9</a:t>
            </a:r>
            <a:r>
              <a:rPr lang="hr-HR" sz="2000" b="1" dirty="0" smtClean="0">
                <a:solidFill>
                  <a:srgbClr val="C00000"/>
                </a:solidFill>
              </a:rPr>
              <a:t>;  er.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2</a:t>
            </a:r>
            <a:r>
              <a:rPr lang="hr-HR" sz="2000" b="1" dirty="0" smtClean="0">
                <a:solidFill>
                  <a:srgbClr val="C00000"/>
                </a:solidFill>
              </a:rPr>
              <a:t>=0.029         </a:t>
            </a:r>
            <a:endParaRPr lang="hr-HR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844" y="80962"/>
            <a:ext cx="7758138" cy="1062022"/>
          </a:xfrm>
        </p:spPr>
        <p:txBody>
          <a:bodyPr>
            <a:normAutofit/>
          </a:bodyPr>
          <a:lstStyle/>
          <a:p>
            <a:r>
              <a:rPr lang="hr-HR" dirty="0" smtClean="0"/>
              <a:t>EES RH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12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4286248" y="357166"/>
            <a:ext cx="40917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Preko 200 čvorišta i veza</a:t>
            </a:r>
            <a:endParaRPr lang="hr-HR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643314"/>
            <a:ext cx="2374581" cy="213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40616" y="0"/>
            <a:ext cx="680338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0" y="6088559"/>
            <a:ext cx="49291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err="1" smtClean="0">
                <a:solidFill>
                  <a:srgbClr val="00B0F0"/>
                </a:solidFill>
                <a:ea typeface="+mj-ea"/>
                <a:cs typeface="+mj-cs"/>
              </a:rPr>
              <a:t>Poisson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:  sred.=2.75;  er.</a:t>
            </a:r>
            <a:r>
              <a:rPr lang="hr-HR" sz="2400" b="1" baseline="30000" dirty="0" smtClean="0">
                <a:solidFill>
                  <a:srgbClr val="00B0F0"/>
                </a:solidFill>
                <a:ea typeface="+mj-ea"/>
                <a:cs typeface="+mj-cs"/>
              </a:rPr>
              <a:t>2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=0.037         </a:t>
            </a:r>
            <a:r>
              <a:rPr lang="hr-HR" sz="2000" b="1" dirty="0" err="1" smtClean="0">
                <a:solidFill>
                  <a:srgbClr val="C00000"/>
                </a:solidFill>
              </a:rPr>
              <a:t>Ekspon</a:t>
            </a:r>
            <a:r>
              <a:rPr lang="hr-HR" sz="2000" b="1" dirty="0" smtClean="0">
                <a:solidFill>
                  <a:srgbClr val="C00000"/>
                </a:solidFill>
              </a:rPr>
              <a:t>.:  f(g)=</a:t>
            </a:r>
            <a:r>
              <a:rPr lang="hr-HR" sz="2000" b="1" dirty="0" smtClean="0">
                <a:solidFill>
                  <a:srgbClr val="C00000"/>
                </a:solidFill>
              </a:rPr>
              <a:t>0.398·g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-1.9</a:t>
            </a:r>
            <a:r>
              <a:rPr lang="hr-HR" sz="2000" b="1" dirty="0" smtClean="0">
                <a:solidFill>
                  <a:srgbClr val="C00000"/>
                </a:solidFill>
              </a:rPr>
              <a:t>;  er.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2</a:t>
            </a:r>
            <a:r>
              <a:rPr lang="hr-HR" sz="2000" b="1" dirty="0" smtClean="0">
                <a:solidFill>
                  <a:srgbClr val="C00000"/>
                </a:solidFill>
              </a:rPr>
              <a:t>=0.029         </a:t>
            </a:r>
            <a:endParaRPr lang="hr-HR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13</a:t>
            </a:fld>
            <a:endParaRPr lang="hr-H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681065"/>
            <a:ext cx="9163556" cy="617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71604" y="-24"/>
            <a:ext cx="3643338" cy="928694"/>
          </a:xfrm>
        </p:spPr>
        <p:txBody>
          <a:bodyPr>
            <a:normAutofit/>
          </a:bodyPr>
          <a:lstStyle/>
          <a:p>
            <a:r>
              <a:rPr lang="hr-HR" dirty="0" smtClean="0"/>
              <a:t>EES RH</a:t>
            </a:r>
            <a:endParaRPr lang="hr-HR" dirty="0"/>
          </a:p>
        </p:txBody>
      </p:sp>
      <p:sp>
        <p:nvSpPr>
          <p:cNvPr id="9" name="Rectangle 8"/>
          <p:cNvSpPr/>
          <p:nvPr/>
        </p:nvSpPr>
        <p:spPr>
          <a:xfrm>
            <a:off x="4929190" y="214290"/>
            <a:ext cx="40917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Preko 200 čvorišta i veza</a:t>
            </a:r>
            <a:endParaRPr lang="hr-H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Posljedice i cijena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Za svako čvorište u mreži može se definirati posljedice i cijenu  njihova smanjivanja</a:t>
            </a:r>
          </a:p>
          <a:p>
            <a:pPr lvl="1"/>
            <a:r>
              <a:rPr lang="hr-HR" dirty="0" smtClean="0"/>
              <a:t>Broj stradalih</a:t>
            </a:r>
          </a:p>
          <a:p>
            <a:pPr lvl="1"/>
            <a:r>
              <a:rPr lang="hr-HR" dirty="0" smtClean="0"/>
              <a:t>Psihološki strah</a:t>
            </a:r>
          </a:p>
          <a:p>
            <a:pPr lvl="1"/>
            <a:r>
              <a:rPr lang="hr-HR" dirty="0" smtClean="0"/>
              <a:t>Kapitalni gubici</a:t>
            </a:r>
          </a:p>
          <a:p>
            <a:pPr lvl="1"/>
            <a:r>
              <a:rPr lang="hr-HR" dirty="0" smtClean="0"/>
              <a:t>Ekonomski gubici</a:t>
            </a:r>
          </a:p>
          <a:p>
            <a:pPr lvl="1"/>
            <a:r>
              <a:rPr lang="hr-HR" dirty="0" smtClean="0"/>
              <a:t>Ostali gubici</a:t>
            </a:r>
          </a:p>
          <a:p>
            <a:pPr lvl="1"/>
            <a:r>
              <a:rPr lang="hr-HR" dirty="0" smtClean="0"/>
              <a:t>UKUPNI GUBICI</a:t>
            </a:r>
            <a:endParaRPr lang="hr-H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14</a:t>
            </a:fld>
            <a:endParaRPr lang="hr-HR"/>
          </a:p>
        </p:txBody>
      </p:sp>
      <p:sp>
        <p:nvSpPr>
          <p:cNvPr id="7" name="TextBox 6"/>
          <p:cNvSpPr txBox="1"/>
          <p:nvPr/>
        </p:nvSpPr>
        <p:spPr>
          <a:xfrm>
            <a:off x="4143372" y="3214686"/>
            <a:ext cx="4684296" cy="30008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0&lt; Ranjivost  ≤1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0&lt; x ≤ cijena  za potpuno uklanjanje ranjivosti</a:t>
            </a:r>
          </a:p>
          <a:p>
            <a:pPr>
              <a:lnSpc>
                <a:spcPct val="150000"/>
              </a:lnSpc>
            </a:pPr>
            <a:r>
              <a:rPr lang="hr-HR" dirty="0" smtClean="0"/>
              <a:t>X – odabrano ulaganje za smanjivanje ranjivosti</a:t>
            </a:r>
          </a:p>
          <a:p>
            <a:pPr>
              <a:lnSpc>
                <a:spcPct val="150000"/>
              </a:lnSpc>
            </a:pPr>
            <a:r>
              <a:rPr lang="hr-HR" b="1" dirty="0" smtClean="0"/>
              <a:t>Tri modela:</a:t>
            </a:r>
          </a:p>
          <a:p>
            <a:pPr lvl="1">
              <a:lnSpc>
                <a:spcPct val="150000"/>
              </a:lnSpc>
            </a:pPr>
            <a:r>
              <a:rPr lang="hr-HR" dirty="0" smtClean="0"/>
              <a:t>Ranjivost(x) = 1-x</a:t>
            </a:r>
          </a:p>
          <a:p>
            <a:pPr lvl="1">
              <a:lnSpc>
                <a:spcPct val="150000"/>
              </a:lnSpc>
            </a:pPr>
            <a:r>
              <a:rPr lang="hr-HR" dirty="0" smtClean="0"/>
              <a:t>Ranjivost(x) = 1/</a:t>
            </a:r>
            <a:r>
              <a:rPr lang="hr-HR" dirty="0" err="1" smtClean="0"/>
              <a:t>x</a:t>
            </a:r>
            <a:r>
              <a:rPr lang="hr-HR" baseline="30000" dirty="0" err="1" smtClean="0"/>
              <a:t>p</a:t>
            </a:r>
            <a:r>
              <a:rPr lang="hr-HR" baseline="-25000" dirty="0" smtClean="0"/>
              <a:t>   </a:t>
            </a:r>
            <a:r>
              <a:rPr lang="hr-HR" dirty="0" smtClean="0"/>
              <a:t>,  p&gt;1</a:t>
            </a:r>
          </a:p>
          <a:p>
            <a:pPr lvl="1">
              <a:lnSpc>
                <a:spcPct val="150000"/>
              </a:lnSpc>
            </a:pPr>
            <a:r>
              <a:rPr lang="hr-HR" dirty="0" smtClean="0"/>
              <a:t>Ranjivost(x) = e-</a:t>
            </a:r>
            <a:r>
              <a:rPr lang="hr-HR" baseline="30000" dirty="0" err="1" smtClean="0"/>
              <a:t>Ax</a:t>
            </a:r>
            <a:r>
              <a:rPr lang="hr-HR" dirty="0" smtClean="0"/>
              <a:t>  , A -konstanta</a:t>
            </a:r>
            <a:endParaRPr lang="hr-H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Pristup smanjivanju ranjivosti/rizika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Manualno</a:t>
            </a:r>
          </a:p>
          <a:p>
            <a:pPr lvl="1"/>
            <a:r>
              <a:rPr lang="hr-HR" dirty="0" smtClean="0"/>
              <a:t>Ekspertne ili političke odluke</a:t>
            </a:r>
          </a:p>
          <a:p>
            <a:r>
              <a:rPr lang="hr-HR" dirty="0" smtClean="0"/>
              <a:t>Rangiranjem </a:t>
            </a:r>
          </a:p>
          <a:p>
            <a:pPr lvl="1"/>
            <a:r>
              <a:rPr lang="hr-HR" dirty="0" smtClean="0"/>
              <a:t>Prema najgorem slučaju</a:t>
            </a:r>
          </a:p>
          <a:p>
            <a:r>
              <a:rPr lang="hr-HR" dirty="0" smtClean="0"/>
              <a:t>Optimalno</a:t>
            </a:r>
          </a:p>
          <a:p>
            <a:pPr lvl="1"/>
            <a:r>
              <a:rPr lang="hr-HR" dirty="0" smtClean="0"/>
              <a:t>Matematički minimum ukupnih ili odabranih šteta</a:t>
            </a:r>
          </a:p>
          <a:p>
            <a:r>
              <a:rPr lang="hr-HR" dirty="0" smtClean="0"/>
              <a:t>Proporcionalno</a:t>
            </a:r>
          </a:p>
          <a:p>
            <a:pPr lvl="1"/>
            <a:r>
              <a:rPr lang="hr-HR" dirty="0" err="1" smtClean="0"/>
              <a:t>Rapodjela</a:t>
            </a:r>
            <a:r>
              <a:rPr lang="hr-HR" dirty="0" smtClean="0"/>
              <a:t> resursa za umanjivanje svih prijetnji</a:t>
            </a: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Zaključno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Pouzdanost i stabilnost sustava</a:t>
            </a:r>
          </a:p>
          <a:p>
            <a:pPr lvl="1"/>
            <a:r>
              <a:rPr lang="hr-HR" dirty="0" smtClean="0"/>
              <a:t>Prijenos</a:t>
            </a:r>
          </a:p>
          <a:p>
            <a:pPr lvl="1"/>
            <a:r>
              <a:rPr lang="hr-HR" dirty="0" smtClean="0"/>
              <a:t>Proizvodnja</a:t>
            </a:r>
          </a:p>
          <a:p>
            <a:r>
              <a:rPr lang="hr-HR" dirty="0" smtClean="0"/>
              <a:t>Gorivo</a:t>
            </a:r>
          </a:p>
          <a:p>
            <a:r>
              <a:rPr lang="hr-HR" dirty="0" smtClean="0"/>
              <a:t>Vanjske prijetnje</a:t>
            </a:r>
          </a:p>
          <a:p>
            <a:pPr lvl="1"/>
            <a:r>
              <a:rPr lang="hr-HR" dirty="0" smtClean="0"/>
              <a:t>Vandalizam, terorizam</a:t>
            </a:r>
          </a:p>
          <a:p>
            <a:pPr lvl="1"/>
            <a:r>
              <a:rPr lang="hr-HR" dirty="0" smtClean="0"/>
              <a:t>Telekomunikacija i  računala (ICT), SCADA</a:t>
            </a: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16</a:t>
            </a:fld>
            <a:endParaRPr lang="hr-H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2" y="3513380"/>
            <a:ext cx="3500462" cy="334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844" y="80962"/>
            <a:ext cx="7758138" cy="919146"/>
          </a:xfrm>
        </p:spPr>
        <p:txBody>
          <a:bodyPr/>
          <a:lstStyle/>
          <a:p>
            <a:r>
              <a:rPr lang="hr-HR" dirty="0" smtClean="0"/>
              <a:t>Slučajna mreža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17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4643438" y="314246"/>
            <a:ext cx="4347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b="1" dirty="0" err="1" smtClean="0">
                <a:solidFill>
                  <a:schemeClr val="bg1"/>
                </a:solidFill>
                <a:ea typeface="+mj-ea"/>
                <a:cs typeface="+mj-cs"/>
              </a:rPr>
              <a:t>Erdos</a:t>
            </a:r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-</a:t>
            </a:r>
            <a:r>
              <a:rPr lang="hr-HR" sz="2000" b="1" dirty="0" err="1" smtClean="0">
                <a:solidFill>
                  <a:schemeClr val="bg1"/>
                </a:solidFill>
                <a:ea typeface="+mj-ea"/>
                <a:cs typeface="+mj-cs"/>
              </a:rPr>
              <a:t>Renyi</a:t>
            </a:r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 mreža (100 </a:t>
            </a:r>
            <a:r>
              <a:rPr lang="hr-HR" sz="2000" b="1" dirty="0" err="1" smtClean="0">
                <a:solidFill>
                  <a:schemeClr val="bg1"/>
                </a:solidFill>
                <a:ea typeface="+mj-ea"/>
                <a:cs typeface="+mj-cs"/>
              </a:rPr>
              <a:t>čv</a:t>
            </a:r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. i 579 veza)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err="1" smtClean="0">
                <a:solidFill>
                  <a:srgbClr val="00B0F0"/>
                </a:solidFill>
                <a:ea typeface="+mj-ea"/>
                <a:cs typeface="+mj-cs"/>
              </a:rPr>
              <a:t>Poisson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:  sred.=11.59;  e</a:t>
            </a:r>
            <a:r>
              <a:rPr lang="hr-HR" sz="2400" b="1" baseline="30000" dirty="0" smtClean="0">
                <a:solidFill>
                  <a:srgbClr val="00B0F0"/>
                </a:solidFill>
                <a:ea typeface="+mj-ea"/>
                <a:cs typeface="+mj-cs"/>
              </a:rPr>
              <a:t>2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=0.005         </a:t>
            </a:r>
            <a:r>
              <a:rPr lang="hr-HR" sz="2000" b="1" dirty="0" err="1" smtClean="0">
                <a:solidFill>
                  <a:srgbClr val="C00000"/>
                </a:solidFill>
              </a:rPr>
              <a:t>Ekspon</a:t>
            </a:r>
            <a:r>
              <a:rPr lang="hr-HR" sz="2000" b="1" dirty="0" smtClean="0">
                <a:solidFill>
                  <a:srgbClr val="C00000"/>
                </a:solidFill>
              </a:rPr>
              <a:t>.:  f(g)=</a:t>
            </a:r>
            <a:r>
              <a:rPr lang="hr-HR" sz="2000" b="1" dirty="0" smtClean="0">
                <a:solidFill>
                  <a:srgbClr val="C00000"/>
                </a:solidFill>
              </a:rPr>
              <a:t>0.13·g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-2</a:t>
            </a:r>
            <a:r>
              <a:rPr lang="hr-HR" sz="2000" b="1" dirty="0" smtClean="0">
                <a:solidFill>
                  <a:srgbClr val="C00000"/>
                </a:solidFill>
              </a:rPr>
              <a:t>;  e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2</a:t>
            </a:r>
            <a:r>
              <a:rPr lang="hr-HR" sz="2000" b="1" dirty="0" smtClean="0">
                <a:solidFill>
                  <a:srgbClr val="C00000"/>
                </a:solidFill>
              </a:rPr>
              <a:t>=0.015         </a:t>
            </a:r>
            <a:endParaRPr lang="hr-HR" sz="2000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572688"/>
            <a:ext cx="6000760" cy="522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87" y="1581143"/>
            <a:ext cx="44481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510046"/>
            <a:ext cx="5214941" cy="493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428736"/>
            <a:ext cx="3857620" cy="367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844" y="80962"/>
            <a:ext cx="7758138" cy="919146"/>
          </a:xfrm>
        </p:spPr>
        <p:txBody>
          <a:bodyPr/>
          <a:lstStyle/>
          <a:p>
            <a:r>
              <a:rPr lang="hr-HR" dirty="0" smtClean="0"/>
              <a:t>Slobodna mreža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18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5643570" y="357166"/>
            <a:ext cx="1383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delta-m= 6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err="1" smtClean="0">
                <a:solidFill>
                  <a:srgbClr val="00B0F0"/>
                </a:solidFill>
                <a:ea typeface="+mj-ea"/>
                <a:cs typeface="+mj-cs"/>
              </a:rPr>
              <a:t>Poisson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:  sred.=11.58;  e</a:t>
            </a:r>
            <a:r>
              <a:rPr lang="hr-HR" sz="2400" b="1" baseline="30000" dirty="0" smtClean="0">
                <a:solidFill>
                  <a:srgbClr val="00B0F0"/>
                </a:solidFill>
                <a:ea typeface="+mj-ea"/>
                <a:cs typeface="+mj-cs"/>
              </a:rPr>
              <a:t>2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=0.095         </a:t>
            </a:r>
            <a:r>
              <a:rPr lang="hr-HR" sz="2000" b="1" dirty="0" err="1" smtClean="0">
                <a:solidFill>
                  <a:srgbClr val="C00000"/>
                </a:solidFill>
              </a:rPr>
              <a:t>Ekspon</a:t>
            </a:r>
            <a:r>
              <a:rPr lang="hr-HR" sz="2000" b="1" dirty="0" smtClean="0">
                <a:solidFill>
                  <a:srgbClr val="C00000"/>
                </a:solidFill>
              </a:rPr>
              <a:t>.:  f(g)=</a:t>
            </a:r>
            <a:r>
              <a:rPr lang="hr-HR" sz="2000" b="1" dirty="0" smtClean="0">
                <a:solidFill>
                  <a:srgbClr val="C00000"/>
                </a:solidFill>
              </a:rPr>
              <a:t>0.27·g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-2</a:t>
            </a:r>
            <a:r>
              <a:rPr lang="hr-HR" sz="2000" b="1" dirty="0" smtClean="0">
                <a:solidFill>
                  <a:srgbClr val="C00000"/>
                </a:solidFill>
              </a:rPr>
              <a:t>;  e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2</a:t>
            </a:r>
            <a:r>
              <a:rPr lang="hr-HR" sz="2000" b="1" dirty="0" smtClean="0">
                <a:solidFill>
                  <a:srgbClr val="C00000"/>
                </a:solidFill>
              </a:rPr>
              <a:t>=0.022         </a:t>
            </a:r>
            <a:endParaRPr lang="hr-HR" sz="2000" dirty="0" smtClean="0">
              <a:solidFill>
                <a:srgbClr val="C0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5286388"/>
            <a:ext cx="5715009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844" y="80962"/>
            <a:ext cx="7758138" cy="919146"/>
          </a:xfrm>
        </p:spPr>
        <p:txBody>
          <a:bodyPr/>
          <a:lstStyle/>
          <a:p>
            <a:r>
              <a:rPr lang="hr-HR" dirty="0" smtClean="0"/>
              <a:t>Mali svijet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19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3786182" y="428604"/>
            <a:ext cx="17796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b="1" dirty="0" smtClean="0">
                <a:solidFill>
                  <a:schemeClr val="bg1"/>
                </a:solidFill>
                <a:ea typeface="+mj-ea"/>
                <a:cs typeface="+mj-cs"/>
              </a:rPr>
              <a:t>36 (6.2%) veza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err="1" smtClean="0">
                <a:solidFill>
                  <a:srgbClr val="00B0F0"/>
                </a:solidFill>
                <a:ea typeface="+mj-ea"/>
                <a:cs typeface="+mj-cs"/>
              </a:rPr>
              <a:t>Poisson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:  sred.=11.58;  e</a:t>
            </a:r>
            <a:r>
              <a:rPr lang="hr-HR" sz="2400" b="1" baseline="30000" dirty="0" smtClean="0">
                <a:solidFill>
                  <a:srgbClr val="00B0F0"/>
                </a:solidFill>
                <a:ea typeface="+mj-ea"/>
                <a:cs typeface="+mj-cs"/>
              </a:rPr>
              <a:t>2</a:t>
            </a:r>
            <a:r>
              <a:rPr lang="hr-HR" sz="2400" b="1" dirty="0" smtClean="0">
                <a:solidFill>
                  <a:srgbClr val="00B0F0"/>
                </a:solidFill>
                <a:ea typeface="+mj-ea"/>
                <a:cs typeface="+mj-cs"/>
              </a:rPr>
              <a:t>=0.147         </a:t>
            </a:r>
            <a:r>
              <a:rPr lang="hr-HR" sz="2000" b="1" dirty="0" err="1" smtClean="0">
                <a:solidFill>
                  <a:srgbClr val="C00000"/>
                </a:solidFill>
              </a:rPr>
              <a:t>Ekspon</a:t>
            </a:r>
            <a:r>
              <a:rPr lang="hr-HR" sz="2000" b="1" dirty="0" smtClean="0">
                <a:solidFill>
                  <a:srgbClr val="C00000"/>
                </a:solidFill>
              </a:rPr>
              <a:t>.:  f(g)=</a:t>
            </a:r>
            <a:r>
              <a:rPr lang="hr-HR" sz="2000" b="1" dirty="0" smtClean="0">
                <a:solidFill>
                  <a:srgbClr val="C00000"/>
                </a:solidFill>
              </a:rPr>
              <a:t>0.44·g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-2</a:t>
            </a:r>
            <a:r>
              <a:rPr lang="hr-HR" sz="2000" b="1" dirty="0" smtClean="0">
                <a:solidFill>
                  <a:srgbClr val="C00000"/>
                </a:solidFill>
              </a:rPr>
              <a:t>;  e</a:t>
            </a:r>
            <a:r>
              <a:rPr lang="hr-HR" sz="2000" b="1" baseline="30000" dirty="0" smtClean="0">
                <a:solidFill>
                  <a:srgbClr val="C00000"/>
                </a:solidFill>
              </a:rPr>
              <a:t>2</a:t>
            </a:r>
            <a:r>
              <a:rPr lang="hr-HR" sz="2000" b="1" dirty="0" smtClean="0">
                <a:solidFill>
                  <a:srgbClr val="C00000"/>
                </a:solidFill>
              </a:rPr>
              <a:t>=0.0013         </a:t>
            </a:r>
            <a:endParaRPr lang="hr-HR" sz="2000" dirty="0" smtClean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994228"/>
            <a:ext cx="5857916" cy="486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8932" y="4714885"/>
            <a:ext cx="383444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00174"/>
            <a:ext cx="4143372" cy="3465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Optimiranje infrastrukture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Verificiranje rezultata modeliranja</a:t>
            </a:r>
          </a:p>
          <a:p>
            <a:pPr lvl="1"/>
            <a:r>
              <a:rPr lang="hr-HR" dirty="0" smtClean="0"/>
              <a:t>pregled stručnjaka i simuliranje</a:t>
            </a:r>
          </a:p>
          <a:p>
            <a:r>
              <a:rPr lang="hr-HR" dirty="0" smtClean="0"/>
              <a:t>Uvažavanje složenosti posljedica</a:t>
            </a:r>
          </a:p>
          <a:p>
            <a:pPr lvl="1"/>
            <a:r>
              <a:rPr lang="hr-HR" dirty="0" smtClean="0"/>
              <a:t>populacija, poslovni subjekti i međuovisnost</a:t>
            </a:r>
          </a:p>
          <a:p>
            <a:r>
              <a:rPr lang="hr-HR" dirty="0" smtClean="0"/>
              <a:t>Identificiranje optimalnih lokacija i resursa</a:t>
            </a:r>
          </a:p>
          <a:p>
            <a:pPr lvl="1"/>
            <a:r>
              <a:rPr lang="hr-HR" dirty="0" smtClean="0"/>
              <a:t>Uvažavanje ograničenosti resursa i maksimiziranje rezultat (umreženi pristup; 80% sredstava na 20% najvažnijih segmenata)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Modeliranje kritične infrastrukture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Primjena teorije kompleksnih </a:t>
            </a:r>
            <a:r>
              <a:rPr lang="hr-HR" b="1" dirty="0" smtClean="0"/>
              <a:t>mreža</a:t>
            </a:r>
          </a:p>
          <a:p>
            <a:pPr lvl="1"/>
            <a:r>
              <a:rPr lang="hr-HR" dirty="0" smtClean="0"/>
              <a:t>gustoća, kapacitet, struktura, međuovisnost, cijena</a:t>
            </a:r>
          </a:p>
          <a:p>
            <a:r>
              <a:rPr lang="hr-HR" dirty="0" smtClean="0"/>
              <a:t>Analiza rizika uslijed kvarova i napada</a:t>
            </a:r>
          </a:p>
          <a:p>
            <a:pPr lvl="1"/>
            <a:r>
              <a:rPr lang="hr-HR" dirty="0" smtClean="0"/>
              <a:t>topologija mreže, </a:t>
            </a:r>
          </a:p>
          <a:p>
            <a:pPr lvl="1"/>
            <a:r>
              <a:rPr lang="hr-HR" b="1" dirty="0" smtClean="0"/>
              <a:t>stabla kvara </a:t>
            </a:r>
            <a:r>
              <a:rPr lang="hr-HR" dirty="0" smtClean="0"/>
              <a:t>za inicijatore i dijelove sustava te </a:t>
            </a:r>
          </a:p>
          <a:p>
            <a:pPr lvl="1"/>
            <a:r>
              <a:rPr lang="hr-HR" b="1" dirty="0" smtClean="0"/>
              <a:t>stabla događaja </a:t>
            </a:r>
            <a:r>
              <a:rPr lang="hr-HR" dirty="0" smtClean="0"/>
              <a:t>za identificiranje scenarija</a:t>
            </a:r>
          </a:p>
          <a:p>
            <a:r>
              <a:rPr lang="hr-HR" dirty="0" smtClean="0"/>
              <a:t>Definiranje strategije na osnovi </a:t>
            </a:r>
          </a:p>
          <a:p>
            <a:pPr lvl="1"/>
            <a:r>
              <a:rPr lang="hr-HR" dirty="0" smtClean="0"/>
              <a:t>rizika i cijene pojedinih mjera 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Analiza rizika/ranjivosti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Deterministička</a:t>
            </a:r>
          </a:p>
          <a:p>
            <a:pPr lvl="1"/>
            <a:r>
              <a:rPr lang="hr-HR" dirty="0" smtClean="0"/>
              <a:t>Prednost kod analize posljedica izoliranog događaja </a:t>
            </a:r>
          </a:p>
          <a:p>
            <a:r>
              <a:rPr lang="hr-HR" dirty="0" smtClean="0"/>
              <a:t>Probabilistička</a:t>
            </a:r>
          </a:p>
          <a:p>
            <a:pPr lvl="1"/>
            <a:r>
              <a:rPr lang="hr-HR" dirty="0" smtClean="0"/>
              <a:t>Prednost kod analize ukupnog rizika složenih redundantnih sustava </a:t>
            </a:r>
          </a:p>
          <a:p>
            <a:r>
              <a:rPr lang="hr-HR" dirty="0" smtClean="0"/>
              <a:t>Kombinirani pristup pokazuje dobre rezultata kod analize složenih tehnoloških sustava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Model infrastrukture - pristup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214422"/>
            <a:ext cx="9144032" cy="522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7156" y="2714620"/>
            <a:ext cx="4676844" cy="37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Stabla događaja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1568693"/>
            <a:ext cx="6215106" cy="321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714744" y="5929330"/>
            <a:ext cx="56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</a:t>
            </a:r>
            <a:r>
              <a:rPr lang="hr-H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hr-H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6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0570"/>
            <a:ext cx="3221829" cy="20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Stabla kvara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572818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142984"/>
            <a:ext cx="1987049" cy="14620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357430"/>
            <a:ext cx="1987049" cy="14620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286124"/>
            <a:ext cx="1987049" cy="14620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824434"/>
            <a:ext cx="1987049" cy="14620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7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7654" y="4214818"/>
            <a:ext cx="276634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8</a:t>
            </a:fld>
            <a:endParaRPr lang="hr-H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88" y="928670"/>
            <a:ext cx="3714744" cy="32333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80945"/>
            <a:ext cx="4448175" cy="847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71613"/>
            <a:ext cx="3071802" cy="29045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7251"/>
          <a:stretch>
            <a:fillRect/>
          </a:stretch>
        </p:blipFill>
        <p:spPr bwMode="auto">
          <a:xfrm>
            <a:off x="2928926" y="1571612"/>
            <a:ext cx="2657524" cy="2714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8" y="48358"/>
            <a:ext cx="4500562" cy="15232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28662" y="-24"/>
            <a:ext cx="6972320" cy="919146"/>
          </a:xfrm>
        </p:spPr>
        <p:txBody>
          <a:bodyPr/>
          <a:lstStyle/>
          <a:p>
            <a:r>
              <a:rPr lang="hr-HR" dirty="0" smtClean="0">
                <a:solidFill>
                  <a:schemeClr val="tx1"/>
                </a:solidFill>
              </a:rPr>
              <a:t>Tipične mreže</a:t>
            </a:r>
            <a:endParaRPr lang="hr-HR" dirty="0">
              <a:solidFill>
                <a:schemeClr val="tx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6093"/>
          <a:stretch>
            <a:fillRect/>
          </a:stretch>
        </p:blipFill>
        <p:spPr bwMode="auto">
          <a:xfrm>
            <a:off x="-32" y="4286232"/>
            <a:ext cx="3286148" cy="2571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4549" t="-12500"/>
          <a:stretch>
            <a:fillRect/>
          </a:stretch>
        </p:blipFill>
        <p:spPr bwMode="auto">
          <a:xfrm>
            <a:off x="3286116" y="4286256"/>
            <a:ext cx="2857520" cy="25717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84787" y="5643577"/>
            <a:ext cx="2172833" cy="121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6122" y="3714752"/>
            <a:ext cx="4677877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715404" cy="1582726"/>
          </a:xfrm>
        </p:spPr>
        <p:txBody>
          <a:bodyPr/>
          <a:lstStyle/>
          <a:p>
            <a:r>
              <a:rPr lang="hr-HR" dirty="0" smtClean="0"/>
              <a:t>Mreža - EES</a:t>
            </a: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761"/>
            <a:ext cx="5144687" cy="500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1DAE-500A-4BC9-9849-8A072E6C6AD2}" type="slidenum">
              <a:rPr lang="hr-HR" smtClean="0"/>
              <a:pPr/>
              <a:t>9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Energetska sigurnost i kritične infrastrkture - ESKI2.OS</a:t>
            </a:r>
            <a:endParaRPr lang="hr-H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1049</TotalTime>
  <Words>679</Words>
  <Application>Microsoft Office PowerPoint</Application>
  <PresentationFormat>On-screen Show (4:3)</PresentationFormat>
  <Paragraphs>142</Paragraphs>
  <Slides>19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Module</vt:lpstr>
      <vt:lpstr>Optimiranje strategije smanjivanja ranjivosti kritične infrastrukture modeliranjem</vt:lpstr>
      <vt:lpstr>Optimiranje infrastrukture</vt:lpstr>
      <vt:lpstr>Modeliranje kritične infrastrukture</vt:lpstr>
      <vt:lpstr>Analiza rizika/ranjivosti</vt:lpstr>
      <vt:lpstr>Model infrastrukture - pristup</vt:lpstr>
      <vt:lpstr>Stabla događaja</vt:lpstr>
      <vt:lpstr>Stabla kvara</vt:lpstr>
      <vt:lpstr>Tipične mreže</vt:lpstr>
      <vt:lpstr>Mreža - EES</vt:lpstr>
      <vt:lpstr>EES RH</vt:lpstr>
      <vt:lpstr>EES RH</vt:lpstr>
      <vt:lpstr>EES RH</vt:lpstr>
      <vt:lpstr>EES RH</vt:lpstr>
      <vt:lpstr>Posljedice i cijena</vt:lpstr>
      <vt:lpstr>Pristup smanjivanju ranjivosti/rizika</vt:lpstr>
      <vt:lpstr>Zaključno</vt:lpstr>
      <vt:lpstr>Slučajna mreža</vt:lpstr>
      <vt:lpstr>Slobodna mreža</vt:lpstr>
      <vt:lpstr>Mali svijet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modeliranje i optimiranje ranjivosti</dc:title>
  <dc:creator>zdenko šimić</dc:creator>
  <cp:lastModifiedBy>Zdenko</cp:lastModifiedBy>
  <cp:revision>46</cp:revision>
  <dcterms:created xsi:type="dcterms:W3CDTF">2008-10-13T15:30:22Z</dcterms:created>
  <dcterms:modified xsi:type="dcterms:W3CDTF">2008-10-29T08:50:15Z</dcterms:modified>
</cp:coreProperties>
</file>